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 id="2147483761" r:id="rId2"/>
  </p:sldMasterIdLst>
  <p:notesMasterIdLst>
    <p:notesMasterId r:id="rId44"/>
  </p:notesMasterIdLst>
  <p:sldIdLst>
    <p:sldId id="10333" r:id="rId3"/>
    <p:sldId id="3749" r:id="rId4"/>
    <p:sldId id="2076137145" r:id="rId5"/>
    <p:sldId id="276" r:id="rId6"/>
    <p:sldId id="10836" r:id="rId7"/>
    <p:sldId id="262" r:id="rId8"/>
    <p:sldId id="4574" r:id="rId9"/>
    <p:sldId id="2076137152" r:id="rId10"/>
    <p:sldId id="10289" r:id="rId11"/>
    <p:sldId id="10117" r:id="rId12"/>
    <p:sldId id="10338" r:id="rId13"/>
    <p:sldId id="2076136524" r:id="rId14"/>
    <p:sldId id="10299" r:id="rId15"/>
    <p:sldId id="2076136561" r:id="rId16"/>
    <p:sldId id="2076136562" r:id="rId17"/>
    <p:sldId id="2076136969" r:id="rId18"/>
    <p:sldId id="2076136517" r:id="rId19"/>
    <p:sldId id="2178" r:id="rId20"/>
    <p:sldId id="10301" r:id="rId21"/>
    <p:sldId id="10309" r:id="rId22"/>
    <p:sldId id="10310" r:id="rId23"/>
    <p:sldId id="10311" r:id="rId24"/>
    <p:sldId id="2076136563" r:id="rId25"/>
    <p:sldId id="2076136971" r:id="rId26"/>
    <p:sldId id="311" r:id="rId27"/>
    <p:sldId id="3750" r:id="rId28"/>
    <p:sldId id="10293" r:id="rId29"/>
    <p:sldId id="10314" r:id="rId30"/>
    <p:sldId id="10325" r:id="rId31"/>
    <p:sldId id="10334" r:id="rId32"/>
    <p:sldId id="10329" r:id="rId33"/>
    <p:sldId id="2076137154" r:id="rId34"/>
    <p:sldId id="10328" r:id="rId35"/>
    <p:sldId id="10330" r:id="rId36"/>
    <p:sldId id="10332" r:id="rId37"/>
    <p:sldId id="363" r:id="rId38"/>
    <p:sldId id="10324" r:id="rId39"/>
    <p:sldId id="355" r:id="rId40"/>
    <p:sldId id="10326" r:id="rId41"/>
    <p:sldId id="2076137153" r:id="rId42"/>
    <p:sldId id="10331" r:id="rId43"/>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Huntingford" initials="CH" lastIdx="2" clrIdx="0">
    <p:extLst>
      <p:ext uri="{19B8F6BF-5375-455C-9EA6-DF929625EA0E}">
        <p15:presenceInfo xmlns:p15="http://schemas.microsoft.com/office/powerpoint/2012/main" userId="S::chhuntin@microsoft.com::ca21fdc5-a129-4c69-bbf3-257923dd10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300"/>
    <a:srgbClr val="00B4F1"/>
    <a:srgbClr val="91C300"/>
    <a:srgbClr val="F8682C"/>
    <a:srgbClr val="00B050"/>
    <a:srgbClr val="13224D"/>
    <a:srgbClr val="74277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62E07E-6665-4E57-837A-7BD56144007F}" v="66" dt="2020-01-10T18:36:27.5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43" autoAdjust="0"/>
    <p:restoredTop sz="94980" autoAdjust="0"/>
  </p:normalViewPr>
  <p:slideViewPr>
    <p:cSldViewPr snapToGrid="0">
      <p:cViewPr varScale="1">
        <p:scale>
          <a:sx n="81" d="100"/>
          <a:sy n="81" d="100"/>
        </p:scale>
        <p:origin x="10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Huntingford (POWER PLATFORM)" userId="ca21fdc5-a129-4c69-bbf3-257923dd10d2" providerId="ADAL" clId="{F626B5D2-9E4F-469F-962A-4D0B57E420CD}"/>
    <pc:docChg chg="custSel addSld modSld">
      <pc:chgData name="Chris Huntingford (POWER PLATFORM)" userId="ca21fdc5-a129-4c69-bbf3-257923dd10d2" providerId="ADAL" clId="{F626B5D2-9E4F-469F-962A-4D0B57E420CD}" dt="2019-12-18T16:50:50.745" v="54" actId="1076"/>
      <pc:docMkLst>
        <pc:docMk/>
      </pc:docMkLst>
      <pc:sldChg chg="modSp mod">
        <pc:chgData name="Chris Huntingford (POWER PLATFORM)" userId="ca21fdc5-a129-4c69-bbf3-257923dd10d2" providerId="ADAL" clId="{F626B5D2-9E4F-469F-962A-4D0B57E420CD}" dt="2019-12-18T12:57:41.092" v="15" actId="20577"/>
        <pc:sldMkLst>
          <pc:docMk/>
          <pc:sldMk cId="1487440245" sldId="10325"/>
        </pc:sldMkLst>
        <pc:spChg chg="mod">
          <ac:chgData name="Chris Huntingford (POWER PLATFORM)" userId="ca21fdc5-a129-4c69-bbf3-257923dd10d2" providerId="ADAL" clId="{F626B5D2-9E4F-469F-962A-4D0B57E420CD}" dt="2019-12-18T12:57:41.092" v="15" actId="20577"/>
          <ac:spMkLst>
            <pc:docMk/>
            <pc:sldMk cId="1487440245" sldId="10325"/>
            <ac:spMk id="5" creationId="{AC77390D-8A86-4890-8231-F1BA47DEA9BE}"/>
          </ac:spMkLst>
        </pc:spChg>
      </pc:sldChg>
      <pc:sldChg chg="addSp modSp mod">
        <pc:chgData name="Chris Huntingford (POWER PLATFORM)" userId="ca21fdc5-a129-4c69-bbf3-257923dd10d2" providerId="ADAL" clId="{F626B5D2-9E4F-469F-962A-4D0B57E420CD}" dt="2019-12-18T16:50:50.745" v="54" actId="1076"/>
        <pc:sldMkLst>
          <pc:docMk/>
          <pc:sldMk cId="3505781261" sldId="10332"/>
        </pc:sldMkLst>
        <pc:spChg chg="add mod">
          <ac:chgData name="Chris Huntingford (POWER PLATFORM)" userId="ca21fdc5-a129-4c69-bbf3-257923dd10d2" providerId="ADAL" clId="{F626B5D2-9E4F-469F-962A-4D0B57E420CD}" dt="2019-12-18T16:50:50.745" v="54" actId="1076"/>
          <ac:spMkLst>
            <pc:docMk/>
            <pc:sldMk cId="3505781261" sldId="10332"/>
            <ac:spMk id="5" creationId="{AD2E00DC-0F17-47C2-9A93-470B94436C61}"/>
          </ac:spMkLst>
        </pc:spChg>
        <pc:picChg chg="add mod">
          <ac:chgData name="Chris Huntingford (POWER PLATFORM)" userId="ca21fdc5-a129-4c69-bbf3-257923dd10d2" providerId="ADAL" clId="{F626B5D2-9E4F-469F-962A-4D0B57E420CD}" dt="2019-12-18T16:50:04.161" v="52" actId="1076"/>
          <ac:picMkLst>
            <pc:docMk/>
            <pc:sldMk cId="3505781261" sldId="10332"/>
            <ac:picMk id="4" creationId="{24F6B1D1-10B3-4589-98B6-AF7306CDFCE0}"/>
          </ac:picMkLst>
        </pc:picChg>
      </pc:sldChg>
      <pc:sldChg chg="addSp delSp modSp add mod">
        <pc:chgData name="Chris Huntingford (POWER PLATFORM)" userId="ca21fdc5-a129-4c69-bbf3-257923dd10d2" providerId="ADAL" clId="{F626B5D2-9E4F-469F-962A-4D0B57E420CD}" dt="2019-12-18T16:42:11.457" v="50" actId="1076"/>
        <pc:sldMkLst>
          <pc:docMk/>
          <pc:sldMk cId="503167569" sldId="2076137153"/>
        </pc:sldMkLst>
        <pc:spChg chg="add del mod">
          <ac:chgData name="Chris Huntingford (POWER PLATFORM)" userId="ca21fdc5-a129-4c69-bbf3-257923dd10d2" providerId="ADAL" clId="{F626B5D2-9E4F-469F-962A-4D0B57E420CD}" dt="2019-12-18T16:40:48.574" v="18" actId="478"/>
          <ac:spMkLst>
            <pc:docMk/>
            <pc:sldMk cId="503167569" sldId="2076137153"/>
            <ac:spMk id="3" creationId="{12D4687B-DC74-4B75-AA51-D7A111359C05}"/>
          </ac:spMkLst>
        </pc:spChg>
        <pc:spChg chg="add del mod">
          <ac:chgData name="Chris Huntingford (POWER PLATFORM)" userId="ca21fdc5-a129-4c69-bbf3-257923dd10d2" providerId="ADAL" clId="{F626B5D2-9E4F-469F-962A-4D0B57E420CD}" dt="2019-12-18T16:42:08.744" v="49" actId="478"/>
          <ac:spMkLst>
            <pc:docMk/>
            <pc:sldMk cId="503167569" sldId="2076137153"/>
            <ac:spMk id="6" creationId="{D914708D-5A32-4356-A71B-BCE9038A8AA3}"/>
          </ac:spMkLst>
        </pc:spChg>
        <pc:spChg chg="del">
          <ac:chgData name="Chris Huntingford (POWER PLATFORM)" userId="ca21fdc5-a129-4c69-bbf3-257923dd10d2" providerId="ADAL" clId="{F626B5D2-9E4F-469F-962A-4D0B57E420CD}" dt="2019-12-18T16:40:46.570" v="17" actId="478"/>
          <ac:spMkLst>
            <pc:docMk/>
            <pc:sldMk cId="503167569" sldId="2076137153"/>
            <ac:spMk id="8" creationId="{72EFEA97-3EAF-468D-9022-FDFDB58A4BD9}"/>
          </ac:spMkLst>
        </pc:spChg>
        <pc:spChg chg="add mod">
          <ac:chgData name="Chris Huntingford (POWER PLATFORM)" userId="ca21fdc5-a129-4c69-bbf3-257923dd10d2" providerId="ADAL" clId="{F626B5D2-9E4F-469F-962A-4D0B57E420CD}" dt="2019-12-18T16:41:29.883" v="46" actId="122"/>
          <ac:spMkLst>
            <pc:docMk/>
            <pc:sldMk cId="503167569" sldId="2076137153"/>
            <ac:spMk id="9" creationId="{B7D1AA7C-A26A-410D-AEED-BC2EDE7F5C87}"/>
          </ac:spMkLst>
        </pc:spChg>
        <pc:picChg chg="add mod">
          <ac:chgData name="Chris Huntingford (POWER PLATFORM)" userId="ca21fdc5-a129-4c69-bbf3-257923dd10d2" providerId="ADAL" clId="{F626B5D2-9E4F-469F-962A-4D0B57E420CD}" dt="2019-12-18T16:42:11.457" v="50" actId="1076"/>
          <ac:picMkLst>
            <pc:docMk/>
            <pc:sldMk cId="503167569" sldId="2076137153"/>
            <ac:picMk id="5" creationId="{82CE20BA-4F99-476A-924A-73BB860A5A66}"/>
          </ac:picMkLst>
        </pc:picChg>
      </pc:sldChg>
    </pc:docChg>
  </pc:docChgLst>
  <pc:docChgLst>
    <pc:chgData name="Chris Huntingford (POWER PLATFORM)" userId="ca21fdc5-a129-4c69-bbf3-257923dd10d2" providerId="ADAL" clId="{3162E07E-6665-4E57-837A-7BD56144007F}"/>
    <pc:docChg chg="undo custSel addSld delSld modSld sldOrd">
      <pc:chgData name="Chris Huntingford (POWER PLATFORM)" userId="ca21fdc5-a129-4c69-bbf3-257923dd10d2" providerId="ADAL" clId="{3162E07E-6665-4E57-837A-7BD56144007F}" dt="2020-01-10T18:38:19.561" v="586" actId="20577"/>
      <pc:docMkLst>
        <pc:docMk/>
      </pc:docMkLst>
      <pc:sldChg chg="addSp modSp mod">
        <pc:chgData name="Chris Huntingford (POWER PLATFORM)" userId="ca21fdc5-a129-4c69-bbf3-257923dd10d2" providerId="ADAL" clId="{3162E07E-6665-4E57-837A-7BD56144007F}" dt="2020-01-10T17:50:41.794" v="405" actId="1076"/>
        <pc:sldMkLst>
          <pc:docMk/>
          <pc:sldMk cId="3478093211" sldId="10334"/>
        </pc:sldMkLst>
        <pc:spChg chg="mod">
          <ac:chgData name="Chris Huntingford (POWER PLATFORM)" userId="ca21fdc5-a129-4c69-bbf3-257923dd10d2" providerId="ADAL" clId="{3162E07E-6665-4E57-837A-7BD56144007F}" dt="2020-01-10T17:45:51.198" v="361" actId="20577"/>
          <ac:spMkLst>
            <pc:docMk/>
            <pc:sldMk cId="3478093211" sldId="10334"/>
            <ac:spMk id="2" creationId="{EB63712E-6A10-4A45-A4F6-9271006AB602}"/>
          </ac:spMkLst>
        </pc:spChg>
        <pc:spChg chg="mod">
          <ac:chgData name="Chris Huntingford (POWER PLATFORM)" userId="ca21fdc5-a129-4c69-bbf3-257923dd10d2" providerId="ADAL" clId="{3162E07E-6665-4E57-837A-7BD56144007F}" dt="2020-01-10T17:04:20.885" v="320" actId="242"/>
          <ac:spMkLst>
            <pc:docMk/>
            <pc:sldMk cId="3478093211" sldId="10334"/>
            <ac:spMk id="3" creationId="{6EA36121-F1E7-49E8-9822-D935F8E9A2B5}"/>
          </ac:spMkLst>
        </pc:spChg>
        <pc:spChg chg="mod">
          <ac:chgData name="Chris Huntingford (POWER PLATFORM)" userId="ca21fdc5-a129-4c69-bbf3-257923dd10d2" providerId="ADAL" clId="{3162E07E-6665-4E57-837A-7BD56144007F}" dt="2020-01-10T17:33:30.494" v="338" actId="20577"/>
          <ac:spMkLst>
            <pc:docMk/>
            <pc:sldMk cId="3478093211" sldId="10334"/>
            <ac:spMk id="4" creationId="{75202D78-09F2-40F3-BD7A-5DEBC0619FB6}"/>
          </ac:spMkLst>
        </pc:spChg>
        <pc:spChg chg="mod">
          <ac:chgData name="Chris Huntingford (POWER PLATFORM)" userId="ca21fdc5-a129-4c69-bbf3-257923dd10d2" providerId="ADAL" clId="{3162E07E-6665-4E57-837A-7BD56144007F}" dt="2020-01-10T17:46:08.844" v="387" actId="20577"/>
          <ac:spMkLst>
            <pc:docMk/>
            <pc:sldMk cId="3478093211" sldId="10334"/>
            <ac:spMk id="5" creationId="{B527EE6D-C5FF-45B1-AE34-6516F3715E10}"/>
          </ac:spMkLst>
        </pc:spChg>
        <pc:spChg chg="mod">
          <ac:chgData name="Chris Huntingford (POWER PLATFORM)" userId="ca21fdc5-a129-4c69-bbf3-257923dd10d2" providerId="ADAL" clId="{3162E07E-6665-4E57-837A-7BD56144007F}" dt="2020-01-10T17:04:20.885" v="320" actId="242"/>
          <ac:spMkLst>
            <pc:docMk/>
            <pc:sldMk cId="3478093211" sldId="10334"/>
            <ac:spMk id="6" creationId="{199DF29A-8A5B-453C-B7B2-311D4A3CF10B}"/>
          </ac:spMkLst>
        </pc:spChg>
        <pc:spChg chg="mod">
          <ac:chgData name="Chris Huntingford (POWER PLATFORM)" userId="ca21fdc5-a129-4c69-bbf3-257923dd10d2" providerId="ADAL" clId="{3162E07E-6665-4E57-837A-7BD56144007F}" dt="2020-01-10T17:35:25.484" v="356" actId="20577"/>
          <ac:spMkLst>
            <pc:docMk/>
            <pc:sldMk cId="3478093211" sldId="10334"/>
            <ac:spMk id="7" creationId="{84388755-149B-44F0-978B-FB8B8A5B45F5}"/>
          </ac:spMkLst>
        </pc:spChg>
        <pc:picChg chg="add mod">
          <ac:chgData name="Chris Huntingford (POWER PLATFORM)" userId="ca21fdc5-a129-4c69-bbf3-257923dd10d2" providerId="ADAL" clId="{3162E07E-6665-4E57-837A-7BD56144007F}" dt="2020-01-10T17:04:29.882" v="322" actId="1076"/>
          <ac:picMkLst>
            <pc:docMk/>
            <pc:sldMk cId="3478093211" sldId="10334"/>
            <ac:picMk id="10" creationId="{0189F20E-B11E-488C-B7AE-34ED72A1EFA5}"/>
          </ac:picMkLst>
        </pc:picChg>
        <pc:picChg chg="add mod">
          <ac:chgData name="Chris Huntingford (POWER PLATFORM)" userId="ca21fdc5-a129-4c69-bbf3-257923dd10d2" providerId="ADAL" clId="{3162E07E-6665-4E57-837A-7BD56144007F}" dt="2020-01-10T17:33:34.267" v="339" actId="1076"/>
          <ac:picMkLst>
            <pc:docMk/>
            <pc:sldMk cId="3478093211" sldId="10334"/>
            <ac:picMk id="12" creationId="{EFD1074A-5E3C-4897-8780-49E00E92654E}"/>
          </ac:picMkLst>
        </pc:picChg>
        <pc:picChg chg="add mod">
          <ac:chgData name="Chris Huntingford (POWER PLATFORM)" userId="ca21fdc5-a129-4c69-bbf3-257923dd10d2" providerId="ADAL" clId="{3162E07E-6665-4E57-837A-7BD56144007F}" dt="2020-01-10T17:45:27.796" v="360" actId="1076"/>
          <ac:picMkLst>
            <pc:docMk/>
            <pc:sldMk cId="3478093211" sldId="10334"/>
            <ac:picMk id="15" creationId="{B5DDD22A-DEDF-4CEB-BA1D-74A31F2492FE}"/>
          </ac:picMkLst>
        </pc:picChg>
        <pc:picChg chg="add mod">
          <ac:chgData name="Chris Huntingford (POWER PLATFORM)" userId="ca21fdc5-a129-4c69-bbf3-257923dd10d2" providerId="ADAL" clId="{3162E07E-6665-4E57-837A-7BD56144007F}" dt="2020-01-10T17:47:37.626" v="393" actId="1076"/>
          <ac:picMkLst>
            <pc:docMk/>
            <pc:sldMk cId="3478093211" sldId="10334"/>
            <ac:picMk id="17" creationId="{6E3DF63D-391B-45C9-A183-95770432D05D}"/>
          </ac:picMkLst>
        </pc:picChg>
        <pc:picChg chg="add mod">
          <ac:chgData name="Chris Huntingford (POWER PLATFORM)" userId="ca21fdc5-a129-4c69-bbf3-257923dd10d2" providerId="ADAL" clId="{3162E07E-6665-4E57-837A-7BD56144007F}" dt="2020-01-10T17:48:40.903" v="399" actId="1076"/>
          <ac:picMkLst>
            <pc:docMk/>
            <pc:sldMk cId="3478093211" sldId="10334"/>
            <ac:picMk id="19" creationId="{3F0AFBB7-8924-4F8C-8CF3-D6A58BAF46AB}"/>
          </ac:picMkLst>
        </pc:picChg>
        <pc:picChg chg="add mod">
          <ac:chgData name="Chris Huntingford (POWER PLATFORM)" userId="ca21fdc5-a129-4c69-bbf3-257923dd10d2" providerId="ADAL" clId="{3162E07E-6665-4E57-837A-7BD56144007F}" dt="2020-01-10T17:50:41.794" v="405" actId="1076"/>
          <ac:picMkLst>
            <pc:docMk/>
            <pc:sldMk cId="3478093211" sldId="10334"/>
            <ac:picMk id="21" creationId="{0F68CA45-06BB-4070-ACD7-050E43182AD2}"/>
          </ac:picMkLst>
        </pc:picChg>
      </pc:sldChg>
      <pc:sldChg chg="addSp delSp modSp add mod ord">
        <pc:chgData name="Chris Huntingford (POWER PLATFORM)" userId="ca21fdc5-a129-4c69-bbf3-257923dd10d2" providerId="ADAL" clId="{3162E07E-6665-4E57-837A-7BD56144007F}" dt="2020-01-10T18:38:19.561" v="586" actId="20577"/>
        <pc:sldMkLst>
          <pc:docMk/>
          <pc:sldMk cId="140343533" sldId="2076137154"/>
        </pc:sldMkLst>
        <pc:spChg chg="mod">
          <ac:chgData name="Chris Huntingford (POWER PLATFORM)" userId="ca21fdc5-a129-4c69-bbf3-257923dd10d2" providerId="ADAL" clId="{3162E07E-6665-4E57-837A-7BD56144007F}" dt="2020-01-10T18:38:19.561" v="586" actId="20577"/>
          <ac:spMkLst>
            <pc:docMk/>
            <pc:sldMk cId="140343533" sldId="2076137154"/>
            <ac:spMk id="2" creationId="{74D60CA8-CF31-42D5-9E41-CD9D72659ECD}"/>
          </ac:spMkLst>
        </pc:spChg>
        <pc:spChg chg="del">
          <ac:chgData name="Chris Huntingford (POWER PLATFORM)" userId="ca21fdc5-a129-4c69-bbf3-257923dd10d2" providerId="ADAL" clId="{3162E07E-6665-4E57-837A-7BD56144007F}" dt="2020-01-10T17:56:26.187" v="431" actId="478"/>
          <ac:spMkLst>
            <pc:docMk/>
            <pc:sldMk cId="140343533" sldId="2076137154"/>
            <ac:spMk id="3" creationId="{546C78CB-2763-441E-AC96-2C4794EA2DD9}"/>
          </ac:spMkLst>
        </pc:spChg>
        <pc:spChg chg="add mod">
          <ac:chgData name="Chris Huntingford (POWER PLATFORM)" userId="ca21fdc5-a129-4c69-bbf3-257923dd10d2" providerId="ADAL" clId="{3162E07E-6665-4E57-837A-7BD56144007F}" dt="2020-01-10T18:28:24.596" v="574" actId="207"/>
          <ac:spMkLst>
            <pc:docMk/>
            <pc:sldMk cId="140343533" sldId="2076137154"/>
            <ac:spMk id="4" creationId="{5530C6C1-EA87-432D-97C0-B656C1D927B2}"/>
          </ac:spMkLst>
        </pc:spChg>
        <pc:spChg chg="add mod">
          <ac:chgData name="Chris Huntingford (POWER PLATFORM)" userId="ca21fdc5-a129-4c69-bbf3-257923dd10d2" providerId="ADAL" clId="{3162E07E-6665-4E57-837A-7BD56144007F}" dt="2020-01-10T18:21:18.237" v="536" actId="207"/>
          <ac:spMkLst>
            <pc:docMk/>
            <pc:sldMk cId="140343533" sldId="2076137154"/>
            <ac:spMk id="5" creationId="{4524A806-62DB-43C3-B1D1-9893F73621EC}"/>
          </ac:spMkLst>
        </pc:spChg>
        <pc:spChg chg="add del mod">
          <ac:chgData name="Chris Huntingford (POWER PLATFORM)" userId="ca21fdc5-a129-4c69-bbf3-257923dd10d2" providerId="ADAL" clId="{3162E07E-6665-4E57-837A-7BD56144007F}" dt="2020-01-10T17:56:58.465" v="437" actId="478"/>
          <ac:spMkLst>
            <pc:docMk/>
            <pc:sldMk cId="140343533" sldId="2076137154"/>
            <ac:spMk id="6" creationId="{A2BE83F7-28D9-4920-BEE8-67E3EEE6CCE5}"/>
          </ac:spMkLst>
        </pc:spChg>
        <pc:spChg chg="add mod">
          <ac:chgData name="Chris Huntingford (POWER PLATFORM)" userId="ca21fdc5-a129-4c69-bbf3-257923dd10d2" providerId="ADAL" clId="{3162E07E-6665-4E57-837A-7BD56144007F}" dt="2020-01-10T18:25:17.309" v="560" actId="207"/>
          <ac:spMkLst>
            <pc:docMk/>
            <pc:sldMk cId="140343533" sldId="2076137154"/>
            <ac:spMk id="7" creationId="{0179D7E9-B867-4521-9D24-BB39E5B1A9D4}"/>
          </ac:spMkLst>
        </pc:spChg>
        <pc:spChg chg="add mod">
          <ac:chgData name="Chris Huntingford (POWER PLATFORM)" userId="ca21fdc5-a129-4c69-bbf3-257923dd10d2" providerId="ADAL" clId="{3162E07E-6665-4E57-837A-7BD56144007F}" dt="2020-01-10T18:18:25.684" v="521" actId="1076"/>
          <ac:spMkLst>
            <pc:docMk/>
            <pc:sldMk cId="140343533" sldId="2076137154"/>
            <ac:spMk id="8" creationId="{3F21F7BA-FFD1-4EDC-913D-004F189DEE84}"/>
          </ac:spMkLst>
        </pc:spChg>
        <pc:spChg chg="add mod">
          <ac:chgData name="Chris Huntingford (POWER PLATFORM)" userId="ca21fdc5-a129-4c69-bbf3-257923dd10d2" providerId="ADAL" clId="{3162E07E-6665-4E57-837A-7BD56144007F}" dt="2020-01-10T18:18:59.413" v="526" actId="14100"/>
          <ac:spMkLst>
            <pc:docMk/>
            <pc:sldMk cId="140343533" sldId="2076137154"/>
            <ac:spMk id="11" creationId="{D189311A-C511-4F2A-B781-F77894700663}"/>
          </ac:spMkLst>
        </pc:spChg>
        <pc:spChg chg="add mod">
          <ac:chgData name="Chris Huntingford (POWER PLATFORM)" userId="ca21fdc5-a129-4c69-bbf3-257923dd10d2" providerId="ADAL" clId="{3162E07E-6665-4E57-837A-7BD56144007F}" dt="2020-01-10T18:11:31.695" v="498" actId="1076"/>
          <ac:spMkLst>
            <pc:docMk/>
            <pc:sldMk cId="140343533" sldId="2076137154"/>
            <ac:spMk id="12" creationId="{DAEA64CB-6E00-4375-9F52-47D050E99E48}"/>
          </ac:spMkLst>
        </pc:spChg>
        <pc:spChg chg="add mod">
          <ac:chgData name="Chris Huntingford (POWER PLATFORM)" userId="ca21fdc5-a129-4c69-bbf3-257923dd10d2" providerId="ADAL" clId="{3162E07E-6665-4E57-837A-7BD56144007F}" dt="2020-01-10T18:18:36.170" v="523" actId="1076"/>
          <ac:spMkLst>
            <pc:docMk/>
            <pc:sldMk cId="140343533" sldId="2076137154"/>
            <ac:spMk id="13" creationId="{541735E7-0F9D-49AF-877A-FA8D113AEBDA}"/>
          </ac:spMkLst>
        </pc:spChg>
        <pc:spChg chg="add mod">
          <ac:chgData name="Chris Huntingford (POWER PLATFORM)" userId="ca21fdc5-a129-4c69-bbf3-257923dd10d2" providerId="ADAL" clId="{3162E07E-6665-4E57-837A-7BD56144007F}" dt="2020-01-10T18:18:31.368" v="522" actId="1076"/>
          <ac:spMkLst>
            <pc:docMk/>
            <pc:sldMk cId="140343533" sldId="2076137154"/>
            <ac:spMk id="14" creationId="{CB8B5969-668E-45D1-8B29-BB54039F18BB}"/>
          </ac:spMkLst>
        </pc:spChg>
        <pc:picChg chg="add del mod">
          <ac:chgData name="Chris Huntingford (POWER PLATFORM)" userId="ca21fdc5-a129-4c69-bbf3-257923dd10d2" providerId="ADAL" clId="{3162E07E-6665-4E57-837A-7BD56144007F}" dt="2020-01-10T18:19:50.259" v="527" actId="478"/>
          <ac:picMkLst>
            <pc:docMk/>
            <pc:sldMk cId="140343533" sldId="2076137154"/>
            <ac:picMk id="10" creationId="{5E642708-CCE3-4181-9388-731211BE44B3}"/>
          </ac:picMkLst>
        </pc:picChg>
        <pc:picChg chg="add mod">
          <ac:chgData name="Chris Huntingford (POWER PLATFORM)" userId="ca21fdc5-a129-4c69-bbf3-257923dd10d2" providerId="ADAL" clId="{3162E07E-6665-4E57-837A-7BD56144007F}" dt="2020-01-10T18:20:51.355" v="533" actId="1076"/>
          <ac:picMkLst>
            <pc:docMk/>
            <pc:sldMk cId="140343533" sldId="2076137154"/>
            <ac:picMk id="16" creationId="{94D5F0A0-33FF-4268-BCF9-36278C4B311F}"/>
          </ac:picMkLst>
        </pc:picChg>
        <pc:picChg chg="add del mod">
          <ac:chgData name="Chris Huntingford (POWER PLATFORM)" userId="ca21fdc5-a129-4c69-bbf3-257923dd10d2" providerId="ADAL" clId="{3162E07E-6665-4E57-837A-7BD56144007F}" dt="2020-01-10T18:24:43.368" v="549" actId="478"/>
          <ac:picMkLst>
            <pc:docMk/>
            <pc:sldMk cId="140343533" sldId="2076137154"/>
            <ac:picMk id="18" creationId="{BC36D20F-E9A7-4B16-80D6-28155EC46C69}"/>
          </ac:picMkLst>
        </pc:picChg>
        <pc:picChg chg="add mod">
          <ac:chgData name="Chris Huntingford (POWER PLATFORM)" userId="ca21fdc5-a129-4c69-bbf3-257923dd10d2" providerId="ADAL" clId="{3162E07E-6665-4E57-837A-7BD56144007F}" dt="2020-01-10T18:25:12.817" v="559" actId="1076"/>
          <ac:picMkLst>
            <pc:docMk/>
            <pc:sldMk cId="140343533" sldId="2076137154"/>
            <ac:picMk id="20" creationId="{7DF3B2BF-ACA6-4A95-8312-6EFA5F6A0D97}"/>
          </ac:picMkLst>
        </pc:picChg>
        <pc:picChg chg="add mod">
          <ac:chgData name="Chris Huntingford (POWER PLATFORM)" userId="ca21fdc5-a129-4c69-bbf3-257923dd10d2" providerId="ADAL" clId="{3162E07E-6665-4E57-837A-7BD56144007F}" dt="2020-01-10T18:27:15.725" v="570" actId="1076"/>
          <ac:picMkLst>
            <pc:docMk/>
            <pc:sldMk cId="140343533" sldId="2076137154"/>
            <ac:picMk id="22" creationId="{6DDF31DC-AFEB-481D-A0BF-9307717DF1A5}"/>
          </ac:picMkLst>
        </pc:picChg>
        <pc:picChg chg="add mod">
          <ac:chgData name="Chris Huntingford (POWER PLATFORM)" userId="ca21fdc5-a129-4c69-bbf3-257923dd10d2" providerId="ADAL" clId="{3162E07E-6665-4E57-837A-7BD56144007F}" dt="2020-01-10T18:36:47.324" v="582" actId="1076"/>
          <ac:picMkLst>
            <pc:docMk/>
            <pc:sldMk cId="140343533" sldId="2076137154"/>
            <ac:picMk id="24" creationId="{C250D8F1-F8F7-4152-B0DB-8E9055414BC9}"/>
          </ac:picMkLst>
        </pc:picChg>
      </pc:sldChg>
      <pc:sldChg chg="addSp delSp modSp add del mod">
        <pc:chgData name="Chris Huntingford (POWER PLATFORM)" userId="ca21fdc5-a129-4c69-bbf3-257923dd10d2" providerId="ADAL" clId="{3162E07E-6665-4E57-837A-7BD56144007F}" dt="2020-01-10T17:55:41.538" v="406" actId="47"/>
        <pc:sldMkLst>
          <pc:docMk/>
          <pc:sldMk cId="2636757865" sldId="2076137154"/>
        </pc:sldMkLst>
        <pc:spChg chg="del">
          <ac:chgData name="Chris Huntingford (POWER PLATFORM)" userId="ca21fdc5-a129-4c69-bbf3-257923dd10d2" providerId="ADAL" clId="{3162E07E-6665-4E57-837A-7BD56144007F}" dt="2020-01-10T14:32:05.178" v="2" actId="478"/>
          <ac:spMkLst>
            <pc:docMk/>
            <pc:sldMk cId="2636757865" sldId="2076137154"/>
            <ac:spMk id="2" creationId="{44F5CDF8-84E7-4F49-B531-0D1A9E376070}"/>
          </ac:spMkLst>
        </pc:spChg>
        <pc:spChg chg="del">
          <ac:chgData name="Chris Huntingford (POWER PLATFORM)" userId="ca21fdc5-a129-4c69-bbf3-257923dd10d2" providerId="ADAL" clId="{3162E07E-6665-4E57-837A-7BD56144007F}" dt="2020-01-10T14:32:02.460" v="1" actId="478"/>
          <ac:spMkLst>
            <pc:docMk/>
            <pc:sldMk cId="2636757865" sldId="2076137154"/>
            <ac:spMk id="3" creationId="{002D753B-4035-4CB4-9ED9-5F728B2B9E6A}"/>
          </ac:spMkLst>
        </pc:spChg>
        <pc:spChg chg="add mod">
          <ac:chgData name="Chris Huntingford (POWER PLATFORM)" userId="ca21fdc5-a129-4c69-bbf3-257923dd10d2" providerId="ADAL" clId="{3162E07E-6665-4E57-837A-7BD56144007F}" dt="2020-01-10T14:33:19.101" v="50" actId="1076"/>
          <ac:spMkLst>
            <pc:docMk/>
            <pc:sldMk cId="2636757865" sldId="2076137154"/>
            <ac:spMk id="5" creationId="{1E9058FE-E37B-451F-8490-486241CAF88B}"/>
          </ac:spMkLst>
        </pc:spChg>
        <pc:spChg chg="add mod">
          <ac:chgData name="Chris Huntingford (POWER PLATFORM)" userId="ca21fdc5-a129-4c69-bbf3-257923dd10d2" providerId="ADAL" clId="{3162E07E-6665-4E57-837A-7BD56144007F}" dt="2020-01-10T14:34:13.922" v="65" actId="1076"/>
          <ac:spMkLst>
            <pc:docMk/>
            <pc:sldMk cId="2636757865" sldId="2076137154"/>
            <ac:spMk id="6" creationId="{C95FAA59-B1D8-43F7-93B6-4B02AFB6376F}"/>
          </ac:spMkLst>
        </pc:spChg>
        <pc:spChg chg="add mod">
          <ac:chgData name="Chris Huntingford (POWER PLATFORM)" userId="ca21fdc5-a129-4c69-bbf3-257923dd10d2" providerId="ADAL" clId="{3162E07E-6665-4E57-837A-7BD56144007F}" dt="2020-01-10T14:34:12.082" v="64" actId="1076"/>
          <ac:spMkLst>
            <pc:docMk/>
            <pc:sldMk cId="2636757865" sldId="2076137154"/>
            <ac:spMk id="7" creationId="{60CFA4F4-8764-481B-A03C-41B2B6CDA3EE}"/>
          </ac:spMkLst>
        </pc:spChg>
        <pc:spChg chg="add mod">
          <ac:chgData name="Chris Huntingford (POWER PLATFORM)" userId="ca21fdc5-a129-4c69-bbf3-257923dd10d2" providerId="ADAL" clId="{3162E07E-6665-4E57-837A-7BD56144007F}" dt="2020-01-10T14:34:10.177" v="63" actId="1076"/>
          <ac:spMkLst>
            <pc:docMk/>
            <pc:sldMk cId="2636757865" sldId="2076137154"/>
            <ac:spMk id="8" creationId="{68FD2EAE-D05D-49D1-940A-026617D789E7}"/>
          </ac:spMkLst>
        </pc:spChg>
        <pc:spChg chg="add mod">
          <ac:chgData name="Chris Huntingford (POWER PLATFORM)" userId="ca21fdc5-a129-4c69-bbf3-257923dd10d2" providerId="ADAL" clId="{3162E07E-6665-4E57-837A-7BD56144007F}" dt="2020-01-10T14:33:58.989" v="61" actId="1076"/>
          <ac:spMkLst>
            <pc:docMk/>
            <pc:sldMk cId="2636757865" sldId="2076137154"/>
            <ac:spMk id="9" creationId="{D8D7407C-1AEC-43E7-8120-C86BCD025B3C}"/>
          </ac:spMkLst>
        </pc:spChg>
        <pc:spChg chg="add mod">
          <ac:chgData name="Chris Huntingford (POWER PLATFORM)" userId="ca21fdc5-a129-4c69-bbf3-257923dd10d2" providerId="ADAL" clId="{3162E07E-6665-4E57-837A-7BD56144007F}" dt="2020-01-10T14:34:02.548" v="62" actId="1076"/>
          <ac:spMkLst>
            <pc:docMk/>
            <pc:sldMk cId="2636757865" sldId="2076137154"/>
            <ac:spMk id="10" creationId="{188AF043-E7B5-442B-91EF-C9FC659C8008}"/>
          </ac:spMkLst>
        </pc:spChg>
        <pc:spChg chg="add mod">
          <ac:chgData name="Chris Huntingford (POWER PLATFORM)" userId="ca21fdc5-a129-4c69-bbf3-257923dd10d2" providerId="ADAL" clId="{3162E07E-6665-4E57-837A-7BD56144007F}" dt="2020-01-10T14:34:19.735" v="67" actId="1076"/>
          <ac:spMkLst>
            <pc:docMk/>
            <pc:sldMk cId="2636757865" sldId="2076137154"/>
            <ac:spMk id="11" creationId="{DC81468F-6E4E-47CE-928F-63E423B9238C}"/>
          </ac:spMkLst>
        </pc:spChg>
        <pc:spChg chg="add mod">
          <ac:chgData name="Chris Huntingford (POWER PLATFORM)" userId="ca21fdc5-a129-4c69-bbf3-257923dd10d2" providerId="ADAL" clId="{3162E07E-6665-4E57-837A-7BD56144007F}" dt="2020-01-10T14:34:24.020" v="69" actId="1076"/>
          <ac:spMkLst>
            <pc:docMk/>
            <pc:sldMk cId="2636757865" sldId="2076137154"/>
            <ac:spMk id="12" creationId="{15064101-AA45-434B-84D9-2D5196534010}"/>
          </ac:spMkLst>
        </pc:spChg>
        <pc:spChg chg="add mod">
          <ac:chgData name="Chris Huntingford (POWER PLATFORM)" userId="ca21fdc5-a129-4c69-bbf3-257923dd10d2" providerId="ADAL" clId="{3162E07E-6665-4E57-837A-7BD56144007F}" dt="2020-01-10T14:34:31.282" v="72" actId="1076"/>
          <ac:spMkLst>
            <pc:docMk/>
            <pc:sldMk cId="2636757865" sldId="2076137154"/>
            <ac:spMk id="13" creationId="{0E8F788C-D320-435F-B24B-C32C09D6AE53}"/>
          </ac:spMkLst>
        </pc:spChg>
      </pc:sldChg>
      <pc:sldChg chg="addSp delSp modSp add del mod">
        <pc:chgData name="Chris Huntingford (POWER PLATFORM)" userId="ca21fdc5-a129-4c69-bbf3-257923dd10d2" providerId="ADAL" clId="{3162E07E-6665-4E57-837A-7BD56144007F}" dt="2020-01-10T17:55:41.538" v="406" actId="47"/>
        <pc:sldMkLst>
          <pc:docMk/>
          <pc:sldMk cId="1344990372" sldId="2076137155"/>
        </pc:sldMkLst>
        <pc:spChg chg="add mod">
          <ac:chgData name="Chris Huntingford (POWER PLATFORM)" userId="ca21fdc5-a129-4c69-bbf3-257923dd10d2" providerId="ADAL" clId="{3162E07E-6665-4E57-837A-7BD56144007F}" dt="2020-01-10T14:45:48.387" v="179" actId="1076"/>
          <ac:spMkLst>
            <pc:docMk/>
            <pc:sldMk cId="1344990372" sldId="2076137155"/>
            <ac:spMk id="2" creationId="{8A3D2659-13A9-42BA-B423-37B0A5988704}"/>
          </ac:spMkLst>
        </pc:spChg>
        <pc:spChg chg="add mod">
          <ac:chgData name="Chris Huntingford (POWER PLATFORM)" userId="ca21fdc5-a129-4c69-bbf3-257923dd10d2" providerId="ADAL" clId="{3162E07E-6665-4E57-837A-7BD56144007F}" dt="2020-01-10T14:48:17.372" v="230" actId="14100"/>
          <ac:spMkLst>
            <pc:docMk/>
            <pc:sldMk cId="1344990372" sldId="2076137155"/>
            <ac:spMk id="3" creationId="{78EAF5EF-4629-4A4B-85A1-22D50C004AB1}"/>
          </ac:spMkLst>
        </pc:spChg>
        <pc:spChg chg="mod">
          <ac:chgData name="Chris Huntingford (POWER PLATFORM)" userId="ca21fdc5-a129-4c69-bbf3-257923dd10d2" providerId="ADAL" clId="{3162E07E-6665-4E57-837A-7BD56144007F}" dt="2020-01-10T14:45:48.387" v="179" actId="1076"/>
          <ac:spMkLst>
            <pc:docMk/>
            <pc:sldMk cId="1344990372" sldId="2076137155"/>
            <ac:spMk id="5" creationId="{1E9058FE-E37B-451F-8490-486241CAF88B}"/>
          </ac:spMkLst>
        </pc:spChg>
        <pc:spChg chg="del">
          <ac:chgData name="Chris Huntingford (POWER PLATFORM)" userId="ca21fdc5-a129-4c69-bbf3-257923dd10d2" providerId="ADAL" clId="{3162E07E-6665-4E57-837A-7BD56144007F}" dt="2020-01-10T14:36:26.144" v="75" actId="478"/>
          <ac:spMkLst>
            <pc:docMk/>
            <pc:sldMk cId="1344990372" sldId="2076137155"/>
            <ac:spMk id="6" creationId="{C95FAA59-B1D8-43F7-93B6-4B02AFB6376F}"/>
          </ac:spMkLst>
        </pc:spChg>
        <pc:spChg chg="del">
          <ac:chgData name="Chris Huntingford (POWER PLATFORM)" userId="ca21fdc5-a129-4c69-bbf3-257923dd10d2" providerId="ADAL" clId="{3162E07E-6665-4E57-837A-7BD56144007F}" dt="2020-01-10T14:36:26.144" v="75" actId="478"/>
          <ac:spMkLst>
            <pc:docMk/>
            <pc:sldMk cId="1344990372" sldId="2076137155"/>
            <ac:spMk id="7" creationId="{60CFA4F4-8764-481B-A03C-41B2B6CDA3EE}"/>
          </ac:spMkLst>
        </pc:spChg>
        <pc:spChg chg="del">
          <ac:chgData name="Chris Huntingford (POWER PLATFORM)" userId="ca21fdc5-a129-4c69-bbf3-257923dd10d2" providerId="ADAL" clId="{3162E07E-6665-4E57-837A-7BD56144007F}" dt="2020-01-10T14:36:26.144" v="75" actId="478"/>
          <ac:spMkLst>
            <pc:docMk/>
            <pc:sldMk cId="1344990372" sldId="2076137155"/>
            <ac:spMk id="8" creationId="{68FD2EAE-D05D-49D1-940A-026617D789E7}"/>
          </ac:spMkLst>
        </pc:spChg>
        <pc:spChg chg="del mod">
          <ac:chgData name="Chris Huntingford (POWER PLATFORM)" userId="ca21fdc5-a129-4c69-bbf3-257923dd10d2" providerId="ADAL" clId="{3162E07E-6665-4E57-837A-7BD56144007F}" dt="2020-01-10T14:36:30.458" v="78" actId="478"/>
          <ac:spMkLst>
            <pc:docMk/>
            <pc:sldMk cId="1344990372" sldId="2076137155"/>
            <ac:spMk id="9" creationId="{D8D7407C-1AEC-43E7-8120-C86BCD025B3C}"/>
          </ac:spMkLst>
        </pc:spChg>
        <pc:spChg chg="del">
          <ac:chgData name="Chris Huntingford (POWER PLATFORM)" userId="ca21fdc5-a129-4c69-bbf3-257923dd10d2" providerId="ADAL" clId="{3162E07E-6665-4E57-837A-7BD56144007F}" dt="2020-01-10T14:36:23.912" v="74" actId="478"/>
          <ac:spMkLst>
            <pc:docMk/>
            <pc:sldMk cId="1344990372" sldId="2076137155"/>
            <ac:spMk id="10" creationId="{188AF043-E7B5-442B-91EF-C9FC659C8008}"/>
          </ac:spMkLst>
        </pc:spChg>
        <pc:spChg chg="del">
          <ac:chgData name="Chris Huntingford (POWER PLATFORM)" userId="ca21fdc5-a129-4c69-bbf3-257923dd10d2" providerId="ADAL" clId="{3162E07E-6665-4E57-837A-7BD56144007F}" dt="2020-01-10T14:36:26.144" v="75" actId="478"/>
          <ac:spMkLst>
            <pc:docMk/>
            <pc:sldMk cId="1344990372" sldId="2076137155"/>
            <ac:spMk id="11" creationId="{DC81468F-6E4E-47CE-928F-63E423B9238C}"/>
          </ac:spMkLst>
        </pc:spChg>
        <pc:spChg chg="del">
          <ac:chgData name="Chris Huntingford (POWER PLATFORM)" userId="ca21fdc5-a129-4c69-bbf3-257923dd10d2" providerId="ADAL" clId="{3162E07E-6665-4E57-837A-7BD56144007F}" dt="2020-01-10T14:36:26.144" v="75" actId="478"/>
          <ac:spMkLst>
            <pc:docMk/>
            <pc:sldMk cId="1344990372" sldId="2076137155"/>
            <ac:spMk id="12" creationId="{15064101-AA45-434B-84D9-2D5196534010}"/>
          </ac:spMkLst>
        </pc:spChg>
        <pc:spChg chg="del">
          <ac:chgData name="Chris Huntingford (POWER PLATFORM)" userId="ca21fdc5-a129-4c69-bbf3-257923dd10d2" providerId="ADAL" clId="{3162E07E-6665-4E57-837A-7BD56144007F}" dt="2020-01-10T14:36:28.035" v="76" actId="478"/>
          <ac:spMkLst>
            <pc:docMk/>
            <pc:sldMk cId="1344990372" sldId="2076137155"/>
            <ac:spMk id="13" creationId="{0E8F788C-D320-435F-B24B-C32C09D6AE53}"/>
          </ac:spMkLst>
        </pc:spChg>
        <pc:spChg chg="add mod">
          <ac:chgData name="Chris Huntingford (POWER PLATFORM)" userId="ca21fdc5-a129-4c69-bbf3-257923dd10d2" providerId="ADAL" clId="{3162E07E-6665-4E57-837A-7BD56144007F}" dt="2020-01-10T14:45:48.387" v="179" actId="1076"/>
          <ac:spMkLst>
            <pc:docMk/>
            <pc:sldMk cId="1344990372" sldId="2076137155"/>
            <ac:spMk id="14" creationId="{0BE46419-F302-49B0-BCF6-37687F287E19}"/>
          </ac:spMkLst>
        </pc:spChg>
        <pc:spChg chg="add mod">
          <ac:chgData name="Chris Huntingford (POWER PLATFORM)" userId="ca21fdc5-a129-4c69-bbf3-257923dd10d2" providerId="ADAL" clId="{3162E07E-6665-4E57-837A-7BD56144007F}" dt="2020-01-10T14:45:48.387" v="179" actId="1076"/>
          <ac:spMkLst>
            <pc:docMk/>
            <pc:sldMk cId="1344990372" sldId="2076137155"/>
            <ac:spMk id="15" creationId="{7FA75AD4-E2A9-4A04-B1B1-837AE93C8927}"/>
          </ac:spMkLst>
        </pc:spChg>
        <pc:spChg chg="add mod">
          <ac:chgData name="Chris Huntingford (POWER PLATFORM)" userId="ca21fdc5-a129-4c69-bbf3-257923dd10d2" providerId="ADAL" clId="{3162E07E-6665-4E57-837A-7BD56144007F}" dt="2020-01-10T14:45:48.387" v="179" actId="1076"/>
          <ac:spMkLst>
            <pc:docMk/>
            <pc:sldMk cId="1344990372" sldId="2076137155"/>
            <ac:spMk id="16" creationId="{ACE09E07-2E96-4484-8414-D1B402C1A9F9}"/>
          </ac:spMkLst>
        </pc:spChg>
        <pc:spChg chg="add mod">
          <ac:chgData name="Chris Huntingford (POWER PLATFORM)" userId="ca21fdc5-a129-4c69-bbf3-257923dd10d2" providerId="ADAL" clId="{3162E07E-6665-4E57-837A-7BD56144007F}" dt="2020-01-10T14:45:48.387" v="179" actId="1076"/>
          <ac:spMkLst>
            <pc:docMk/>
            <pc:sldMk cId="1344990372" sldId="2076137155"/>
            <ac:spMk id="17" creationId="{DC06F2A1-AF20-410B-8BD8-E38213B0AE45}"/>
          </ac:spMkLst>
        </pc:spChg>
        <pc:spChg chg="add mod">
          <ac:chgData name="Chris Huntingford (POWER PLATFORM)" userId="ca21fdc5-a129-4c69-bbf3-257923dd10d2" providerId="ADAL" clId="{3162E07E-6665-4E57-837A-7BD56144007F}" dt="2020-01-10T14:51:13.753" v="237" actId="1076"/>
          <ac:spMkLst>
            <pc:docMk/>
            <pc:sldMk cId="1344990372" sldId="2076137155"/>
            <ac:spMk id="18" creationId="{4417B285-FAB0-45CE-BB31-881D09322735}"/>
          </ac:spMkLst>
        </pc:spChg>
        <pc:spChg chg="add mod">
          <ac:chgData name="Chris Huntingford (POWER PLATFORM)" userId="ca21fdc5-a129-4c69-bbf3-257923dd10d2" providerId="ADAL" clId="{3162E07E-6665-4E57-837A-7BD56144007F}" dt="2020-01-10T14:51:13.753" v="237" actId="1076"/>
          <ac:spMkLst>
            <pc:docMk/>
            <pc:sldMk cId="1344990372" sldId="2076137155"/>
            <ac:spMk id="19" creationId="{1A431862-3BED-4A12-A2F6-84704A61B4D5}"/>
          </ac:spMkLst>
        </pc:spChg>
        <pc:spChg chg="add mod">
          <ac:chgData name="Chris Huntingford (POWER PLATFORM)" userId="ca21fdc5-a129-4c69-bbf3-257923dd10d2" providerId="ADAL" clId="{3162E07E-6665-4E57-837A-7BD56144007F}" dt="2020-01-10T14:46:37.229" v="206" actId="14100"/>
          <ac:spMkLst>
            <pc:docMk/>
            <pc:sldMk cId="1344990372" sldId="2076137155"/>
            <ac:spMk id="20" creationId="{0035F039-7698-46C7-90B5-4A62FDE0AFEC}"/>
          </ac:spMkLst>
        </pc:spChg>
        <pc:spChg chg="add mod">
          <ac:chgData name="Chris Huntingford (POWER PLATFORM)" userId="ca21fdc5-a129-4c69-bbf3-257923dd10d2" providerId="ADAL" clId="{3162E07E-6665-4E57-837A-7BD56144007F}" dt="2020-01-10T14:46:30.735" v="196" actId="1076"/>
          <ac:spMkLst>
            <pc:docMk/>
            <pc:sldMk cId="1344990372" sldId="2076137155"/>
            <ac:spMk id="21" creationId="{77B0ED15-EE10-4389-98D0-3F3ABD0F4BB1}"/>
          </ac:spMkLst>
        </pc:spChg>
        <pc:spChg chg="add mod">
          <ac:chgData name="Chris Huntingford (POWER PLATFORM)" userId="ca21fdc5-a129-4c69-bbf3-257923dd10d2" providerId="ADAL" clId="{3162E07E-6665-4E57-837A-7BD56144007F}" dt="2020-01-10T14:46:45.145" v="214" actId="20577"/>
          <ac:spMkLst>
            <pc:docMk/>
            <pc:sldMk cId="1344990372" sldId="2076137155"/>
            <ac:spMk id="22" creationId="{BB1B8FB8-1F97-4C56-BEFB-F07F544D85D5}"/>
          </ac:spMkLst>
        </pc:spChg>
        <pc:spChg chg="add mod">
          <ac:chgData name="Chris Huntingford (POWER PLATFORM)" userId="ca21fdc5-a129-4c69-bbf3-257923dd10d2" providerId="ADAL" clId="{3162E07E-6665-4E57-837A-7BD56144007F}" dt="2020-01-10T14:48:01.613" v="227" actId="14100"/>
          <ac:spMkLst>
            <pc:docMk/>
            <pc:sldMk cId="1344990372" sldId="2076137155"/>
            <ac:spMk id="23" creationId="{5A74D100-D4D7-4A70-8033-85BBB2FFE543}"/>
          </ac:spMkLst>
        </pc:spChg>
        <pc:spChg chg="add mod">
          <ac:chgData name="Chris Huntingford (POWER PLATFORM)" userId="ca21fdc5-a129-4c69-bbf3-257923dd10d2" providerId="ADAL" clId="{3162E07E-6665-4E57-837A-7BD56144007F}" dt="2020-01-10T14:47:57.218" v="226" actId="1076"/>
          <ac:spMkLst>
            <pc:docMk/>
            <pc:sldMk cId="1344990372" sldId="2076137155"/>
            <ac:spMk id="24" creationId="{44193C11-95C8-4B4B-A28B-BE882A2F1236}"/>
          </ac:spMkLst>
        </pc:spChg>
        <pc:spChg chg="add mod">
          <ac:chgData name="Chris Huntingford (POWER PLATFORM)" userId="ca21fdc5-a129-4c69-bbf3-257923dd10d2" providerId="ADAL" clId="{3162E07E-6665-4E57-837A-7BD56144007F}" dt="2020-01-10T14:51:15.339" v="238" actId="1076"/>
          <ac:spMkLst>
            <pc:docMk/>
            <pc:sldMk cId="1344990372" sldId="2076137155"/>
            <ac:spMk id="25" creationId="{0930B0A7-7990-4277-B1D8-8EB0DDC5C260}"/>
          </ac:spMkLst>
        </pc:spChg>
        <pc:spChg chg="add mod">
          <ac:chgData name="Chris Huntingford (POWER PLATFORM)" userId="ca21fdc5-a129-4c69-bbf3-257923dd10d2" providerId="ADAL" clId="{3162E07E-6665-4E57-837A-7BD56144007F}" dt="2020-01-10T14:48:32.587" v="236" actId="1076"/>
          <ac:spMkLst>
            <pc:docMk/>
            <pc:sldMk cId="1344990372" sldId="2076137155"/>
            <ac:spMk id="26" creationId="{BC131CD2-3C30-4D5E-86FD-529FF6CDE7E4}"/>
          </ac:spMkLst>
        </pc:spChg>
        <pc:spChg chg="add mod">
          <ac:chgData name="Chris Huntingford (POWER PLATFORM)" userId="ca21fdc5-a129-4c69-bbf3-257923dd10d2" providerId="ADAL" clId="{3162E07E-6665-4E57-837A-7BD56144007F}" dt="2020-01-10T15:13:55.354" v="308" actId="20577"/>
          <ac:spMkLst>
            <pc:docMk/>
            <pc:sldMk cId="1344990372" sldId="2076137155"/>
            <ac:spMk id="27" creationId="{C4C2DF82-2777-4B60-AA15-4FA45932D36C}"/>
          </ac:spMkLst>
        </pc:spChg>
        <pc:spChg chg="add mod">
          <ac:chgData name="Chris Huntingford (POWER PLATFORM)" userId="ca21fdc5-a129-4c69-bbf3-257923dd10d2" providerId="ADAL" clId="{3162E07E-6665-4E57-837A-7BD56144007F}" dt="2020-01-10T15:13:15.461" v="273" actId="20577"/>
          <ac:spMkLst>
            <pc:docMk/>
            <pc:sldMk cId="1344990372" sldId="2076137155"/>
            <ac:spMk id="28" creationId="{3B6C0747-2F90-4134-9E68-C48138FC61F2}"/>
          </ac:spMkLst>
        </pc:spChg>
        <pc:spChg chg="add mod">
          <ac:chgData name="Chris Huntingford (POWER PLATFORM)" userId="ca21fdc5-a129-4c69-bbf3-257923dd10d2" providerId="ADAL" clId="{3162E07E-6665-4E57-837A-7BD56144007F}" dt="2020-01-10T15:11:08.760" v="257" actId="1076"/>
          <ac:spMkLst>
            <pc:docMk/>
            <pc:sldMk cId="1344990372" sldId="2076137155"/>
            <ac:spMk id="29" creationId="{56500801-BDEC-4E21-90DA-51F839D8EA0E}"/>
          </ac:spMkLst>
        </pc:spChg>
        <pc:spChg chg="add mod">
          <ac:chgData name="Chris Huntingford (POWER PLATFORM)" userId="ca21fdc5-a129-4c69-bbf3-257923dd10d2" providerId="ADAL" clId="{3162E07E-6665-4E57-837A-7BD56144007F}" dt="2020-01-10T15:13:50.785" v="304" actId="20577"/>
          <ac:spMkLst>
            <pc:docMk/>
            <pc:sldMk cId="1344990372" sldId="2076137155"/>
            <ac:spMk id="30" creationId="{DC42E56E-B967-4216-8011-42A738ACE062}"/>
          </ac:spMkLst>
        </pc:spChg>
        <pc:spChg chg="add mod">
          <ac:chgData name="Chris Huntingford (POWER PLATFORM)" userId="ca21fdc5-a129-4c69-bbf3-257923dd10d2" providerId="ADAL" clId="{3162E07E-6665-4E57-837A-7BD56144007F}" dt="2020-01-10T15:13:31.153" v="287" actId="20577"/>
          <ac:spMkLst>
            <pc:docMk/>
            <pc:sldMk cId="1344990372" sldId="2076137155"/>
            <ac:spMk id="31" creationId="{52E348F5-3298-4508-A1C1-8E82A7474CA6}"/>
          </ac:spMkLst>
        </pc:spChg>
        <pc:spChg chg="add mod">
          <ac:chgData name="Chris Huntingford (POWER PLATFORM)" userId="ca21fdc5-a129-4c69-bbf3-257923dd10d2" providerId="ADAL" clId="{3162E07E-6665-4E57-837A-7BD56144007F}" dt="2020-01-10T15:13:47.231" v="295" actId="20577"/>
          <ac:spMkLst>
            <pc:docMk/>
            <pc:sldMk cId="1344990372" sldId="2076137155"/>
            <ac:spMk id="32" creationId="{C556F775-F361-4E1F-AA7B-7F86AA2A7B8E}"/>
          </ac:spMkLst>
        </pc:spChg>
        <pc:spChg chg="add mod">
          <ac:chgData name="Chris Huntingford (POWER PLATFORM)" userId="ca21fdc5-a129-4c69-bbf3-257923dd10d2" providerId="ADAL" clId="{3162E07E-6665-4E57-837A-7BD56144007F}" dt="2020-01-10T15:14:01.489" v="310" actId="1076"/>
          <ac:spMkLst>
            <pc:docMk/>
            <pc:sldMk cId="1344990372" sldId="2076137155"/>
            <ac:spMk id="33" creationId="{635205FB-AA45-43BD-8121-3E1D57313D2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FAA1-3AEA-4C48-B42B-0C927C56C3F2}" type="datetimeFigureOut">
              <a:rPr lang="en-GB" smtClean="0"/>
              <a:t>05/02/2020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7D3DFE-DBFA-4407-B9C1-015B282949A4}" type="slidenum">
              <a:rPr lang="en-GB" smtClean="0"/>
              <a:t>‹#›</a:t>
            </a:fld>
            <a:endParaRPr lang="en-GB"/>
          </a:p>
        </p:txBody>
      </p:sp>
    </p:spTree>
    <p:extLst>
      <p:ext uri="{BB962C8B-B14F-4D97-AF65-F5344CB8AC3E}">
        <p14:creationId xmlns:p14="http://schemas.microsoft.com/office/powerpoint/2010/main" val="1629279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forbes.com/sites/andreamurphy/2014/11/05/americas-largest-private-companies-2014"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The_Economist" TargetMode="External"/><Relationship Id="rId5" Type="http://schemas.openxmlformats.org/officeDocument/2006/relationships/hyperlink" Target="https://www.economist.com/news/business/21730191-consulting-firm-worked-trillian-capital-owned-gupta-family-associate-why-mckinsey" TargetMode="External"/><Relationship Id="rId4" Type="http://schemas.openxmlformats.org/officeDocument/2006/relationships/hyperlink" Target="https://en.wikipedia.org/wiki/Forb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eweek.com/mobile/slideshows/why-the-enterprise-mobile-app-development-market-is-about-to-explode.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In the next 5 years more apps will be built than in the last 40 combined.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65% of enterprise applications will be of the low-code no-code variety by 2024.</a:t>
            </a:r>
            <a:endParaRPr lang="en-US" dirty="0"/>
          </a:p>
          <a:p>
            <a:endParaRPr lang="en-US" dirty="0"/>
          </a:p>
          <a:p>
            <a:r>
              <a:rPr lang="en-US" dirty="0"/>
              <a:t>This market is growing fast - Application Platform as a Service </a:t>
            </a:r>
          </a:p>
          <a:p>
            <a:r>
              <a:rPr lang="en-US" dirty="0"/>
              <a:t>In 2022 it will have more than double since 2019</a:t>
            </a:r>
          </a:p>
          <a:p>
            <a:r>
              <a:rPr lang="en-US" dirty="0"/>
              <a:t>And Gartner predicts that the PowerApps and Flow addressable Market in 2022 will be over 32 billion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3606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8 years ago, we began to lay down a planet-scale footprint of data centered capacity.  The ability to catch every piece of telemetry information coming out of every aircraft engine, every tweet, every time someone comes to the website, all of this information, and providing a place where it can be captured and stored in privacy, secured in compliance with the nation or state regulations where the data has sovereignty.  </a:t>
            </a:r>
            <a:r>
              <a:rPr lang="en-US" i="1"/>
              <a:t>&lt;click&gt;</a:t>
            </a:r>
          </a:p>
          <a:p>
            <a:endParaRPr lang="en-US"/>
          </a:p>
          <a:p>
            <a:r>
              <a:rPr lang="en-US"/>
              <a:t>We invested heavily at the bottom where the changes occur, where the data is increasingly coming out of everything.  Then on top of that, we built an intelligence platform and an application platform in Azure that allows you take all of that data, turn it into intelligence, and then act intelligently to predict and proact.  </a:t>
            </a:r>
            <a:r>
              <a:rPr lang="en-US" i="1"/>
              <a:t>&lt;click&gt;</a:t>
            </a:r>
          </a:p>
          <a:p>
            <a:endParaRPr lang="en-US"/>
          </a:p>
          <a:p>
            <a:r>
              <a:rPr lang="en-US"/>
              <a:t>Then on top of that, we built the Power Platform (Power BI, Power Apps, Microsoft Flow, the Common Data Service), that allow non-professional programmers to harness data.  </a:t>
            </a:r>
            <a:r>
              <a:rPr lang="en-US" i="1"/>
              <a:t>&lt;click&gt;</a:t>
            </a:r>
          </a:p>
          <a:p>
            <a:endParaRPr lang="en-US"/>
          </a:p>
          <a:p>
            <a:r>
              <a:rPr lang="en-US"/>
              <a:t>Then on top of that, we built Office 365 and Dynamics 365, which are out of the box applications that infuse data and intelligence into business processes.  </a:t>
            </a:r>
            <a:r>
              <a:rPr lang="en-US" i="1"/>
              <a:t>&lt;click&gt;</a:t>
            </a:r>
          </a:p>
          <a:p>
            <a:endParaRPr lang="en-US"/>
          </a:p>
          <a:p>
            <a:r>
              <a:rPr lang="en-US"/>
              <a:t>On top of that, we built AppSource, allowing all of you, many of our partners, to create solutions that target specific industries or specialized business process that we do not target ourselves in Office or Dynamics.   </a:t>
            </a:r>
            <a:r>
              <a:rPr lang="en-US" i="1"/>
              <a:t>&lt;click&gt;</a:t>
            </a:r>
          </a:p>
          <a:p>
            <a:endParaRPr lang="en-US"/>
          </a:p>
          <a:p>
            <a:pPr rtl="0" fontAlgn="base"/>
            <a:r>
              <a:rPr lang="en-US" sz="1200" b="0" i="0" u="none" strike="noStrike" kern="1200">
                <a:solidFill>
                  <a:schemeClr val="tx1"/>
                </a:solidFill>
                <a:effectLst/>
                <a:latin typeface="Segoe UI" panose="020B0502040204020203" pitchFamily="34" charset="0"/>
                <a:ea typeface="+mn-ea"/>
                <a:cs typeface="+mn-cs"/>
              </a:rPr>
              <a:t>And if all that wasn’t enough, coming into the bottom of this “value creation funnel”, is a collection of data sources that Microsoft has like LinkedIn and Bing and other sources to infuse, enrich and augment your data.</a:t>
            </a:r>
          </a:p>
          <a:p>
            <a:endParaRPr lang="en-US"/>
          </a:p>
          <a:p>
            <a:r>
              <a:rPr lang="en-US"/>
              <a:t>And so this picture, layered on top of that digital feedback loop, is that platform that we’re going to talk a lot about today, with a focus on the Power Platform in particular.  </a:t>
            </a:r>
            <a:r>
              <a:rPr lang="en-US" i="1"/>
              <a:t>&lt;click&gt;</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22850AE3-E378-4098-B730-8BB16CF3985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154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1238" y="527050"/>
            <a:ext cx="4673600" cy="2628900"/>
          </a:xfrm>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Chris</a:t>
            </a:r>
          </a:p>
          <a:p>
            <a:pPr lvl="0"/>
            <a:r>
              <a:rPr lang="en-US" sz="1400" kern="1200" dirty="0">
                <a:solidFill>
                  <a:schemeClr val="tx1"/>
                </a:solidFill>
                <a:effectLst/>
                <a:latin typeface="+mn-lt"/>
                <a:ea typeface="+mn-ea"/>
                <a:cs typeface="+mn-cs"/>
              </a:rPr>
              <a:t>The </a:t>
            </a:r>
            <a:r>
              <a:rPr lang="en-US" sz="1400" b="1" kern="1200" dirty="0">
                <a:solidFill>
                  <a:schemeClr val="tx1"/>
                </a:solidFill>
                <a:effectLst/>
                <a:latin typeface="+mn-lt"/>
                <a:ea typeface="+mn-ea"/>
                <a:cs typeface="+mn-cs"/>
              </a:rPr>
              <a:t>common data model </a:t>
            </a:r>
            <a:r>
              <a:rPr lang="en-US" sz="1400" kern="1200" dirty="0">
                <a:solidFill>
                  <a:schemeClr val="tx1"/>
                </a:solidFill>
                <a:effectLst/>
                <a:latin typeface="+mn-lt"/>
                <a:ea typeface="+mn-ea"/>
                <a:cs typeface="+mn-cs"/>
              </a:rPr>
              <a:t>is about connecting business data in a well-structured form that facilitates reasoning over it - But it’s not just your business application data</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Productivity and Collaboration data from Office 365, including email, calendars, phone calls, messaging </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Professional networks – LinkedIn for contacts, connections, skills, employment history </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Other solutions and External data, such as our partnership with Adobe, we are now able to add the marketing data to our business graph, lighting up business processes to deliver truly personalized customer experiences</a:t>
            </a:r>
          </a:p>
          <a:p>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2/5/2020 10:44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87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Chris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And as a quick refresher – PowerApps is all about providing a low-code way to rapidly build apps for mobile and the web. We make it easy to connect to your existing data, with over 250 pre-built connectors, as well as the built-in Common Data Service. All of this speed does not compromise on power, though- PowerApps is all about strong enterprise governance and security, and has a bunch of professional developer hooks.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a:p>
            <a:pPr lvl="1"/>
            <a:r>
              <a:rPr lang="en-US" b="0" dirty="0"/>
              <a: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 to all your data with pre-built connectors, custom connectors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Put your data to work with the Common Data Service for Apps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Streamlined Office 365, Azure, Dynamics 365, Power BI, Microsoft Flow integration</a:t>
            </a:r>
          </a:p>
          <a:p>
            <a:endParaRPr lang="en-US" b="1" dirty="0"/>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r>
              <a:rPr lang="en-US" b="0" dirty="0"/>
              <a:t>Pro-dev extensibility</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1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12FDAE9A-7915-46A1-BD0C-40F5747ABA79}"/>
              </a:ext>
            </a:extLst>
          </p:cNvPr>
          <p:cNvSpPr>
            <a:spLocks noGrp="1"/>
          </p:cNvSpPr>
          <p:nvPr>
            <p:ph type="body" idx="1"/>
          </p:nvPr>
        </p:nvSpPr>
        <p:spPr/>
        <p:txBody>
          <a:bodyPr/>
          <a:lstStyle/>
          <a:p>
            <a:r>
              <a:rPr lang="en-GB" dirty="0"/>
              <a:t>Chris</a:t>
            </a:r>
          </a:p>
        </p:txBody>
      </p:sp>
    </p:spTree>
    <p:extLst>
      <p:ext uri="{BB962C8B-B14F-4D97-AF65-F5344CB8AC3E}">
        <p14:creationId xmlns:p14="http://schemas.microsoft.com/office/powerpoint/2010/main" val="437066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F57ABA81-3D44-4BB8-BA91-F169927D417D}"/>
              </a:ext>
            </a:extLst>
          </p:cNvPr>
          <p:cNvSpPr>
            <a:spLocks noGrp="1"/>
          </p:cNvSpPr>
          <p:nvPr>
            <p:ph type="body" idx="1"/>
          </p:nvPr>
        </p:nvSpPr>
        <p:spPr/>
        <p:txBody>
          <a:bodyPr/>
          <a:lstStyle/>
          <a:p>
            <a:r>
              <a:rPr lang="en-GB" dirty="0"/>
              <a:t>Chris</a:t>
            </a:r>
          </a:p>
        </p:txBody>
      </p:sp>
    </p:spTree>
    <p:extLst>
      <p:ext uri="{BB962C8B-B14F-4D97-AF65-F5344CB8AC3E}">
        <p14:creationId xmlns:p14="http://schemas.microsoft.com/office/powerpoint/2010/main" val="3259423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r>
              <a:rPr lang="en-US" dirty="0"/>
              <a:t>Speaking of the Common Data Service, it is the “out-of-the-box” database for your apps. It is a fully managed, secure, database, that has Microsoft data from Dynamics 365, Office 365 and Azure pre-populated. It also supports the Common Data Model, which includes well defined schema for various industries or verticals. </a:t>
            </a:r>
          </a:p>
        </p:txBody>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1803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235075"/>
            <a:ext cx="5672138" cy="3190875"/>
          </a:xfrm>
        </p:spPr>
      </p:sp>
      <p:sp>
        <p:nvSpPr>
          <p:cNvPr id="3" name="Notes Placeholder 2"/>
          <p:cNvSpPr>
            <a:spLocks noGrp="1"/>
          </p:cNvSpPr>
          <p:nvPr>
            <p:ph type="body" idx="1"/>
          </p:nvPr>
        </p:nvSpPr>
        <p:spPr/>
        <p:txBody>
          <a:bodyPr/>
          <a:lstStyle/>
          <a:p>
            <a:pPr algn="l"/>
            <a:r>
              <a:rPr lang="en-US" sz="900" dirty="0">
                <a:solidFill>
                  <a:schemeClr val="tx1"/>
                </a:solidFill>
              </a:rPr>
              <a:t>Chris</a:t>
            </a:r>
          </a:p>
          <a:p>
            <a:pPr algn="l"/>
            <a:r>
              <a:rPr lang="en-US" sz="900" dirty="0">
                <a:solidFill>
                  <a:schemeClr val="tx1"/>
                </a:solidFill>
              </a:rPr>
              <a:t>Built-in connectivity to 200+ cloud services, files, databases, web APIs, etc.</a:t>
            </a:r>
          </a:p>
          <a:p>
            <a:pPr algn="l"/>
            <a:endParaRPr lang="en-US" sz="900" dirty="0">
              <a:solidFill>
                <a:schemeClr val="tx1"/>
              </a:solidFill>
            </a:endParaRPr>
          </a:p>
          <a:p>
            <a:pPr algn="l"/>
            <a:r>
              <a:rPr lang="en-US" sz="900" dirty="0">
                <a:solidFill>
                  <a:schemeClr val="tx1"/>
                </a:solidFill>
              </a:rPr>
              <a:t>Seamless hybrid connectivity to on-premises systems via the On-Premises Data Gateway </a:t>
            </a:r>
          </a:p>
          <a:p>
            <a:pPr algn="l"/>
            <a:endParaRPr lang="en-US" sz="900" dirty="0">
              <a:solidFill>
                <a:schemeClr val="tx1"/>
              </a:solidFill>
            </a:endParaRPr>
          </a:p>
          <a:p>
            <a:pPr algn="l"/>
            <a:r>
              <a:rPr lang="en-US" sz="900" dirty="0">
                <a:solidFill>
                  <a:schemeClr val="tx1"/>
                </a:solidFill>
              </a:rPr>
              <a:t>Custom Connector support allows the registration of developer / IT systems as a building block for citizen developers</a:t>
            </a:r>
          </a:p>
          <a:p>
            <a:pPr algn="l"/>
            <a:endParaRPr lang="en-US" sz="900" dirty="0">
              <a:solidFill>
                <a:schemeClr val="tx1"/>
              </a:solidFill>
            </a:endParaRPr>
          </a:p>
          <a:p>
            <a:endParaRPr lang="en-US" dirty="0"/>
          </a:p>
        </p:txBody>
      </p:sp>
    </p:spTree>
    <p:extLst>
      <p:ext uri="{BB962C8B-B14F-4D97-AF65-F5344CB8AC3E}">
        <p14:creationId xmlns:p14="http://schemas.microsoft.com/office/powerpoint/2010/main" val="4139679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Chris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a:p>
            <a:pPr lvl="1"/>
            <a:r>
              <a:rPr lang="en-US" b="0" dirty="0"/>
              <a: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 to all your data with pre-built connectors, custom connectors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Put your data to work with the Common Data Service for Apps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Streamlined Office 365, Azure, Dynamics 365, Power BI, Microsoft Flow integration</a:t>
            </a:r>
          </a:p>
          <a:p>
            <a:endParaRPr lang="en-US" b="1" dirty="0"/>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r>
              <a:rPr lang="en-US" b="0" dirty="0"/>
              <a:t>Pro-dev extensibility</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1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fontAlgn="ctr">
              <a:buFont typeface="Arial" panose="020B0604020202020204" pitchFamily="34" charset="0"/>
              <a:buNone/>
            </a:pPr>
            <a:r>
              <a:rPr lang="en-US" sz="1200" b="1" dirty="0">
                <a:latin typeface="Segoe UI Light" pitchFamily="34" charset="0"/>
                <a:cs typeface="+mn-cs"/>
              </a:rPr>
              <a:t>Chris</a:t>
            </a:r>
          </a:p>
          <a:p>
            <a:pPr marL="0" indent="0" fontAlgn="ctr">
              <a:buFont typeface="Arial" panose="020B0604020202020204" pitchFamily="34" charset="0"/>
              <a:buNone/>
            </a:pPr>
            <a:r>
              <a:rPr lang="en-US" sz="1200" b="1" dirty="0">
                <a:latin typeface="Segoe UI Light" pitchFamily="34" charset="0"/>
                <a:cs typeface="+mn-cs"/>
              </a:rPr>
              <a:t>Laura Rodgers </a:t>
            </a:r>
            <a:r>
              <a:rPr lang="en-US" sz="1200" dirty="0">
                <a:latin typeface="Segoe UI Light" pitchFamily="34" charset="0"/>
                <a:cs typeface="+mn-cs"/>
              </a:rPr>
              <a:t>– SharePoint MVP</a:t>
            </a:r>
          </a:p>
          <a:p>
            <a:pPr marL="0" indent="0" fontAlgn="ctr">
              <a:buFont typeface="Arial" panose="020B0604020202020204" pitchFamily="34" charset="0"/>
              <a:buNone/>
            </a:pPr>
            <a:r>
              <a:rPr lang="en-US" sz="1200" dirty="0"/>
              <a:t>Laura is the owner of IW Mentor SharePoint training company and has thirteen years of experience in SharePoint implementation, training, customization and administration. She has written several SharePoint books, and her focus is on making the most of SharePoint’s out-of-the-box capabilities. She works extensively with SharePoint Designer workflows, and building no-code business solutions.</a:t>
            </a:r>
            <a:endParaRPr lang="en-US" sz="1200" dirty="0">
              <a:latin typeface="Segoe UI Light" pitchFamily="34" charset="0"/>
              <a:cs typeface="+mn-cs"/>
            </a:endParaRPr>
          </a:p>
          <a:p>
            <a:endParaRPr lang="en-US" b="1" dirty="0"/>
          </a:p>
          <a:p>
            <a:r>
              <a:rPr lang="en-US" b="1" dirty="0"/>
              <a:t>Brian Dang</a:t>
            </a:r>
          </a:p>
          <a:p>
            <a:r>
              <a:rPr lang="en-US" dirty="0"/>
              <a:t>High school teacher in Orange County. </a:t>
            </a:r>
          </a:p>
          <a:p>
            <a:r>
              <a:rPr lang="en-US" dirty="0"/>
              <a:t>Built PowerApps for his classroom and evangelizes in his school district. </a:t>
            </a:r>
          </a:p>
          <a:p>
            <a:r>
              <a:rPr lang="en-US" dirty="0"/>
              <a:t>Taking a one year sabbatical to focus on PowerApps for education and to evangelize it at educational conferences across the country. </a:t>
            </a:r>
          </a:p>
          <a:p>
            <a:endParaRPr lang="en-US" dirty="0"/>
          </a:p>
          <a:p>
            <a:r>
              <a:rPr lang="en-US" b="1" dirty="0"/>
              <a:t>Mohammad </a:t>
            </a:r>
            <a:r>
              <a:rPr lang="en-US" b="1" dirty="0" err="1"/>
              <a:t>Alkhawaja</a:t>
            </a:r>
            <a:endParaRPr lang="en-US" b="1" dirty="0"/>
          </a:p>
          <a:p>
            <a:r>
              <a:rPr lang="en-US" dirty="0"/>
              <a:t>Sales Manager at </a:t>
            </a:r>
            <a:r>
              <a:rPr lang="en-US" dirty="0" err="1"/>
              <a:t>Hawkary</a:t>
            </a:r>
            <a:r>
              <a:rPr lang="en-US" dirty="0"/>
              <a:t> Pharmaceuticals in Iraq</a:t>
            </a:r>
          </a:p>
          <a:p>
            <a:r>
              <a:rPr lang="en-US" dirty="0"/>
              <a:t>Built solution for medical reps to report on daily sales visits to doctors. Includes coaching interaction with supervisors.</a:t>
            </a:r>
          </a:p>
          <a:p>
            <a:r>
              <a:rPr lang="en-US" dirty="0"/>
              <a:t>As a manager, went from manually searching emails for files called “daily reports” to sophisticated </a:t>
            </a:r>
            <a:r>
              <a:rPr lang="en-US" dirty="0" err="1"/>
              <a:t>PowerBI</a:t>
            </a:r>
            <a:r>
              <a:rPr lang="en-US" dirty="0"/>
              <a:t> dashboards with rich analysis based on data submitted via PowerApps.</a:t>
            </a:r>
          </a:p>
          <a:p>
            <a:endParaRPr lang="en-US" dirty="0"/>
          </a:p>
          <a:p>
            <a:r>
              <a:rPr lang="en-US" b="1" dirty="0" err="1"/>
              <a:t>BankSight</a:t>
            </a:r>
            <a:r>
              <a:rPr lang="en-US" b="1" dirty="0"/>
              <a:t> Team</a:t>
            </a:r>
          </a:p>
          <a:p>
            <a:r>
              <a:rPr lang="en-US" dirty="0"/>
              <a:t>https://banksight.com/company/</a:t>
            </a:r>
          </a:p>
          <a:p>
            <a:endParaRPr lang="en-US" dirty="0"/>
          </a:p>
        </p:txBody>
      </p:sp>
      <p:sp>
        <p:nvSpPr>
          <p:cNvPr id="5" name="Footer Placeholder 4"/>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Slide Image Placeholder 10">
            <a:extLst>
              <a:ext uri="{FF2B5EF4-FFF2-40B4-BE49-F238E27FC236}">
                <a16:creationId xmlns:a16="http://schemas.microsoft.com/office/drawing/2014/main" id="{94C11770-4A5A-4900-8B06-CB118722043C}"/>
              </a:ext>
            </a:extLst>
          </p:cNvPr>
          <p:cNvSpPr>
            <a:spLocks noGrp="1" noRot="1" noChangeAspect="1"/>
          </p:cNvSpPr>
          <p:nvPr>
            <p:ph type="sldImg"/>
          </p:nvPr>
        </p:nvSpPr>
        <p:spPr/>
      </p:sp>
      <p:sp>
        <p:nvSpPr>
          <p:cNvPr id="12" name="TextBox 11">
            <a:extLst>
              <a:ext uri="{FF2B5EF4-FFF2-40B4-BE49-F238E27FC236}">
                <a16:creationId xmlns:a16="http://schemas.microsoft.com/office/drawing/2014/main" id="{8DDB91C3-CC09-40E6-A1B8-4028832A8C95}"/>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3" name="TextBox 12">
            <a:extLst>
              <a:ext uri="{FF2B5EF4-FFF2-40B4-BE49-F238E27FC236}">
                <a16:creationId xmlns:a16="http://schemas.microsoft.com/office/drawing/2014/main" id="{76983BFD-B44B-4D21-BDD0-50F33AFE9B8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33472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r>
              <a:rPr lang="en-US" dirty="0"/>
              <a:t>As we discussed last time, our partner ecosystem and sales support programs can help you reach more customers and expand your business; our product ecosystem and innovative tools provide the building blocks that allow you to build modern cloud </a:t>
            </a:r>
            <a:r>
              <a:rPr lang="en-US" dirty="0" err="1"/>
              <a:t>LoB</a:t>
            </a:r>
            <a:r>
              <a:rPr lang="en-US" dirty="0"/>
              <a:t> solutions; and with a trusted platform and familiar tools, you can get to market faster. </a:t>
            </a:r>
          </a:p>
          <a:p>
            <a:endParaRPr lang="en-US" dirty="0"/>
          </a:p>
          <a:p>
            <a:r>
              <a:rPr lang="en-US" dirty="0"/>
              <a:t>Now, I want to show you how our platform does this and detail the ways ISVs can leverage our platform.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083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That’s why from the top down this is a strategic opportunity for our business and market that we want to be leaders in.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11518-660E-48AA-94D8-6E35A7824E9F}"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4482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Grow your footprint in accounts at various levels by working with your customers to embed the Power Platform at various levels within their business.</a:t>
            </a:r>
          </a:p>
          <a:p>
            <a:r>
              <a:rPr lang="en-US" dirty="0"/>
              <a:t>This type of process must be value driven to make sure that what is delivered provides ROI at all levels.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6543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effectLst/>
              </a:rPr>
              <a:t>Michael – As you can see from this slide, we are building a strong customer base, lets take a closer look at one of these customers</a:t>
            </a:r>
          </a:p>
          <a:p>
            <a:endParaRPr lang="en-US" i="0" dirty="0">
              <a:effectLst/>
            </a:endParaRPr>
          </a:p>
          <a:p>
            <a:endParaRPr lang="en-US" i="0" dirty="0">
              <a:effectLst/>
            </a:endParaRPr>
          </a:p>
          <a:p>
            <a:r>
              <a:rPr lang="en-US" i="0" dirty="0">
                <a:effectLst/>
              </a:rPr>
              <a:t>DeCarlo, Scott; Murphy, Andrea D. (November 16, 2014). </a:t>
            </a:r>
            <a:r>
              <a:rPr lang="en-US" i="0" dirty="0">
                <a:effectLst/>
                <a:hlinkClick r:id="rId3"/>
              </a:rPr>
              <a:t>"America's Largest Private Companies"</a:t>
            </a:r>
            <a:r>
              <a:rPr lang="en-US" i="0" dirty="0">
                <a:effectLst/>
              </a:rPr>
              <a:t>. </a:t>
            </a:r>
            <a:r>
              <a:rPr lang="en-US" i="0" dirty="0">
                <a:effectLst/>
                <a:hlinkClick r:id="rId4" tooltip="Forbes"/>
              </a:rPr>
              <a:t>Forbes</a:t>
            </a:r>
            <a:r>
              <a:rPr lang="en-US" i="0" dirty="0">
                <a:effectLst/>
              </a:rPr>
              <a:t>. Retrieved December 28, 2014.</a:t>
            </a:r>
          </a:p>
          <a:p>
            <a:endParaRPr lang="en-US" i="0" dirty="0">
              <a:effectLst/>
            </a:endParaRPr>
          </a:p>
          <a:p>
            <a:r>
              <a:rPr lang="en-US" i="0" dirty="0">
                <a:effectLst/>
              </a:rPr>
              <a:t>http://oilfield.gnsolidscontrol.com/worlds-top-10-biggest-oilfield-services-companies-list/</a:t>
            </a:r>
          </a:p>
          <a:p>
            <a:endParaRPr lang="en-US" i="0" dirty="0">
              <a:effectLst/>
            </a:endParaRPr>
          </a:p>
          <a:p>
            <a:r>
              <a:rPr lang="en-US" i="0" dirty="0">
                <a:effectLst/>
                <a:hlinkClick r:id="rId5"/>
              </a:rPr>
              <a:t>"Why McKinsey is under attack in South Africa"</a:t>
            </a:r>
            <a:r>
              <a:rPr lang="en-US" i="0" dirty="0">
                <a:effectLst/>
              </a:rPr>
              <a:t>. </a:t>
            </a:r>
            <a:r>
              <a:rPr lang="en-US" i="0" dirty="0">
                <a:effectLst/>
                <a:hlinkClick r:id="rId6" tooltip="The Economist"/>
              </a:rPr>
              <a:t>The Economist</a:t>
            </a:r>
            <a:r>
              <a:rPr lang="en-US" i="0" dirty="0">
                <a:effectLst/>
              </a:rPr>
              <a:t>. 12 October 2017. </a:t>
            </a:r>
          </a:p>
          <a:p>
            <a:endParaRPr lang="en-US" i="0" dirty="0">
              <a:effectLst/>
            </a:endParaRPr>
          </a:p>
          <a:p>
            <a:r>
              <a:rPr lang="en-US" i="0" dirty="0">
                <a:effectLst/>
              </a:rPr>
              <a:t>https://en.wikipedia.org/wiki/IMS_Health (https://data.ncvo.org.uk/a/almanac14/which-are-the-largest-voluntary-organisations-in-the-uk-3/) </a:t>
            </a:r>
          </a:p>
          <a:p>
            <a:endParaRPr lang="en-US" i="0" dirty="0">
              <a:effectLst/>
            </a:endParaRPr>
          </a:p>
          <a:p>
            <a:r>
              <a:rPr lang="en-US" i="0" dirty="0">
                <a:effectLst/>
              </a:rPr>
              <a:t>https://data.ncvo.org.uk/a/almanac14/which-are-the-largest-voluntary-organisations-in-the-uk-3/</a:t>
            </a:r>
          </a:p>
          <a:p>
            <a:endParaRPr lang="en-US" i="0" dirty="0">
              <a:effectLst/>
            </a:endParaRPr>
          </a:p>
          <a:p>
            <a:endParaRPr lang="en-US" i="0" dirty="0">
              <a:effectLst/>
            </a:endParaRPr>
          </a:p>
          <a:p>
            <a:endParaRPr lang="en-US" i="0" dirty="0">
              <a:effectLst/>
            </a:endParaRPr>
          </a:p>
          <a:p>
            <a:endParaRPr lang="en-US" i="0" dirty="0">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1503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Chris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outside of Microsoft, leading analysts like Forrester and Gartner have recognized the PowerApps leadership position in the Low Code Application Platform (LCAP) market. This is a commendable feat in the short term that since GA and is testimony to Microsoft’s vision and execution in this area.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357E-B5A3-4431-8E3D-33FEA461796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352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endParaRPr lang="en-US" dirty="0"/>
          </a:p>
          <a:p>
            <a:r>
              <a:rPr lang="en-US" dirty="0"/>
              <a:t>Numbers don’t lie - Lots of great customer wins to speak of, alongside growth in # of PowerApps, data in </a:t>
            </a:r>
            <a:r>
              <a:rPr lang="en-US" dirty="0" err="1"/>
              <a:t>PowerBI</a:t>
            </a:r>
            <a:r>
              <a:rPr lang="en-US"/>
              <a:t>, # of Flow Runs and MAU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DA187-AAAE-4204-8669-7DC05114EA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7324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Chris </a:t>
            </a:r>
          </a:p>
          <a:p>
            <a:pPr marL="228600" indent="-228600">
              <a:buAutoNum type="arabicPeriod"/>
            </a:pPr>
            <a:r>
              <a:rPr lang="en-US" dirty="0"/>
              <a:t>Businesses have spent years gathering data. The number of enterprises with more than 100TB unstructured data has doubled since 2016.</a:t>
            </a:r>
          </a:p>
          <a:p>
            <a:pPr marL="228600" indent="-228600">
              <a:buAutoNum type="arabicPeriod"/>
            </a:pPr>
            <a:r>
              <a:rPr lang="en-US" dirty="0"/>
              <a:t>Very few of those businesses </a:t>
            </a:r>
            <a:r>
              <a:rPr lang="en-US" dirty="0" err="1"/>
              <a:t>analyse</a:t>
            </a:r>
            <a:r>
              <a:rPr lang="en-US" dirty="0"/>
              <a:t> that data and make it actionable.</a:t>
            </a:r>
          </a:p>
          <a:p>
            <a:pPr marL="228600" indent="-228600">
              <a:buAutoNum type="arabicPeriod"/>
            </a:pPr>
            <a:r>
              <a:rPr lang="en-US" dirty="0"/>
              <a:t>The workforce all over the globe require multi device capacity and collaboration.</a:t>
            </a:r>
          </a:p>
          <a:p>
            <a:pPr marL="228600" indent="-228600">
              <a:buAutoNum type="arabicPeriod"/>
            </a:pPr>
            <a:r>
              <a:rPr lang="en-US" dirty="0"/>
              <a:t>Time spent on mobile devices is significantly higher.</a:t>
            </a:r>
          </a:p>
          <a:p>
            <a:pPr marL="228600" indent="-228600">
              <a:buAutoNum type="arabicPeriod"/>
            </a:pPr>
            <a:r>
              <a:rPr lang="en-US" dirty="0"/>
              <a:t>Creating applications can often prove to be time consuming and expensive.</a:t>
            </a:r>
          </a:p>
          <a:p>
            <a:pPr marL="228600" indent="-228600">
              <a:buAutoNum type="arabicPeriod"/>
            </a:pPr>
            <a:r>
              <a:rPr lang="en-US" dirty="0"/>
              <a:t>Line of Business decision makers are critical to the process. 81% of projects are influenced by </a:t>
            </a:r>
            <a:r>
              <a:rPr lang="en-US" dirty="0" err="1"/>
              <a:t>LoB</a:t>
            </a:r>
            <a:r>
              <a:rPr lang="en-US" dirty="0"/>
              <a:t> decision makers that are looking to create their own solutions.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121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Chris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What is on top of mind for your customers? – Their customers are going digital… they’re trying to be agile and provide a great customer experience quickly.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There is always friction between business expectations and what IT can deliver quickly.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More &amp; more investment for technology is coming from business users and through business priorities.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https://knowledgecompass.com/line-of-business-technology-budget-responsibilities/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https://www.ca.com/content/dam/ca/us/files/product-brief/how-to-survive-and-thrive-in-the-application-economy.pdf</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What if you had a solution that can help address these challenges addressed for both the business and the technology team.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p:txBody>
      </p:sp>
    </p:spTree>
    <p:extLst>
      <p:ext uri="{BB962C8B-B14F-4D97-AF65-F5344CB8AC3E}">
        <p14:creationId xmlns:p14="http://schemas.microsoft.com/office/powerpoint/2010/main" val="886063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customer software to if often privileged for a handful of business</a:t>
            </a:r>
            <a:r>
              <a:rPr lang="en-US" baseline="0" dirty="0"/>
              <a:t> apps, as building customer applications to meet enterprise requirement has its own challenges : </a:t>
            </a:r>
          </a:p>
          <a:p>
            <a:pPr marL="171450" lvl="0" indent="-17145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Time consuming</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  developing of a customer mobile app can take anywhere from 3 to 12 months for a single project, depending on the app complexity (source ADT magazine).  This becomes challenging in situation where LOB wants to respond and implement improvements quickly </a:t>
            </a:r>
          </a:p>
          <a:p>
            <a:pPr marL="171450" indent="-171450">
              <a:buFont typeface="Arial" panose="020B0604020202020204" pitchFamily="34" charset="0"/>
              <a:buChar char="•"/>
            </a:pPr>
            <a:r>
              <a:rPr lang="en-US" dirty="0"/>
              <a:t>Cost prohibitive</a:t>
            </a:r>
            <a:r>
              <a:rPr lang="en-US" baseline="0" dirty="0"/>
              <a:t> : driven by a shortage of specialized resourcing : </a:t>
            </a:r>
            <a:r>
              <a:rPr lang="en-US" sz="1200" kern="1200" dirty="0">
                <a:solidFill>
                  <a:schemeClr val="tx1"/>
                </a:solidFill>
                <a:effectLst/>
                <a:latin typeface="Segoe UI Light" pitchFamily="34" charset="0"/>
                <a:ea typeface="+mn-ea"/>
                <a:cs typeface="+mn-cs"/>
              </a:rPr>
              <a:t>94% of the enterprise organization have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 shortage of App developers, as</a:t>
            </a:r>
            <a:r>
              <a:rPr lang="en-US" sz="1200" kern="1200" baseline="0" dirty="0">
                <a:solidFill>
                  <a:schemeClr val="tx1"/>
                </a:solidFill>
                <a:effectLst/>
                <a:latin typeface="Segoe UI Light" pitchFamily="34" charset="0"/>
                <a:ea typeface="+mn-ea"/>
                <a:cs typeface="+mn-cs"/>
              </a:rPr>
              <a:t> a lot of App developers still prioritize consumer facing Apps (Source ADT Magazine &amp; Vision Mobile)</a:t>
            </a:r>
            <a:endParaRPr lang="en-US" sz="1200"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Off-the-shelf</a:t>
            </a:r>
            <a:r>
              <a:rPr lang="en-US" baseline="0" dirty="0"/>
              <a:t> SaaS can only solve so many problems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Most ‘off-the-shelf’ SaaS solutions are targeted as solving specific problems` and often come with their own mobile App. </a:t>
            </a:r>
            <a:r>
              <a:rPr lang="en-US" sz="1200" kern="1200" dirty="0">
                <a:solidFill>
                  <a:schemeClr val="tx1"/>
                </a:solidFill>
                <a:effectLst/>
                <a:latin typeface="Segoe UI Light" pitchFamily="34" charset="0"/>
                <a:ea typeface="+mn-ea"/>
                <a:cs typeface="+mn-cs"/>
              </a:rPr>
              <a:t>These apps provide a mobilize experience of these specific SaaS solutions. </a:t>
            </a:r>
            <a:endParaRPr lang="en-US" baseline="0" dirty="0"/>
          </a:p>
          <a:p>
            <a:pPr marL="171450" lvl="0" indent="-17145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However, the onslaught of information from these individual often disconnected SaaS services will virtually make it impossible for workers to follow everyday business processes. More and more business process will span multiple applications and SaaS services. (Source: </a:t>
            </a:r>
            <a:r>
              <a:rPr lang="en-US" sz="1200" u="sng" kern="1200" dirty="0" err="1">
                <a:solidFill>
                  <a:schemeClr val="tx1"/>
                </a:solidFill>
                <a:effectLst/>
                <a:latin typeface="Segoe UI Light" pitchFamily="34" charset="0"/>
                <a:ea typeface="+mn-ea"/>
                <a:cs typeface="+mn-cs"/>
                <a:hlinkClick r:id="rId3"/>
              </a:rPr>
              <a:t>eWeek</a:t>
            </a:r>
            <a:r>
              <a:rPr lang="en-US" sz="1200" kern="1200" dirty="0">
                <a:solidFill>
                  <a:schemeClr val="tx1"/>
                </a:solidFill>
                <a:effectLst/>
                <a:latin typeface="Segoe UI Light" pitchFamily="34" charset="0"/>
                <a:ea typeface="+mn-ea"/>
                <a:cs typeface="+mn-cs"/>
              </a:rPr>
              <a:t>)</a:t>
            </a:r>
          </a:p>
          <a:p>
            <a:pPr marL="171450" lvl="0" indent="-171450" fontAlgn="ctr">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fontAlgn="ctr">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11518-660E-48AA-94D8-6E35A7824E9F}"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6258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talk about the digital feedback loop, we’re talking about the </a:t>
            </a:r>
            <a:r>
              <a:rPr lang="en-US" b="1"/>
              <a:t>four pillars of a business</a:t>
            </a:r>
            <a:r>
              <a:rPr lang="en-US"/>
              <a:t>: </a:t>
            </a:r>
          </a:p>
          <a:p>
            <a:endParaRPr lang="en-US"/>
          </a:p>
          <a:p>
            <a:r>
              <a:rPr lang="en-US"/>
              <a:t>1- the </a:t>
            </a:r>
            <a:r>
              <a:rPr lang="en-US" b="1"/>
              <a:t>people</a:t>
            </a:r>
            <a:r>
              <a:rPr lang="en-US"/>
              <a:t> who make up that business</a:t>
            </a:r>
          </a:p>
          <a:p>
            <a:r>
              <a:rPr lang="en-US"/>
              <a:t>2- the </a:t>
            </a:r>
            <a:r>
              <a:rPr lang="en-US" b="1"/>
              <a:t>products</a:t>
            </a:r>
            <a:r>
              <a:rPr lang="en-US"/>
              <a:t> that business sells,</a:t>
            </a:r>
          </a:p>
          <a:p>
            <a:r>
              <a:rPr lang="en-US"/>
              <a:t>3- their </a:t>
            </a:r>
            <a:r>
              <a:rPr lang="en-US" b="1"/>
              <a:t>operations</a:t>
            </a:r>
            <a:r>
              <a:rPr lang="en-US"/>
              <a:t> and </a:t>
            </a:r>
          </a:p>
          <a:p>
            <a:r>
              <a:rPr lang="en-US"/>
              <a:t>4- the </a:t>
            </a:r>
            <a:r>
              <a:rPr lang="en-US" b="1"/>
              <a:t>customers</a:t>
            </a:r>
            <a:r>
              <a:rPr lang="en-US"/>
              <a:t> that they have.  </a:t>
            </a:r>
            <a:r>
              <a:rPr lang="en-US" i="1"/>
              <a:t>&lt;click&gt;</a:t>
            </a:r>
          </a:p>
          <a:p>
            <a:endParaRPr lang="en-US"/>
          </a:p>
          <a:p>
            <a:r>
              <a:rPr lang="en-US"/>
              <a:t>All four of those </a:t>
            </a:r>
            <a:r>
              <a:rPr lang="en-US" b="1"/>
              <a:t>pillars</a:t>
            </a:r>
            <a:r>
              <a:rPr lang="en-US"/>
              <a:t> are </a:t>
            </a:r>
            <a:r>
              <a:rPr lang="en-US" b="1"/>
              <a:t>constantly providing data </a:t>
            </a:r>
            <a:r>
              <a:rPr lang="en-US"/>
              <a:t>of which there is an opportunity for us to act.  </a:t>
            </a:r>
            <a:r>
              <a:rPr lang="en-US" i="1"/>
              <a:t>&lt;click&gt;</a:t>
            </a:r>
          </a:p>
          <a:p>
            <a:r>
              <a:rPr lang="en-US"/>
              <a:t>By better engaging our customers </a:t>
            </a:r>
            <a:r>
              <a:rPr lang="en-US" i="1"/>
              <a:t>&lt;click&gt;</a:t>
            </a:r>
          </a:p>
          <a:p>
            <a:r>
              <a:rPr lang="en-US"/>
              <a:t>Transforming products, optimizing operations, and empowering people to do more </a:t>
            </a:r>
            <a:r>
              <a:rPr lang="en-US" i="1"/>
              <a:t>&lt;click&gt;</a:t>
            </a:r>
          </a:p>
          <a:p>
            <a:endParaRPr lang="en-US"/>
          </a:p>
          <a:p>
            <a:r>
              <a:rPr lang="en-US"/>
              <a:t>This is the business intelligence dilemma for which we are trying to solve. </a:t>
            </a:r>
            <a:r>
              <a:rPr lang="en-US" i="1"/>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09B31-7BE5-4560-AEEE-D4E7D8C02E2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11892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8 years ago, we began to lay down a planet-scale footprint of data centered capacity.  The ability to catch every piece of telemetry information coming out of every aircraft engine, every tweet, every time someone comes to the website, all of this information, and providing a place where it can be captured and stored in privacy, secured in compliance with the nation or state regulations where the data has sovereignty.  </a:t>
            </a:r>
            <a:r>
              <a:rPr lang="en-US" i="1"/>
              <a:t>&lt;click&gt;</a:t>
            </a:r>
          </a:p>
          <a:p>
            <a:endParaRPr lang="en-US"/>
          </a:p>
          <a:p>
            <a:r>
              <a:rPr lang="en-US"/>
              <a:t>We invested heavily at the bottom where the changes occur, where the data is increasingly coming out of everything.  Then on top of that, we built an intelligence platform and an application platform in Azure that allows you take all of that data, turn it into intelligence, and then act intelligently to predict and proact.  </a:t>
            </a:r>
            <a:r>
              <a:rPr lang="en-US" i="1"/>
              <a:t>&lt;click&gt;</a:t>
            </a:r>
          </a:p>
          <a:p>
            <a:endParaRPr lang="en-US"/>
          </a:p>
          <a:p>
            <a:r>
              <a:rPr lang="en-US"/>
              <a:t>Then on top of that, we built the Power Platform (Power BI, Power Apps, Microsoft Flow, the Common Data Service), that allow non-professional programmers to harness data.  </a:t>
            </a:r>
            <a:r>
              <a:rPr lang="en-US" i="1"/>
              <a:t>&lt;click&gt;</a:t>
            </a:r>
          </a:p>
          <a:p>
            <a:endParaRPr lang="en-US"/>
          </a:p>
          <a:p>
            <a:r>
              <a:rPr lang="en-US"/>
              <a:t>Then on top of that, we built Office 365 and Dynamics 365, which are out of the box applications that infuse data and intelligence into business processes.  </a:t>
            </a:r>
            <a:r>
              <a:rPr lang="en-US" i="1"/>
              <a:t>&lt;click&gt;</a:t>
            </a:r>
          </a:p>
          <a:p>
            <a:endParaRPr lang="en-US"/>
          </a:p>
          <a:p>
            <a:r>
              <a:rPr lang="en-US"/>
              <a:t>On top of that, we built AppSource, allowing all of you, many of our partners, to create solutions that target specific industries or specialized business process that we do not target ourselves in Office or Dynamics.   </a:t>
            </a:r>
            <a:r>
              <a:rPr lang="en-US" i="1"/>
              <a:t>&lt;click&gt;</a:t>
            </a:r>
          </a:p>
          <a:p>
            <a:endParaRPr lang="en-US"/>
          </a:p>
          <a:p>
            <a:pPr rtl="0" fontAlgn="base"/>
            <a:r>
              <a:rPr lang="en-US" sz="1200" b="0" i="0" u="none" strike="noStrike" kern="1200">
                <a:solidFill>
                  <a:schemeClr val="tx1"/>
                </a:solidFill>
                <a:effectLst/>
                <a:latin typeface="Segoe UI" panose="020B0502040204020203" pitchFamily="34" charset="0"/>
                <a:ea typeface="+mn-ea"/>
                <a:cs typeface="+mn-cs"/>
              </a:rPr>
              <a:t>And if all that wasn’t enough, coming into the bottom of this “value creation funnel”, is a collection of data sources that Microsoft has like LinkedIn and Bing and other sources to infuse, enrich and augment your data.</a:t>
            </a:r>
          </a:p>
          <a:p>
            <a:endParaRPr lang="en-US"/>
          </a:p>
          <a:p>
            <a:r>
              <a:rPr lang="en-US"/>
              <a:t>And so this picture, layered on top of that digital feedback loop, is that platform that we’re going to talk a lot about today, with a focus on the Power Platform in particular.  </a:t>
            </a:r>
            <a:r>
              <a:rPr lang="en-US" i="1"/>
              <a:t>&lt;click&gt;</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43ABF9-6024-4789-A7C8-11A10A1934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0014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334001" y="0"/>
            <a:ext cx="6858000" cy="6858000"/>
          </a:xfrm>
          <a:prstGeom prst="rect">
            <a:avLst/>
          </a:prstGeom>
        </p:spPr>
      </p:pic>
    </p:spTree>
    <p:extLst>
      <p:ext uri="{BB962C8B-B14F-4D97-AF65-F5344CB8AC3E}">
        <p14:creationId xmlns:p14="http://schemas.microsoft.com/office/powerpoint/2010/main" val="1945583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0"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2645168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F3A365FB-47E5-4895-AE9F-E47CC61B863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5873373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B5982315-A7D4-4386-BB5A-1752396D1B9B}"/>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9155053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D1A1E258-E9D7-4A14-A069-C657C734E21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132796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51A2F44A-0AAD-43EA-AEA4-B7D40D544B7D}"/>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702673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DFC48780-1112-4B8A-806D-44A7409F4F0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4412873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9056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4AAE8535-6ECB-402D-A19C-E0CADB953099}"/>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3218182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2">
            <a:extLst>
              <a:ext uri="{FF2B5EF4-FFF2-40B4-BE49-F238E27FC236}">
                <a16:creationId xmlns:a16="http://schemas.microsoft.com/office/drawing/2014/main" id="{71874D65-C227-4687-BD8F-BCB6E63FA968}"/>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415588986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319C3096-03E0-44A6-A127-B020285127FC}"/>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91577853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334001" y="0"/>
            <a:ext cx="6858000" cy="6858000"/>
          </a:xfrm>
          <a:prstGeom prst="rect">
            <a:avLst/>
          </a:prstGeom>
        </p:spPr>
      </p:pic>
    </p:spTree>
    <p:extLst>
      <p:ext uri="{BB962C8B-B14F-4D97-AF65-F5344CB8AC3E}">
        <p14:creationId xmlns:p14="http://schemas.microsoft.com/office/powerpoint/2010/main" val="401199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FFB78D5D-F119-45B2-9CCA-345474BB3850}"/>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5029409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00198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04455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64869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78694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4594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418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4117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846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42877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36235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42730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604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3" name="Text Placeholder 2">
            <a:extLst>
              <a:ext uri="{FF2B5EF4-FFF2-40B4-BE49-F238E27FC236}">
                <a16:creationId xmlns:a16="http://schemas.microsoft.com/office/drawing/2014/main" id="{F3C4294E-A401-4481-9D82-44A44872035E}"/>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1664934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2150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4"/>
            <a:ext cx="1665340" cy="381989"/>
          </a:xfrm>
          <a:prstGeom prst="rect">
            <a:avLst/>
          </a:prstGeom>
        </p:spPr>
      </p:pic>
    </p:spTree>
    <p:extLst>
      <p:ext uri="{BB962C8B-B14F-4D97-AF65-F5344CB8AC3E}">
        <p14:creationId xmlns:p14="http://schemas.microsoft.com/office/powerpoint/2010/main" val="14561979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11107736"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30848912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147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25" name="Picture Placeholder 22">
            <a:extLst>
              <a:ext uri="{FF2B5EF4-FFF2-40B4-BE49-F238E27FC236}">
                <a16:creationId xmlns:a16="http://schemas.microsoft.com/office/drawing/2014/main" id="{4F2BF4AF-5230-5043-BD04-D6DB90E8E61C}"/>
              </a:ext>
            </a:extLst>
          </p:cNvPr>
          <p:cNvSpPr>
            <a:spLocks noGrp="1"/>
          </p:cNvSpPr>
          <p:nvPr>
            <p:ph type="pic" sz="quarter" idx="24" hasCustomPrompt="1"/>
          </p:nvPr>
        </p:nvSpPr>
        <p:spPr>
          <a:xfrm>
            <a:off x="13335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6" name="Picture Placeholder 22">
            <a:extLst>
              <a:ext uri="{FF2B5EF4-FFF2-40B4-BE49-F238E27FC236}">
                <a16:creationId xmlns:a16="http://schemas.microsoft.com/office/drawing/2014/main" id="{2B23C36D-C7F4-D64D-9453-593840C84DD8}"/>
              </a:ext>
            </a:extLst>
          </p:cNvPr>
          <p:cNvSpPr>
            <a:spLocks noGrp="1"/>
          </p:cNvSpPr>
          <p:nvPr>
            <p:ph type="pic" sz="quarter" idx="25" hasCustomPrompt="1"/>
          </p:nvPr>
        </p:nvSpPr>
        <p:spPr>
          <a:xfrm>
            <a:off x="46101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7" name="Picture Placeholder 22">
            <a:extLst>
              <a:ext uri="{FF2B5EF4-FFF2-40B4-BE49-F238E27FC236}">
                <a16:creationId xmlns:a16="http://schemas.microsoft.com/office/drawing/2014/main" id="{4646E9FF-BF3F-9D49-A782-F9F86BA576AC}"/>
              </a:ext>
            </a:extLst>
          </p:cNvPr>
          <p:cNvSpPr>
            <a:spLocks noGrp="1"/>
          </p:cNvSpPr>
          <p:nvPr>
            <p:ph type="pic" sz="quarter" idx="26" hasCustomPrompt="1"/>
          </p:nvPr>
        </p:nvSpPr>
        <p:spPr>
          <a:xfrm>
            <a:off x="7887161"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8" name="Text Placeholder 3">
            <a:extLst>
              <a:ext uri="{FF2B5EF4-FFF2-40B4-BE49-F238E27FC236}">
                <a16:creationId xmlns:a16="http://schemas.microsoft.com/office/drawing/2014/main" id="{0951244D-BEDD-834F-A2AF-0DACC0856EC7}"/>
              </a:ext>
            </a:extLst>
          </p:cNvPr>
          <p:cNvSpPr>
            <a:spLocks noGrp="1"/>
          </p:cNvSpPr>
          <p:nvPr>
            <p:ph type="body" sz="quarter" idx="28" hasCustomPrompt="1"/>
          </p:nvPr>
        </p:nvSpPr>
        <p:spPr>
          <a:xfrm>
            <a:off x="13335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29" name="Text Placeholder 3">
            <a:extLst>
              <a:ext uri="{FF2B5EF4-FFF2-40B4-BE49-F238E27FC236}">
                <a16:creationId xmlns:a16="http://schemas.microsoft.com/office/drawing/2014/main" id="{AA8C1B34-7F6B-4047-98E3-A64347D71D63}"/>
              </a:ext>
            </a:extLst>
          </p:cNvPr>
          <p:cNvSpPr>
            <a:spLocks noGrp="1"/>
          </p:cNvSpPr>
          <p:nvPr>
            <p:ph type="body" sz="quarter" idx="29" hasCustomPrompt="1"/>
          </p:nvPr>
        </p:nvSpPr>
        <p:spPr>
          <a:xfrm>
            <a:off x="46101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0" name="Text Placeholder 3">
            <a:extLst>
              <a:ext uri="{FF2B5EF4-FFF2-40B4-BE49-F238E27FC236}">
                <a16:creationId xmlns:a16="http://schemas.microsoft.com/office/drawing/2014/main" id="{02ADFCF8-D901-434A-92A1-5D5EDCFA687B}"/>
              </a:ext>
            </a:extLst>
          </p:cNvPr>
          <p:cNvSpPr>
            <a:spLocks noGrp="1"/>
          </p:cNvSpPr>
          <p:nvPr>
            <p:ph type="body" sz="quarter" idx="30" hasCustomPrompt="1"/>
          </p:nvPr>
        </p:nvSpPr>
        <p:spPr>
          <a:xfrm>
            <a:off x="7887161"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1" name="Text Placeholder 3">
            <a:extLst>
              <a:ext uri="{FF2B5EF4-FFF2-40B4-BE49-F238E27FC236}">
                <a16:creationId xmlns:a16="http://schemas.microsoft.com/office/drawing/2014/main" id="{1ED87960-0830-8F42-A57A-D5422688AEC3}"/>
              </a:ext>
            </a:extLst>
          </p:cNvPr>
          <p:cNvSpPr>
            <a:spLocks noGrp="1"/>
          </p:cNvSpPr>
          <p:nvPr>
            <p:ph type="body" sz="quarter" idx="32" hasCustomPrompt="1"/>
          </p:nvPr>
        </p:nvSpPr>
        <p:spPr>
          <a:xfrm>
            <a:off x="13335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2" name="Text Placeholder 3">
            <a:extLst>
              <a:ext uri="{FF2B5EF4-FFF2-40B4-BE49-F238E27FC236}">
                <a16:creationId xmlns:a16="http://schemas.microsoft.com/office/drawing/2014/main" id="{6A98993B-4D00-DE4D-AB2C-040957EE1472}"/>
              </a:ext>
            </a:extLst>
          </p:cNvPr>
          <p:cNvSpPr>
            <a:spLocks noGrp="1"/>
          </p:cNvSpPr>
          <p:nvPr>
            <p:ph type="body" sz="quarter" idx="33" hasCustomPrompt="1"/>
          </p:nvPr>
        </p:nvSpPr>
        <p:spPr>
          <a:xfrm>
            <a:off x="46101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3" name="Text Placeholder 3">
            <a:extLst>
              <a:ext uri="{FF2B5EF4-FFF2-40B4-BE49-F238E27FC236}">
                <a16:creationId xmlns:a16="http://schemas.microsoft.com/office/drawing/2014/main" id="{2D65F315-5338-9943-A4A5-84646C562D0A}"/>
              </a:ext>
            </a:extLst>
          </p:cNvPr>
          <p:cNvSpPr>
            <a:spLocks noGrp="1"/>
          </p:cNvSpPr>
          <p:nvPr>
            <p:ph type="body" sz="quarter" idx="34" hasCustomPrompt="1"/>
          </p:nvPr>
        </p:nvSpPr>
        <p:spPr>
          <a:xfrm>
            <a:off x="7887161"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4" name="Picture Placeholder 22">
            <a:extLst>
              <a:ext uri="{FF2B5EF4-FFF2-40B4-BE49-F238E27FC236}">
                <a16:creationId xmlns:a16="http://schemas.microsoft.com/office/drawing/2014/main" id="{91BC1F83-8F48-834E-8A2E-7C1A26DA3F5D}"/>
              </a:ext>
            </a:extLst>
          </p:cNvPr>
          <p:cNvSpPr>
            <a:spLocks noGrp="1"/>
          </p:cNvSpPr>
          <p:nvPr>
            <p:ph type="pic" sz="quarter" idx="35" hasCustomPrompt="1"/>
          </p:nvPr>
        </p:nvSpPr>
        <p:spPr>
          <a:xfrm>
            <a:off x="13335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5" name="Picture Placeholder 22">
            <a:extLst>
              <a:ext uri="{FF2B5EF4-FFF2-40B4-BE49-F238E27FC236}">
                <a16:creationId xmlns:a16="http://schemas.microsoft.com/office/drawing/2014/main" id="{2ABF9046-AD0F-DF49-8CD8-8593BEF55531}"/>
              </a:ext>
            </a:extLst>
          </p:cNvPr>
          <p:cNvSpPr>
            <a:spLocks noGrp="1"/>
          </p:cNvSpPr>
          <p:nvPr>
            <p:ph type="pic" sz="quarter" idx="36" hasCustomPrompt="1"/>
          </p:nvPr>
        </p:nvSpPr>
        <p:spPr>
          <a:xfrm>
            <a:off x="46101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6" name="Picture Placeholder 22">
            <a:extLst>
              <a:ext uri="{FF2B5EF4-FFF2-40B4-BE49-F238E27FC236}">
                <a16:creationId xmlns:a16="http://schemas.microsoft.com/office/drawing/2014/main" id="{AEDD8213-E668-384A-835B-EC6DC8F8C888}"/>
              </a:ext>
            </a:extLst>
          </p:cNvPr>
          <p:cNvSpPr>
            <a:spLocks noGrp="1"/>
          </p:cNvSpPr>
          <p:nvPr>
            <p:ph type="pic" sz="quarter" idx="37" hasCustomPrompt="1"/>
          </p:nvPr>
        </p:nvSpPr>
        <p:spPr>
          <a:xfrm>
            <a:off x="7887161"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7" name="Text Placeholder 3">
            <a:extLst>
              <a:ext uri="{FF2B5EF4-FFF2-40B4-BE49-F238E27FC236}">
                <a16:creationId xmlns:a16="http://schemas.microsoft.com/office/drawing/2014/main" id="{C1D4C38D-0773-9D47-BE18-10088592A360}"/>
              </a:ext>
            </a:extLst>
          </p:cNvPr>
          <p:cNvSpPr>
            <a:spLocks noGrp="1"/>
          </p:cNvSpPr>
          <p:nvPr>
            <p:ph type="body" sz="quarter" idx="38" hasCustomPrompt="1"/>
          </p:nvPr>
        </p:nvSpPr>
        <p:spPr>
          <a:xfrm>
            <a:off x="13335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8" name="Text Placeholder 3">
            <a:extLst>
              <a:ext uri="{FF2B5EF4-FFF2-40B4-BE49-F238E27FC236}">
                <a16:creationId xmlns:a16="http://schemas.microsoft.com/office/drawing/2014/main" id="{D7E7BC30-892F-944E-A770-12D888122AA0}"/>
              </a:ext>
            </a:extLst>
          </p:cNvPr>
          <p:cNvSpPr>
            <a:spLocks noGrp="1"/>
          </p:cNvSpPr>
          <p:nvPr>
            <p:ph type="body" sz="quarter" idx="39" hasCustomPrompt="1"/>
          </p:nvPr>
        </p:nvSpPr>
        <p:spPr>
          <a:xfrm>
            <a:off x="46101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9" name="Text Placeholder 3">
            <a:extLst>
              <a:ext uri="{FF2B5EF4-FFF2-40B4-BE49-F238E27FC236}">
                <a16:creationId xmlns:a16="http://schemas.microsoft.com/office/drawing/2014/main" id="{C6510C14-14BB-7E4D-B36A-5D05F632D015}"/>
              </a:ext>
            </a:extLst>
          </p:cNvPr>
          <p:cNvSpPr>
            <a:spLocks noGrp="1"/>
          </p:cNvSpPr>
          <p:nvPr>
            <p:ph type="body" sz="quarter" idx="40" hasCustomPrompt="1"/>
          </p:nvPr>
        </p:nvSpPr>
        <p:spPr>
          <a:xfrm>
            <a:off x="7887161"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40" name="Text Placeholder 3">
            <a:extLst>
              <a:ext uri="{FF2B5EF4-FFF2-40B4-BE49-F238E27FC236}">
                <a16:creationId xmlns:a16="http://schemas.microsoft.com/office/drawing/2014/main" id="{44C04F68-3285-4A46-AB21-BB86135AB0ED}"/>
              </a:ext>
            </a:extLst>
          </p:cNvPr>
          <p:cNvSpPr>
            <a:spLocks noGrp="1"/>
          </p:cNvSpPr>
          <p:nvPr>
            <p:ph type="body" sz="quarter" idx="41" hasCustomPrompt="1"/>
          </p:nvPr>
        </p:nvSpPr>
        <p:spPr>
          <a:xfrm>
            <a:off x="13335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1" name="Text Placeholder 3">
            <a:extLst>
              <a:ext uri="{FF2B5EF4-FFF2-40B4-BE49-F238E27FC236}">
                <a16:creationId xmlns:a16="http://schemas.microsoft.com/office/drawing/2014/main" id="{1B70DEFE-381C-C94B-9437-184AA8E5E8C2}"/>
              </a:ext>
            </a:extLst>
          </p:cNvPr>
          <p:cNvSpPr>
            <a:spLocks noGrp="1"/>
          </p:cNvSpPr>
          <p:nvPr>
            <p:ph type="body" sz="quarter" idx="42" hasCustomPrompt="1"/>
          </p:nvPr>
        </p:nvSpPr>
        <p:spPr>
          <a:xfrm>
            <a:off x="46101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2" name="Text Placeholder 3">
            <a:extLst>
              <a:ext uri="{FF2B5EF4-FFF2-40B4-BE49-F238E27FC236}">
                <a16:creationId xmlns:a16="http://schemas.microsoft.com/office/drawing/2014/main" id="{47E60C72-8851-4E44-807A-ACDB9CB190F3}"/>
              </a:ext>
            </a:extLst>
          </p:cNvPr>
          <p:cNvSpPr>
            <a:spLocks noGrp="1"/>
          </p:cNvSpPr>
          <p:nvPr>
            <p:ph type="body" sz="quarter" idx="43" hasCustomPrompt="1"/>
          </p:nvPr>
        </p:nvSpPr>
        <p:spPr>
          <a:xfrm>
            <a:off x="7887161"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3" name="Text Placeholder 3">
            <a:extLst>
              <a:ext uri="{FF2B5EF4-FFF2-40B4-BE49-F238E27FC236}">
                <a16:creationId xmlns:a16="http://schemas.microsoft.com/office/drawing/2014/main" id="{18D99BCD-FAE9-3042-965B-DDE31A5D1627}"/>
              </a:ext>
            </a:extLst>
          </p:cNvPr>
          <p:cNvSpPr>
            <a:spLocks noGrp="1"/>
          </p:cNvSpPr>
          <p:nvPr>
            <p:ph type="body" sz="quarter" idx="44" hasCustomPrompt="1"/>
          </p:nvPr>
        </p:nvSpPr>
        <p:spPr>
          <a:xfrm>
            <a:off x="9143999" y="5776638"/>
            <a:ext cx="2594269" cy="624161"/>
          </a:xfrm>
        </p:spPr>
        <p:txBody>
          <a:bodyPr tIns="91440" anchor="b">
            <a:normAutofit/>
          </a:bodyPr>
          <a:lstStyle>
            <a:lvl1pPr marL="0" indent="0" algn="r">
              <a:lnSpc>
                <a:spcPct val="100000"/>
              </a:lnSpc>
              <a:spcBef>
                <a:spcPts val="0"/>
              </a:spcBef>
              <a:buNone/>
              <a:defRPr sz="900" b="0" baseline="0">
                <a:solidFill>
                  <a:schemeClr val="accent6">
                    <a:lumMod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Sources:</a:t>
            </a:r>
          </a:p>
          <a:p>
            <a:pPr lvl="0"/>
            <a:r>
              <a:rPr lang="en-US"/>
              <a:t>1.</a:t>
            </a:r>
          </a:p>
          <a:p>
            <a:pPr lvl="0"/>
            <a:r>
              <a:rPr lang="en-US"/>
              <a:t>2.</a:t>
            </a:r>
          </a:p>
          <a:p>
            <a:pPr lvl="0"/>
            <a:r>
              <a:rPr lang="en-US"/>
              <a:t>3.</a:t>
            </a:r>
          </a:p>
        </p:txBody>
      </p:sp>
      <p:sp>
        <p:nvSpPr>
          <p:cNvPr id="44" name="Text Placeholder 5">
            <a:extLst>
              <a:ext uri="{FF2B5EF4-FFF2-40B4-BE49-F238E27FC236}">
                <a16:creationId xmlns:a16="http://schemas.microsoft.com/office/drawing/2014/main" id="{07F288DE-0CA7-294F-A781-9F3D10F15799}"/>
              </a:ext>
            </a:extLst>
          </p:cNvPr>
          <p:cNvSpPr>
            <a:spLocks noGrp="1"/>
          </p:cNvSpPr>
          <p:nvPr>
            <p:ph type="body" sz="quarter" idx="10" hasCustomPrompt="1"/>
          </p:nvPr>
        </p:nvSpPr>
        <p:spPr>
          <a:xfrm>
            <a:off x="457200" y="1311482"/>
            <a:ext cx="8686800" cy="441117"/>
          </a:xfrm>
        </p:spPr>
        <p:txBody>
          <a:bodyPr vert="horz" lIns="0" tIns="0" rIns="0" bIns="0" rtlCol="0" anchor="t">
            <a:normAutofit/>
          </a:bodyPr>
          <a:lstStyle>
            <a:lvl1pPr>
              <a:defRPr kumimoji="0" lang="en-US" sz="1600" b="0" u="none" strike="noStrike" cap="none" spc="0" normalizeH="0" baseline="0" dirty="0">
                <a:ln>
                  <a:noFill/>
                </a:ln>
                <a:solidFill>
                  <a:prstClr val="black"/>
                </a:solidFill>
                <a:effectLst/>
                <a:uLnTx/>
                <a:uFillTx/>
                <a:latin typeface="Segoe UI" panose="020B0502040204020203" pitchFamily="34" charset="0"/>
                <a:cs typeface="Segoe UI" panose="020B0502040204020203" pitchFamily="34" charset="0"/>
              </a:defRPr>
            </a:lvl1pPr>
          </a:lstStyle>
          <a:p>
            <a:pPr marL="0" marR="0" lvl="0" indent="0" fontAlgn="auto">
              <a:lnSpc>
                <a:spcPct val="100000"/>
              </a:lnSpc>
              <a:spcBef>
                <a:spcPts val="0"/>
              </a:spcBef>
              <a:spcAft>
                <a:spcPts val="0"/>
              </a:spcAft>
              <a:buClrTx/>
              <a:buSzTx/>
              <a:buFontTx/>
              <a:buNone/>
              <a:tabLst/>
            </a:pPr>
            <a:r>
              <a:rPr lang="en-US"/>
              <a:t>Fourth level</a:t>
            </a:r>
          </a:p>
        </p:txBody>
      </p:sp>
      <p:sp>
        <p:nvSpPr>
          <p:cNvPr id="45" name="Title 1">
            <a:extLst>
              <a:ext uri="{FF2B5EF4-FFF2-40B4-BE49-F238E27FC236}">
                <a16:creationId xmlns:a16="http://schemas.microsoft.com/office/drawing/2014/main" id="{7E48A50E-43FB-3842-B169-DC008167959E}"/>
              </a:ext>
            </a:extLst>
          </p:cNvPr>
          <p:cNvSpPr>
            <a:spLocks noGrp="1"/>
          </p:cNvSpPr>
          <p:nvPr>
            <p:ph type="title"/>
          </p:nvPr>
        </p:nvSpPr>
        <p:spPr>
          <a:xfrm>
            <a:off x="457200" y="701882"/>
            <a:ext cx="8686800" cy="609600"/>
          </a:xfrm>
        </p:spPr>
        <p:txBody>
          <a:bodyPr vert="horz" lIns="0" tIns="0" rIns="0" bIns="0" rtlCol="0" anchor="ctr">
            <a:noAutofit/>
          </a:bodyPr>
          <a:lstStyle>
            <a:lvl1pPr algn="l" defTabSz="914400" rtl="0" eaLnBrk="1" latinLnBrk="0" hangingPunct="1">
              <a:lnSpc>
                <a:spcPct val="90000"/>
              </a:lnSpc>
              <a:spcBef>
                <a:spcPct val="0"/>
              </a:spcBef>
              <a:buNone/>
              <a:defRPr lang="en-US" sz="3600" b="0"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Click to edit Master title style</a:t>
            </a:r>
          </a:p>
        </p:txBody>
      </p:sp>
      <p:sp>
        <p:nvSpPr>
          <p:cNvPr id="46" name="Text Placeholder 5">
            <a:extLst>
              <a:ext uri="{FF2B5EF4-FFF2-40B4-BE49-F238E27FC236}">
                <a16:creationId xmlns:a16="http://schemas.microsoft.com/office/drawing/2014/main" id="{71941827-EC1D-3B4B-AACF-847A7A3BF541}"/>
              </a:ext>
            </a:extLst>
          </p:cNvPr>
          <p:cNvSpPr>
            <a:spLocks noGrp="1"/>
          </p:cNvSpPr>
          <p:nvPr>
            <p:ph type="body" sz="quarter" idx="13" hasCustomPrompt="1"/>
          </p:nvPr>
        </p:nvSpPr>
        <p:spPr>
          <a:xfrm>
            <a:off x="457200" y="457200"/>
            <a:ext cx="942887" cy="244682"/>
          </a:xfrm>
          <a:solidFill>
            <a:schemeClr val="accent2"/>
          </a:solidFill>
        </p:spPr>
        <p:txBody>
          <a:bodyPr vert="horz" wrap="none" lIns="91440" tIns="45720" rIns="91440" bIns="45720" rtlCol="0" anchor="ctr">
            <a:spAutoFit/>
          </a:bodyPr>
          <a:lstStyle>
            <a:lvl1pPr marL="0" indent="0">
              <a:buNone/>
              <a:defRPr lang="en-US" sz="1100" dirty="0"/>
            </a:lvl1pPr>
          </a:lstStyle>
          <a:p>
            <a:pPr marL="228600" lvl="0" indent="-228600"/>
            <a:r>
              <a:rPr lang="en-US"/>
              <a:t>Fourth level</a:t>
            </a:r>
          </a:p>
        </p:txBody>
      </p:sp>
    </p:spTree>
    <p:extLst>
      <p:ext uri="{BB962C8B-B14F-4D97-AF65-F5344CB8AC3E}">
        <p14:creationId xmlns:p14="http://schemas.microsoft.com/office/powerpoint/2010/main" val="925180372"/>
      </p:ext>
    </p:extLst>
  </p:cSld>
  <p:clrMapOvr>
    <a:masterClrMapping/>
  </p:clrMapOvr>
  <p:extLst>
    <p:ext uri="{DCECCB84-F9BA-43D5-87BE-67443E8EF086}">
      <p15:sldGuideLst xmlns:p15="http://schemas.microsoft.com/office/powerpoint/2012/main">
        <p15:guide id="4" orient="horz" pos="1224">
          <p15:clr>
            <a:srgbClr val="5ACBF0"/>
          </p15:clr>
        </p15:guide>
        <p15:guide id="7" pos="840">
          <p15:clr>
            <a:srgbClr val="5ACBF0"/>
          </p15:clr>
        </p15:guide>
        <p15:guide id="8" pos="4968">
          <p15:clr>
            <a:srgbClr val="5ACBF0"/>
          </p15:clr>
        </p15:guide>
        <p15:guide id="16" pos="2904">
          <p15:clr>
            <a:srgbClr val="5ACBF0"/>
          </p15:clr>
        </p15:guide>
        <p15:guide id="17" orient="horz" pos="256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46907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87353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57687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880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95570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41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27437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Anpassad layou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33B0674-CEF0-4553-8A48-7F2A186B469C}"/>
              </a:ext>
            </a:extLst>
          </p:cNvPr>
          <p:cNvSpPr>
            <a:spLocks noGrp="1"/>
          </p:cNvSpPr>
          <p:nvPr>
            <p:ph type="title"/>
          </p:nvPr>
        </p:nvSpPr>
        <p:spPr>
          <a:xfrm>
            <a:off x="838201" y="365125"/>
            <a:ext cx="5664200" cy="1325563"/>
          </a:xfrm>
        </p:spPr>
        <p:txBody>
          <a:bodyPr/>
          <a:lstStyle/>
          <a:p>
            <a:r>
              <a:rPr lang="en-US"/>
              <a:t>Click to edit Master title style</a:t>
            </a:r>
            <a:endParaRPr lang="sv-SE" dirty="0"/>
          </a:p>
        </p:txBody>
      </p:sp>
      <p:sp>
        <p:nvSpPr>
          <p:cNvPr id="6" name="Platshållare för bild 5">
            <a:extLst>
              <a:ext uri="{FF2B5EF4-FFF2-40B4-BE49-F238E27FC236}">
                <a16:creationId xmlns:a16="http://schemas.microsoft.com/office/drawing/2014/main" id="{64336200-95B2-44A6-A0D1-0A4642F5682D}"/>
              </a:ext>
            </a:extLst>
          </p:cNvPr>
          <p:cNvSpPr>
            <a:spLocks noGrp="1"/>
          </p:cNvSpPr>
          <p:nvPr>
            <p:ph type="pic" sz="quarter" idx="12"/>
          </p:nvPr>
        </p:nvSpPr>
        <p:spPr>
          <a:xfrm>
            <a:off x="6713538" y="0"/>
            <a:ext cx="5478462" cy="6858000"/>
          </a:xfrm>
        </p:spPr>
        <p:txBody>
          <a:bodyPr/>
          <a:lstStyle/>
          <a:p>
            <a:r>
              <a:rPr lang="en-US"/>
              <a:t>Click icon to add picture</a:t>
            </a:r>
            <a:endParaRPr lang="sv-SE" dirty="0"/>
          </a:p>
        </p:txBody>
      </p:sp>
      <p:sp>
        <p:nvSpPr>
          <p:cNvPr id="7" name="Content Placeholder 2">
            <a:extLst>
              <a:ext uri="{FF2B5EF4-FFF2-40B4-BE49-F238E27FC236}">
                <a16:creationId xmlns:a16="http://schemas.microsoft.com/office/drawing/2014/main" id="{BEB6B756-CE8F-4999-8713-4597E5592762}"/>
              </a:ext>
            </a:extLst>
          </p:cNvPr>
          <p:cNvSpPr>
            <a:spLocks noGrp="1"/>
          </p:cNvSpPr>
          <p:nvPr>
            <p:ph idx="1"/>
          </p:nvPr>
        </p:nvSpPr>
        <p:spPr>
          <a:xfrm>
            <a:off x="838200" y="1825625"/>
            <a:ext cx="5664200" cy="4351338"/>
          </a:xfrm>
        </p:spPr>
        <p:txBody>
          <a:bodyPr/>
          <a:lstStyle>
            <a:lvl1pPr marL="228600" indent="-228600">
              <a:buClr>
                <a:srgbClr val="762676"/>
              </a:buClr>
              <a:buFont typeface="Wingdings" panose="05000000000000000000" pitchFamily="2" charset="2"/>
              <a:buChar char="§"/>
              <a:defRPr/>
            </a:lvl1pPr>
            <a:lvl2pPr marL="685800" indent="-228600">
              <a:buClr>
                <a:srgbClr val="762676"/>
              </a:buClr>
              <a:buFont typeface="Wingdings" panose="05000000000000000000" pitchFamily="2" charset="2"/>
              <a:buChar char="§"/>
              <a:defRPr/>
            </a:lvl2pPr>
            <a:lvl3pPr marL="1143000" indent="-228600">
              <a:buClr>
                <a:srgbClr val="762676"/>
              </a:buClr>
              <a:buFont typeface="Wingdings" panose="05000000000000000000" pitchFamily="2" charset="2"/>
              <a:buChar char="§"/>
              <a:defRPr/>
            </a:lvl3pPr>
            <a:lvl4pPr marL="1600200" indent="-228600">
              <a:buClr>
                <a:srgbClr val="762676"/>
              </a:buClr>
              <a:buFont typeface="Wingdings" panose="05000000000000000000" pitchFamily="2" charset="2"/>
              <a:buChar char="§"/>
              <a:defRPr/>
            </a:lvl4pPr>
            <a:lvl5pPr marL="2057400" indent="-228600">
              <a:buClr>
                <a:srgbClr val="762676"/>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Rak koppling 7">
            <a:extLst>
              <a:ext uri="{FF2B5EF4-FFF2-40B4-BE49-F238E27FC236}">
                <a16:creationId xmlns:a16="http://schemas.microsoft.com/office/drawing/2014/main" id="{B07792C2-2657-4579-803C-7255634B531A}"/>
              </a:ext>
            </a:extLst>
          </p:cNvPr>
          <p:cNvCxnSpPr>
            <a:cxnSpLocks/>
          </p:cNvCxnSpPr>
          <p:nvPr userDrawn="1"/>
        </p:nvCxnSpPr>
        <p:spPr>
          <a:xfrm>
            <a:off x="6629400"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6146" name="Picture 2" descr="Bildresultat fÃ¶r stockholm night">
            <a:extLst>
              <a:ext uri="{FF2B5EF4-FFF2-40B4-BE49-F238E27FC236}">
                <a16:creationId xmlns:a16="http://schemas.microsoft.com/office/drawing/2014/main" id="{602CE3EE-4A0F-4B75-826F-E67B9A73F00A}"/>
              </a:ext>
            </a:extLst>
          </p:cNvPr>
          <p:cNvPicPr>
            <a:picLocks noChangeAspect="1" noChangeArrowheads="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6937" r="28405"/>
          <a:stretch/>
        </p:blipFill>
        <p:spPr bwMode="auto">
          <a:xfrm>
            <a:off x="6713538" y="1"/>
            <a:ext cx="5478462"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0256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15037BA5-8E01-4CB5-8EE0-46C5A280E605}" type="datetime1">
              <a:rPr lang="en-GB" smtClean="0"/>
              <a:t>05/02/2020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269207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695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Rectangle 7"/>
          <p:cNvSpPr/>
          <p:nvPr userDrawn="1"/>
        </p:nvSpPr>
        <p:spPr>
          <a:xfrm>
            <a:off x="10973568" y="6355522"/>
            <a:ext cx="380232" cy="261610"/>
          </a:xfrm>
          <a:prstGeom prst="rect">
            <a:avLst/>
          </a:prstGeom>
        </p:spPr>
        <p:txBody>
          <a:bodyPr wrap="none">
            <a:spAutoFit/>
          </a:bodyPr>
          <a:lstStyle/>
          <a:p>
            <a:pPr algn="r"/>
            <a:fld id="{44B5E3D8-B559-49FC-84E7-900B409E63B2}" type="slidenum">
              <a:rPr lang="id-ID" sz="1050" b="0" smtClean="0">
                <a:solidFill>
                  <a:schemeClr val="bg1"/>
                </a:solidFill>
                <a:latin typeface="Raleway" panose="020B0003030101060003" pitchFamily="34" charset="0"/>
              </a:rPr>
              <a:pPr algn="r"/>
              <a:t>‹#›</a:t>
            </a:fld>
            <a:endParaRPr lang="en-US" sz="1050" b="0" dirty="0">
              <a:solidFill>
                <a:schemeClr val="bg1"/>
              </a:solidFill>
              <a:latin typeface="Raleway" panose="020B0003030101060003" pitchFamily="34" charset="0"/>
            </a:endParaRPr>
          </a:p>
        </p:txBody>
      </p:sp>
      <p:sp>
        <p:nvSpPr>
          <p:cNvPr id="9"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50">
                <a:solidFill>
                  <a:schemeClr val="bg1"/>
                </a:solidFill>
                <a:latin typeface="Raleway" panose="020B0003030101060003" pitchFamily="34" charset="0"/>
              </a:defRPr>
            </a:lvl1pPr>
          </a:lstStyle>
          <a:p>
            <a:fld id="{1A2A1837-D9DE-4E52-9C12-3B17DFE87881}" type="datetime1">
              <a:rPr lang="en-US" smtClean="0"/>
              <a:pPr/>
              <a:t>2/5/2020</a:t>
            </a:fld>
            <a:endParaRPr lang="en-US"/>
          </a:p>
        </p:txBody>
      </p:sp>
    </p:spTree>
    <p:extLst>
      <p:ext uri="{BB962C8B-B14F-4D97-AF65-F5344CB8AC3E}">
        <p14:creationId xmlns:p14="http://schemas.microsoft.com/office/powerpoint/2010/main" val="15232204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itle and Content Bullet 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6"/>
            <a:ext cx="10972800" cy="4525963"/>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ubrik 1"/>
          <p:cNvSpPr>
            <a:spLocks noGrp="1"/>
          </p:cNvSpPr>
          <p:nvPr>
            <p:ph type="title"/>
          </p:nvPr>
        </p:nvSpPr>
        <p:spPr>
          <a:xfrm>
            <a:off x="609600" y="365126"/>
            <a:ext cx="10972800" cy="891181"/>
          </a:xfrm>
          <a:prstGeom prst="rect">
            <a:avLst/>
          </a:prstGeom>
        </p:spPr>
        <p:txBody>
          <a:bodyPr anchor="b"/>
          <a:lstStyle>
            <a:lvl1pPr algn="l">
              <a:defRPr sz="2800">
                <a:latin typeface="Segoe UI Light" panose="020B0502040204020203" pitchFamily="34" charset="0"/>
                <a:cs typeface="Segoe UI Light" panose="020B0502040204020203" pitchFamily="34" charset="0"/>
              </a:defRPr>
            </a:lvl1pPr>
          </a:lstStyle>
          <a:p>
            <a:r>
              <a:rPr lang="sv-SE" dirty="0"/>
              <a:t>Klicka här för att ändra format</a:t>
            </a:r>
            <a:endParaRPr lang="en-GB" dirty="0"/>
          </a:p>
        </p:txBody>
      </p:sp>
    </p:spTree>
    <p:extLst>
      <p:ext uri="{BB962C8B-B14F-4D97-AF65-F5344CB8AC3E}">
        <p14:creationId xmlns:p14="http://schemas.microsoft.com/office/powerpoint/2010/main" val="165569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D0D0D"/>
        </a:solidFill>
        <a:effectLst/>
      </p:bgPr>
    </p:bg>
    <p:spTree>
      <p:nvGrpSpPr>
        <p:cNvPr id="1" name=""/>
        <p:cNvGrpSpPr/>
        <p:nvPr/>
      </p:nvGrpSpPr>
      <p:grpSpPr>
        <a:xfrm>
          <a:off x="0" y="0"/>
          <a:ext cx="0" cy="0"/>
          <a:chOff x="0" y="0"/>
          <a:chExt cx="0" cy="0"/>
        </a:xfrm>
      </p:grpSpPr>
      <p:pic>
        <p:nvPicPr>
          <p:cNvPr id="3" name="Picture 2" descr="A person posing for a picture&#10;&#10;Description generated with very high confidence">
            <a:extLst>
              <a:ext uri="{FF2B5EF4-FFF2-40B4-BE49-F238E27FC236}">
                <a16:creationId xmlns:a16="http://schemas.microsoft.com/office/drawing/2014/main" id="{03768DBB-20A0-4DA0-9F88-BCFA4AACF0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81800" y="0"/>
            <a:ext cx="54102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02858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W Image">
    <p:bg>
      <p:bgPr>
        <a:solidFill>
          <a:srgbClr val="0D0D0D"/>
        </a:solidFill>
        <a:effectLst/>
      </p:bgPr>
    </p:bg>
    <p:spTree>
      <p:nvGrpSpPr>
        <p:cNvPr id="1" name=""/>
        <p:cNvGrpSpPr/>
        <p:nvPr/>
      </p:nvGrpSpPr>
      <p:grpSpPr>
        <a:xfrm>
          <a:off x="0" y="0"/>
          <a:ext cx="0" cy="0"/>
          <a:chOff x="0" y="0"/>
          <a:chExt cx="0" cy="0"/>
        </a:xfrm>
      </p:grpSpPr>
      <p:pic>
        <p:nvPicPr>
          <p:cNvPr id="3" name="Picture 2" descr="A picture containing outdoor, ground, athletic game, young&#10;&#10;Description generated with very high confidence">
            <a:extLst>
              <a:ext uri="{FF2B5EF4-FFF2-40B4-BE49-F238E27FC236}">
                <a16:creationId xmlns:a16="http://schemas.microsoft.com/office/drawing/2014/main" id="{BACB6147-4A95-4C4A-9617-B187801537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853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C Image">
    <p:bg>
      <p:bgRef idx="1001">
        <a:schemeClr val="bg1"/>
      </p:bgRef>
    </p:bg>
    <p:spTree>
      <p:nvGrpSpPr>
        <p:cNvPr id="1" name=""/>
        <p:cNvGrpSpPr/>
        <p:nvPr/>
      </p:nvGrpSpPr>
      <p:grpSpPr>
        <a:xfrm>
          <a:off x="0" y="0"/>
          <a:ext cx="0" cy="0"/>
          <a:chOff x="0" y="0"/>
          <a:chExt cx="0" cy="0"/>
        </a:xfrm>
      </p:grpSpPr>
      <p:pic>
        <p:nvPicPr>
          <p:cNvPr id="3" name="Picture 2" descr="A person looking at the camera&#10;&#10;Description generated with high confidence">
            <a:extLst>
              <a:ext uri="{FF2B5EF4-FFF2-40B4-BE49-F238E27FC236}">
                <a16:creationId xmlns:a16="http://schemas.microsoft.com/office/drawing/2014/main" id="{BE75541F-AE41-4028-AFF7-E5A4D6D830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209866" cy="6858000"/>
          </a:xfrm>
          <a:prstGeom prst="rect">
            <a:avLst/>
          </a:prstGeom>
        </p:spPr>
      </p:pic>
      <p:sp>
        <p:nvSpPr>
          <p:cNvPr id="4" name="Rectangle 3">
            <a:extLst>
              <a:ext uri="{FF2B5EF4-FFF2-40B4-BE49-F238E27FC236}">
                <a16:creationId xmlns:a16="http://schemas.microsoft.com/office/drawing/2014/main" id="{79BB7000-E6C7-4546-9575-8FABE31C0FF6}"/>
              </a:ext>
            </a:extLst>
          </p:cNvPr>
          <p:cNvSpPr/>
          <p:nvPr userDrawn="1"/>
        </p:nvSpPr>
        <p:spPr bwMode="auto">
          <a:xfrm>
            <a:off x="1" y="0"/>
            <a:ext cx="7772400" cy="6858000"/>
          </a:xfrm>
          <a:prstGeom prst="rect">
            <a:avLst/>
          </a:prstGeom>
          <a:gradFill>
            <a:gsLst>
              <a:gs pos="22000">
                <a:schemeClr val="bg1">
                  <a:alpha val="65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2">
            <a:extLst>
              <a:ext uri="{FF2B5EF4-FFF2-40B4-BE49-F238E27FC236}">
                <a16:creationId xmlns:a16="http://schemas.microsoft.com/office/drawing/2014/main" id="{9E2ABA0C-A17F-454F-BCD7-75D3EEA7AAE2}"/>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24351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62477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5217" y="585789"/>
            <a:ext cx="1366245" cy="292608"/>
          </a:xfrm>
          <a:prstGeom prst="rect">
            <a:avLst/>
          </a:prstGeom>
        </p:spPr>
      </p:pic>
    </p:spTree>
    <p:extLst>
      <p:ext uri="{BB962C8B-B14F-4D97-AF65-F5344CB8AC3E}">
        <p14:creationId xmlns:p14="http://schemas.microsoft.com/office/powerpoint/2010/main" val="219353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114264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5" r:id="rId35"/>
    <p:sldLayoutId id="2147483766" r:id="rId36"/>
    <p:sldLayoutId id="2147483767" r:id="rId37"/>
    <p:sldLayoutId id="2147483768" r:id="rId38"/>
    <p:sldLayoutId id="2147483769" r:id="rId39"/>
    <p:sldLayoutId id="2147483770" r:id="rId40"/>
    <p:sldLayoutId id="2147483771" r:id="rId41"/>
    <p:sldLayoutId id="2147483772" r:id="rId42"/>
    <p:sldLayoutId id="2147483773" r:id="rId43"/>
    <p:sldLayoutId id="2147483774" r:id="rId44"/>
    <p:sldLayoutId id="2147483775" r:id="rId45"/>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303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471540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Lst>
  <p:hf sldNum="0" hdr="0" ftr="0"/>
  <p:txStyles>
    <p:titleStyle>
      <a:lvl1pPr algn="l" defTabSz="914400" rtl="0" eaLnBrk="1" latinLnBrk="0" hangingPunct="1">
        <a:lnSpc>
          <a:spcPct val="90000"/>
        </a:lnSpc>
        <a:spcBef>
          <a:spcPct val="0"/>
        </a:spcBef>
        <a:buNone/>
        <a:defRPr sz="4400" kern="1200">
          <a:solidFill>
            <a:schemeClr val="bg1"/>
          </a:solidFill>
          <a:latin typeface="Raleway" panose="020B00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Raleway" panose="020B00030301010600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Raleway" panose="020B00030301010600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Raleway" panose="020B00030301010600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aleway" panose="020B00030301010600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aleway" panose="020B00030301010600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42.png"/><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sv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jpg"/><Relationship Id="rId1" Type="http://schemas.openxmlformats.org/officeDocument/2006/relationships/slideLayout" Target="../slideLayouts/slideLayout45.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40.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png"/><Relationship Id="rId9"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80.jp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41.xml"/><Relationship Id="rId6" Type="http://schemas.openxmlformats.org/officeDocument/2006/relationships/image" Target="../media/image78.png"/><Relationship Id="rId11" Type="http://schemas.openxmlformats.org/officeDocument/2006/relationships/image" Target="../media/image83.sv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42.xml"/><Relationship Id="rId6" Type="http://schemas.openxmlformats.org/officeDocument/2006/relationships/image" Target="../media/image85.png"/><Relationship Id="rId5" Type="http://schemas.openxmlformats.org/officeDocument/2006/relationships/image" Target="../media/image79.png"/><Relationship Id="rId4" Type="http://schemas.openxmlformats.org/officeDocument/2006/relationships/image" Target="../media/image76.png"/></Relationships>
</file>

<file path=ppt/slides/_rels/slide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43.xml"/><Relationship Id="rId5" Type="http://schemas.openxmlformats.org/officeDocument/2006/relationships/image" Target="../media/image88.png"/><Relationship Id="rId4" Type="http://schemas.openxmlformats.org/officeDocument/2006/relationships/image" Target="../media/image87.svg"/></Relationships>
</file>

<file path=ppt/slides/_rels/slide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2" Type="http://schemas.openxmlformats.org/officeDocument/2006/relationships/image" Target="../media/image93.jfif"/><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3" Type="http://schemas.openxmlformats.org/officeDocument/2006/relationships/image" Target="../media/image99.png"/><Relationship Id="rId7" Type="http://schemas.openxmlformats.org/officeDocument/2006/relationships/image" Target="../media/image103.jpeg"/><Relationship Id="rId12" Type="http://schemas.openxmlformats.org/officeDocument/2006/relationships/image" Target="../media/image108.jpe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jpe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png"/></Relationships>
</file>

<file path=ppt/slides/_rels/slide26.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notesSlide" Target="../notesSlides/notesSlide19.xml"/><Relationship Id="rId7" Type="http://schemas.openxmlformats.org/officeDocument/2006/relationships/image" Target="../media/image114.emf"/><Relationship Id="rId2" Type="http://schemas.openxmlformats.org/officeDocument/2006/relationships/slideLayout" Target="../slideLayouts/slideLayout27.xml"/><Relationship Id="rId1" Type="http://schemas.openxmlformats.org/officeDocument/2006/relationships/tags" Target="../tags/tag3.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 Id="rId9" Type="http://schemas.openxmlformats.org/officeDocument/2006/relationships/image" Target="../media/image116.emf"/></Relationships>
</file>

<file path=ppt/slides/_rels/slide27.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7.emf"/><Relationship Id="rId7" Type="http://schemas.openxmlformats.org/officeDocument/2006/relationships/image" Target="../media/image121.emf"/><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120.emf"/><Relationship Id="rId5" Type="http://schemas.openxmlformats.org/officeDocument/2006/relationships/image" Target="../media/image119.emf"/><Relationship Id="rId4" Type="http://schemas.openxmlformats.org/officeDocument/2006/relationships/image" Target="../media/image118.emf"/><Relationship Id="rId9" Type="http://schemas.openxmlformats.org/officeDocument/2006/relationships/image" Target="../media/image123.emf"/></Relationships>
</file>

<file path=ppt/slides/_rels/slide28.xml.rels><?xml version="1.0" encoding="UTF-8" standalone="yes"?>
<Relationships xmlns="http://schemas.openxmlformats.org/package/2006/relationships"><Relationship Id="rId26" Type="http://schemas.openxmlformats.org/officeDocument/2006/relationships/image" Target="../media/image146.png"/><Relationship Id="rId21" Type="http://schemas.openxmlformats.org/officeDocument/2006/relationships/image" Target="../media/image141.png"/><Relationship Id="rId42" Type="http://schemas.openxmlformats.org/officeDocument/2006/relationships/image" Target="../media/image160.png"/><Relationship Id="rId47" Type="http://schemas.openxmlformats.org/officeDocument/2006/relationships/image" Target="../media/image164.emf"/><Relationship Id="rId63" Type="http://schemas.openxmlformats.org/officeDocument/2006/relationships/image" Target="../media/image178.png"/><Relationship Id="rId68" Type="http://schemas.openxmlformats.org/officeDocument/2006/relationships/image" Target="../media/image182.png"/><Relationship Id="rId16" Type="http://schemas.openxmlformats.org/officeDocument/2006/relationships/hyperlink" Target="https://customers.microsoft.com/Pages/CustomerStory.aspx?recid=14594" TargetMode="External"/><Relationship Id="rId11" Type="http://schemas.openxmlformats.org/officeDocument/2006/relationships/image" Target="../media/image132.png"/><Relationship Id="rId32" Type="http://schemas.openxmlformats.org/officeDocument/2006/relationships/hyperlink" Target="https://customers.microsoft.com/Pages/CustomerStory.aspx?recid=18294" TargetMode="External"/><Relationship Id="rId37" Type="http://schemas.openxmlformats.org/officeDocument/2006/relationships/image" Target="../media/image155.emf"/><Relationship Id="rId53" Type="http://schemas.openxmlformats.org/officeDocument/2006/relationships/image" Target="../media/image169.png"/><Relationship Id="rId58" Type="http://schemas.openxmlformats.org/officeDocument/2006/relationships/image" Target="../media/image174.jpeg"/><Relationship Id="rId74" Type="http://schemas.openxmlformats.org/officeDocument/2006/relationships/image" Target="../media/image188.png"/><Relationship Id="rId79" Type="http://schemas.openxmlformats.org/officeDocument/2006/relationships/image" Target="../media/image191.jpg"/><Relationship Id="rId5" Type="http://schemas.openxmlformats.org/officeDocument/2006/relationships/image" Target="../media/image126.jpg"/><Relationship Id="rId61" Type="http://schemas.microsoft.com/office/2007/relationships/hdphoto" Target="../media/hdphoto1.wdp"/><Relationship Id="rId82" Type="http://schemas.openxmlformats.org/officeDocument/2006/relationships/image" Target="../media/image194.jpg"/><Relationship Id="rId19" Type="http://schemas.openxmlformats.org/officeDocument/2006/relationships/image" Target="../media/image139.emf"/><Relationship Id="rId14" Type="http://schemas.openxmlformats.org/officeDocument/2006/relationships/image" Target="../media/image135.jpeg"/><Relationship Id="rId22" Type="http://schemas.openxmlformats.org/officeDocument/2006/relationships/image" Target="../media/image142.jpeg"/><Relationship Id="rId27" Type="http://schemas.openxmlformats.org/officeDocument/2006/relationships/image" Target="../media/image147.png"/><Relationship Id="rId30" Type="http://schemas.openxmlformats.org/officeDocument/2006/relationships/image" Target="../media/image149.png"/><Relationship Id="rId35" Type="http://schemas.openxmlformats.org/officeDocument/2006/relationships/image" Target="../media/image153.png"/><Relationship Id="rId43" Type="http://schemas.openxmlformats.org/officeDocument/2006/relationships/image" Target="../media/image161.png"/><Relationship Id="rId48" Type="http://schemas.openxmlformats.org/officeDocument/2006/relationships/image" Target="../media/image165.png"/><Relationship Id="rId56" Type="http://schemas.openxmlformats.org/officeDocument/2006/relationships/image" Target="../media/image172.png"/><Relationship Id="rId64" Type="http://schemas.openxmlformats.org/officeDocument/2006/relationships/hyperlink" Target="https://customers.microsoft.com/Pages/CustomerStory.aspx?recid=12216" TargetMode="External"/><Relationship Id="rId69" Type="http://schemas.openxmlformats.org/officeDocument/2006/relationships/image" Target="../media/image183.jpeg"/><Relationship Id="rId77" Type="http://schemas.openxmlformats.org/officeDocument/2006/relationships/image" Target="../media/image190.png"/><Relationship Id="rId8" Type="http://schemas.openxmlformats.org/officeDocument/2006/relationships/image" Target="../media/image129.jpeg"/><Relationship Id="rId51" Type="http://schemas.openxmlformats.org/officeDocument/2006/relationships/image" Target="../media/image167.png"/><Relationship Id="rId72" Type="http://schemas.openxmlformats.org/officeDocument/2006/relationships/image" Target="../media/image186.png"/><Relationship Id="rId80" Type="http://schemas.openxmlformats.org/officeDocument/2006/relationships/image" Target="../media/image192.jpg"/><Relationship Id="rId3" Type="http://schemas.openxmlformats.org/officeDocument/2006/relationships/image" Target="../media/image124.emf"/><Relationship Id="rId12" Type="http://schemas.openxmlformats.org/officeDocument/2006/relationships/image" Target="../media/image133.png"/><Relationship Id="rId17" Type="http://schemas.openxmlformats.org/officeDocument/2006/relationships/image" Target="../media/image137.png"/><Relationship Id="rId25" Type="http://schemas.openxmlformats.org/officeDocument/2006/relationships/image" Target="../media/image145.png"/><Relationship Id="rId33" Type="http://schemas.openxmlformats.org/officeDocument/2006/relationships/image" Target="../media/image151.jpeg"/><Relationship Id="rId38" Type="http://schemas.openxmlformats.org/officeDocument/2006/relationships/image" Target="../media/image156.jpeg"/><Relationship Id="rId46" Type="http://schemas.openxmlformats.org/officeDocument/2006/relationships/image" Target="../media/image163.png"/><Relationship Id="rId59" Type="http://schemas.openxmlformats.org/officeDocument/2006/relationships/image" Target="../media/image175.png"/><Relationship Id="rId67" Type="http://schemas.openxmlformats.org/officeDocument/2006/relationships/image" Target="../media/image181.png"/><Relationship Id="rId20" Type="http://schemas.openxmlformats.org/officeDocument/2006/relationships/image" Target="../media/image140.png"/><Relationship Id="rId41" Type="http://schemas.openxmlformats.org/officeDocument/2006/relationships/image" Target="../media/image159.png"/><Relationship Id="rId54" Type="http://schemas.openxmlformats.org/officeDocument/2006/relationships/image" Target="../media/image170.png"/><Relationship Id="rId62" Type="http://schemas.openxmlformats.org/officeDocument/2006/relationships/image" Target="../media/image177.jpeg"/><Relationship Id="rId70" Type="http://schemas.openxmlformats.org/officeDocument/2006/relationships/image" Target="../media/image184.jpeg"/><Relationship Id="rId75" Type="http://schemas.microsoft.com/office/2007/relationships/hdphoto" Target="../media/hdphoto2.wdp"/><Relationship Id="rId1" Type="http://schemas.openxmlformats.org/officeDocument/2006/relationships/slideLayout" Target="../slideLayouts/slideLayout27.xml"/><Relationship Id="rId6" Type="http://schemas.openxmlformats.org/officeDocument/2006/relationships/image" Target="../media/image127.jpg"/><Relationship Id="rId15" Type="http://schemas.openxmlformats.org/officeDocument/2006/relationships/image" Target="../media/image136.jpeg"/><Relationship Id="rId23" Type="http://schemas.openxmlformats.org/officeDocument/2006/relationships/image" Target="../media/image143.jpeg"/><Relationship Id="rId28" Type="http://schemas.openxmlformats.org/officeDocument/2006/relationships/image" Target="../media/image148.emf"/><Relationship Id="rId36" Type="http://schemas.openxmlformats.org/officeDocument/2006/relationships/image" Target="../media/image154.png"/><Relationship Id="rId49" Type="http://schemas.openxmlformats.org/officeDocument/2006/relationships/hyperlink" Target="https://customers.microsoft.com/en-US/story/docusign-writes-its-name-on-a-new-market" TargetMode="External"/><Relationship Id="rId57" Type="http://schemas.openxmlformats.org/officeDocument/2006/relationships/image" Target="../media/image173.emf"/><Relationship Id="rId10" Type="http://schemas.openxmlformats.org/officeDocument/2006/relationships/image" Target="../media/image131.emf"/><Relationship Id="rId31" Type="http://schemas.openxmlformats.org/officeDocument/2006/relationships/image" Target="../media/image150.png"/><Relationship Id="rId44" Type="http://schemas.openxmlformats.org/officeDocument/2006/relationships/hyperlink" Target="https://customers.microsoft.com/Pages/CustomerStory.aspx?recid=8576" TargetMode="External"/><Relationship Id="rId52" Type="http://schemas.openxmlformats.org/officeDocument/2006/relationships/image" Target="../media/image168.png"/><Relationship Id="rId60" Type="http://schemas.openxmlformats.org/officeDocument/2006/relationships/image" Target="../media/image176.png"/><Relationship Id="rId65" Type="http://schemas.openxmlformats.org/officeDocument/2006/relationships/image" Target="../media/image179.jpeg"/><Relationship Id="rId73" Type="http://schemas.openxmlformats.org/officeDocument/2006/relationships/image" Target="../media/image187.png"/><Relationship Id="rId78" Type="http://schemas.microsoft.com/office/2007/relationships/hdphoto" Target="../media/hdphoto3.wdp"/><Relationship Id="rId81" Type="http://schemas.openxmlformats.org/officeDocument/2006/relationships/image" Target="../media/image193.jpg"/><Relationship Id="rId4" Type="http://schemas.openxmlformats.org/officeDocument/2006/relationships/image" Target="../media/image125.jpg"/><Relationship Id="rId9" Type="http://schemas.openxmlformats.org/officeDocument/2006/relationships/image" Target="../media/image130.png"/><Relationship Id="rId13" Type="http://schemas.openxmlformats.org/officeDocument/2006/relationships/image" Target="../media/image134.jpg"/><Relationship Id="rId18" Type="http://schemas.openxmlformats.org/officeDocument/2006/relationships/image" Target="../media/image138.png"/><Relationship Id="rId39" Type="http://schemas.openxmlformats.org/officeDocument/2006/relationships/image" Target="../media/image157.jpeg"/><Relationship Id="rId34" Type="http://schemas.openxmlformats.org/officeDocument/2006/relationships/image" Target="../media/image152.png"/><Relationship Id="rId50" Type="http://schemas.openxmlformats.org/officeDocument/2006/relationships/image" Target="../media/image166.png"/><Relationship Id="rId55" Type="http://schemas.openxmlformats.org/officeDocument/2006/relationships/image" Target="../media/image171.png"/><Relationship Id="rId76" Type="http://schemas.openxmlformats.org/officeDocument/2006/relationships/image" Target="../media/image189.png"/><Relationship Id="rId7" Type="http://schemas.openxmlformats.org/officeDocument/2006/relationships/image" Target="../media/image128.png"/><Relationship Id="rId71" Type="http://schemas.openxmlformats.org/officeDocument/2006/relationships/image" Target="../media/image185.png"/><Relationship Id="rId2" Type="http://schemas.openxmlformats.org/officeDocument/2006/relationships/notesSlide" Target="../notesSlides/notesSlide21.xml"/><Relationship Id="rId29" Type="http://schemas.openxmlformats.org/officeDocument/2006/relationships/hyperlink" Target="https://en.wikipedia.org/wiki/File:Schlumberger.svg" TargetMode="External"/><Relationship Id="rId24" Type="http://schemas.openxmlformats.org/officeDocument/2006/relationships/image" Target="../media/image144.jpeg"/><Relationship Id="rId40" Type="http://schemas.openxmlformats.org/officeDocument/2006/relationships/image" Target="../media/image158.jpeg"/><Relationship Id="rId45" Type="http://schemas.openxmlformats.org/officeDocument/2006/relationships/image" Target="../media/image162.png"/><Relationship Id="rId66" Type="http://schemas.openxmlformats.org/officeDocument/2006/relationships/image" Target="../media/image180.jpeg"/></Relationships>
</file>

<file path=ppt/slides/_rels/slide29.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slideLayout" Target="../slideLayouts/slideLayout19.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hyperlink" Target="https://chrishuntingford01-my.sharepoint.com/personal/chris_chrishuntingford01_onmicrosoft_com/_layouts/15/onedrive.aspx?originalPath=aHR0cHM6Ly9jaHJpc2h1bnRpbmdmb3JkMDEtbXkuc2hhcmVwb2ludC5jb20vOmY6L2cvcGVyc29uYWwvY2hyaXNfY2hyaXNodW50aW5nZm9yZDAxX29ubWljcm9zb2Z0X2NvbS9Fbl9Ld0ttZ0o5SkZ2WjJyUE5WOW1Yb0JZUjM0Q3h6NURQN2hmejBfYnRlMi13P3J0aW1lPWVlV19DLVdWMTBn&amp;id=%2Fpersonal%2Fchris%5Fchrishuntingford01%5Fonmicrosoft%5Fcom%2FDocuments%2FHack%40Speed%2FHackPacks%2FUFO%20Sightings" TargetMode="External"/><Relationship Id="rId7" Type="http://schemas.openxmlformats.org/officeDocument/2006/relationships/image" Target="../media/image199.png"/><Relationship Id="rId12" Type="http://schemas.openxmlformats.org/officeDocument/2006/relationships/image" Target="../media/image204.png"/><Relationship Id="rId2" Type="http://schemas.openxmlformats.org/officeDocument/2006/relationships/image" Target="../media/image196.jpg"/><Relationship Id="rId1" Type="http://schemas.openxmlformats.org/officeDocument/2006/relationships/slideLayout" Target="../slideLayouts/slideLayout27.xml"/><Relationship Id="rId6" Type="http://schemas.openxmlformats.org/officeDocument/2006/relationships/hyperlink" Target="https://chrishuntingford01-my.sharepoint.com/personal/chris_chrishuntingford01_onmicrosoft_com/_layouts/15/onedrive.aspx?originalPath=aHR0cHM6Ly9jaHJpc2h1bnRpbmdmb3JkMDEtbXkuc2hhcmVwb2ludC5jb20vOmY6L2cvcGVyc29uYWwvY2hyaXNfY2hyaXNodW50aW5nZm9yZDAxX29ubWljcm9zb2Z0X2NvbS9Fbl9Ld0ttZ0o5SkZ2WjJyUE5WOW1Yb0JZUjM0Q3h6NURQN2hmejBfYnRlMi13P3J0aW1lPWVlV19DLVdWMTBn&amp;id=%2Fpersonal%2Fchris%5Fchrishuntingford01%5Fonmicrosoft%5Fcom%2FDocuments%2FHack%40Speed%2FHackPacks%2FSales%20Leads" TargetMode="External"/><Relationship Id="rId11" Type="http://schemas.openxmlformats.org/officeDocument/2006/relationships/image" Target="../media/image203.png"/><Relationship Id="rId5" Type="http://schemas.openxmlformats.org/officeDocument/2006/relationships/image" Target="../media/image198.png"/><Relationship Id="rId10" Type="http://schemas.openxmlformats.org/officeDocument/2006/relationships/image" Target="../media/image202.png"/><Relationship Id="rId4" Type="http://schemas.openxmlformats.org/officeDocument/2006/relationships/image" Target="../media/image197.png"/><Relationship Id="rId9" Type="http://schemas.openxmlformats.org/officeDocument/2006/relationships/image" Target="../media/image20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33.xml"/><Relationship Id="rId5" Type="http://schemas.openxmlformats.org/officeDocument/2006/relationships/image" Target="../media/image208.png"/><Relationship Id="rId4" Type="http://schemas.openxmlformats.org/officeDocument/2006/relationships/image" Target="../media/image20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Layout" Target="../slideLayouts/slideLayout47.xml"/><Relationship Id="rId1" Type="http://schemas.openxmlformats.org/officeDocument/2006/relationships/tags" Target="../tags/tag5.xml"/></Relationships>
</file>

<file path=ppt/slides/_rels/slide3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slideLayout" Target="../slideLayouts/slideLayout27.xml"/><Relationship Id="rId1" Type="http://schemas.openxmlformats.org/officeDocument/2006/relationships/tags" Target="../tags/tag6.xml"/><Relationship Id="rId5" Type="http://schemas.openxmlformats.org/officeDocument/2006/relationships/image" Target="../media/image63.png"/><Relationship Id="rId4" Type="http://schemas.openxmlformats.org/officeDocument/2006/relationships/image" Target="../media/image212.jpg"/></Relationships>
</file>

<file path=ppt/slides/_rels/slide38.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slideLayout" Target="../slideLayouts/slideLayout47.xml"/><Relationship Id="rId1" Type="http://schemas.openxmlformats.org/officeDocument/2006/relationships/tags" Target="../tags/tag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tiff"/><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30.png"/><Relationship Id="rId1" Type="http://schemas.openxmlformats.org/officeDocument/2006/relationships/slideLayout" Target="../slideLayouts/slideLayout35.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5" Type="http://schemas.openxmlformats.org/officeDocument/2006/relationships/image" Target="../media/image29.jpeg"/><Relationship Id="rId10" Type="http://schemas.openxmlformats.org/officeDocument/2006/relationships/image" Target="../media/image24.tiff"/><Relationship Id="rId19" Type="http://schemas.openxmlformats.org/officeDocument/2006/relationships/image" Target="../media/image33.jpg"/><Relationship Id="rId4" Type="http://schemas.openxmlformats.org/officeDocument/2006/relationships/image" Target="../media/image18.tiff"/><Relationship Id="rId9" Type="http://schemas.openxmlformats.org/officeDocument/2006/relationships/image" Target="../media/image23.tiff"/><Relationship Id="rId14" Type="http://schemas.openxmlformats.org/officeDocument/2006/relationships/image" Target="../media/image28.jpeg"/></Relationships>
</file>

<file path=ppt/slides/_rels/slide4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slideLayout" Target="../slideLayouts/slideLayout27.xml"/><Relationship Id="rId1" Type="http://schemas.openxmlformats.org/officeDocument/2006/relationships/tags" Target="../tags/tag8.xml"/><Relationship Id="rId5" Type="http://schemas.openxmlformats.org/officeDocument/2006/relationships/image" Target="../media/image63.png"/><Relationship Id="rId4" Type="http://schemas.openxmlformats.org/officeDocument/2006/relationships/image" Target="../media/image212.jp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hyperlink" Target="https://powerapps.microsoft.com/en-us/customer-storie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7.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0031-A449-41AF-8D38-D095F5A999DE}"/>
              </a:ext>
            </a:extLst>
          </p:cNvPr>
          <p:cNvSpPr>
            <a:spLocks noGrp="1"/>
          </p:cNvSpPr>
          <p:nvPr>
            <p:ph type="title"/>
          </p:nvPr>
        </p:nvSpPr>
        <p:spPr/>
        <p:txBody>
          <a:bodyPr/>
          <a:lstStyle/>
          <a:p>
            <a:r>
              <a:rPr lang="en-GB" dirty="0"/>
              <a:t>Agenda</a:t>
            </a:r>
          </a:p>
        </p:txBody>
      </p:sp>
      <p:sp>
        <p:nvSpPr>
          <p:cNvPr id="3" name="Text Placeholder 2">
            <a:extLst>
              <a:ext uri="{FF2B5EF4-FFF2-40B4-BE49-F238E27FC236}">
                <a16:creationId xmlns:a16="http://schemas.microsoft.com/office/drawing/2014/main" id="{C4959A57-072D-4BF7-9BF3-D47799E8C152}"/>
              </a:ext>
            </a:extLst>
          </p:cNvPr>
          <p:cNvSpPr>
            <a:spLocks noGrp="1"/>
          </p:cNvSpPr>
          <p:nvPr>
            <p:ph type="body" sz="quarter" idx="10"/>
          </p:nvPr>
        </p:nvSpPr>
        <p:spPr>
          <a:xfrm>
            <a:off x="586740" y="1741682"/>
            <a:ext cx="11018520" cy="4998291"/>
          </a:xfrm>
        </p:spPr>
        <p:txBody>
          <a:bodyPr/>
          <a:lstStyle/>
          <a:p>
            <a:pPr marL="0" lvl="0" indent="0">
              <a:buNone/>
            </a:pPr>
            <a:r>
              <a:rPr lang="en-GB" dirty="0"/>
              <a:t>13:00 – 13:30 : The Power Platform in 30 Minutes</a:t>
            </a:r>
          </a:p>
          <a:p>
            <a:pPr marL="0" lvl="0" indent="0">
              <a:buNone/>
            </a:pPr>
            <a:r>
              <a:rPr lang="en-GB" dirty="0"/>
              <a:t>13:30 – 13:45 : The Hack and where to find stuff</a:t>
            </a:r>
          </a:p>
          <a:p>
            <a:pPr marL="0" lvl="0" indent="0">
              <a:buNone/>
            </a:pPr>
            <a:r>
              <a:rPr lang="en-GB" dirty="0"/>
              <a:t>13:45 – 14:00 : Data Flows, The Common Data Service (CDS) &amp; Model Driven Apps</a:t>
            </a:r>
          </a:p>
          <a:p>
            <a:pPr marL="0" lvl="0" indent="0">
              <a:buNone/>
            </a:pPr>
            <a:r>
              <a:rPr lang="en-GB" dirty="0"/>
              <a:t>14:00 – 15:00 : Hack Round 1</a:t>
            </a:r>
          </a:p>
          <a:p>
            <a:pPr marL="0" lvl="0" indent="0">
              <a:buNone/>
            </a:pPr>
            <a:r>
              <a:rPr lang="en-GB" dirty="0"/>
              <a:t>15:00 – 15:15 : Power BI &amp; Flow</a:t>
            </a:r>
          </a:p>
          <a:p>
            <a:pPr marL="0" lvl="0" indent="0">
              <a:buNone/>
            </a:pPr>
            <a:r>
              <a:rPr lang="en-GB" dirty="0"/>
              <a:t>15:15 – 16:00 : Hack Round 2</a:t>
            </a:r>
          </a:p>
          <a:p>
            <a:pPr marL="0" lvl="0" indent="0">
              <a:buNone/>
            </a:pPr>
            <a:r>
              <a:rPr lang="en-GB" dirty="0"/>
              <a:t>16:00 – 16:15 : Canvas Apps &amp; AI Builder</a:t>
            </a:r>
          </a:p>
          <a:p>
            <a:pPr marL="0" lvl="0" indent="0">
              <a:buNone/>
            </a:pPr>
            <a:r>
              <a:rPr lang="en-GB" dirty="0"/>
              <a:t>16:15 – 17:00 : Hack Round 3</a:t>
            </a:r>
          </a:p>
          <a:p>
            <a:pPr marL="0" lvl="0" indent="0">
              <a:buNone/>
            </a:pPr>
            <a:r>
              <a:rPr lang="en-GB" dirty="0"/>
              <a:t>17:00 -? : Presentations &amp; </a:t>
            </a:r>
            <a:r>
              <a:rPr lang="en-GB" dirty="0" err="1"/>
              <a:t>Wrapup</a:t>
            </a:r>
            <a:endParaRPr lang="en-GB" dirty="0"/>
          </a:p>
        </p:txBody>
      </p:sp>
    </p:spTree>
    <p:extLst>
      <p:ext uri="{BB962C8B-B14F-4D97-AF65-F5344CB8AC3E}">
        <p14:creationId xmlns:p14="http://schemas.microsoft.com/office/powerpoint/2010/main" val="286758087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a:extLst>
              <a:ext uri="{FF2B5EF4-FFF2-40B4-BE49-F238E27FC236}">
                <a16:creationId xmlns:a16="http://schemas.microsoft.com/office/drawing/2014/main" id="{2566A0C9-EE8A-49FE-B0AB-EEDBCB02D8CC}"/>
              </a:ext>
            </a:extLst>
          </p:cNvPr>
          <p:cNvPicPr>
            <a:picLocks noChangeAspect="1"/>
          </p:cNvPicPr>
          <p:nvPr/>
        </p:nvPicPr>
        <p:blipFill>
          <a:blip r:embed="rId3">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grpSp>
        <p:nvGrpSpPr>
          <p:cNvPr id="464" name="CLOVER BASE">
            <a:extLst>
              <a:ext uri="{FF2B5EF4-FFF2-40B4-BE49-F238E27FC236}">
                <a16:creationId xmlns:a16="http://schemas.microsoft.com/office/drawing/2014/main" id="{C11E9FE3-50B4-41DE-A408-8237862380FF}"/>
              </a:ext>
            </a:extLst>
          </p:cNvPr>
          <p:cNvGrpSpPr/>
          <p:nvPr/>
        </p:nvGrpSpPr>
        <p:grpSpPr>
          <a:xfrm>
            <a:off x="3395701" y="1086325"/>
            <a:ext cx="5393581" cy="5165830"/>
            <a:chOff x="3316587" y="1308960"/>
            <a:chExt cx="5393581" cy="5165830"/>
          </a:xfrm>
          <a:scene3d>
            <a:camera prst="perspectiveFront"/>
            <a:lightRig rig="threePt" dir="t"/>
          </a:scene3d>
        </p:grpSpPr>
        <p:grpSp>
          <p:nvGrpSpPr>
            <p:cNvPr id="465" name="Group 464">
              <a:extLst>
                <a:ext uri="{FF2B5EF4-FFF2-40B4-BE49-F238E27FC236}">
                  <a16:creationId xmlns:a16="http://schemas.microsoft.com/office/drawing/2014/main" id="{858B9ABD-CFC5-4BCE-B695-75C872425077}"/>
                </a:ext>
              </a:extLst>
            </p:cNvPr>
            <p:cNvGrpSpPr/>
            <p:nvPr/>
          </p:nvGrpSpPr>
          <p:grpSpPr>
            <a:xfrm>
              <a:off x="5029116" y="3823067"/>
              <a:ext cx="1966104" cy="2651723"/>
              <a:chOff x="5029116" y="3823067"/>
              <a:chExt cx="1966104" cy="2651723"/>
            </a:xfrm>
          </p:grpSpPr>
          <p:sp>
            <p:nvSpPr>
              <p:cNvPr id="475" name="Top Clover Top">
                <a:extLst>
                  <a:ext uri="{FF2B5EF4-FFF2-40B4-BE49-F238E27FC236}">
                    <a16:creationId xmlns:a16="http://schemas.microsoft.com/office/drawing/2014/main" id="{05957A10-A832-4158-85FE-50D4C3CB8ACC}"/>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6" name="Top Clover bottom">
                <a:extLst>
                  <a:ext uri="{FF2B5EF4-FFF2-40B4-BE49-F238E27FC236}">
                    <a16:creationId xmlns:a16="http://schemas.microsoft.com/office/drawing/2014/main" id="{99678269-F9A2-4B13-94AE-D778956C0E30}"/>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6" name="Group 465">
              <a:extLst>
                <a:ext uri="{FF2B5EF4-FFF2-40B4-BE49-F238E27FC236}">
                  <a16:creationId xmlns:a16="http://schemas.microsoft.com/office/drawing/2014/main" id="{AC244F7D-6DD7-4CF0-AE56-D97EED0D4D65}"/>
                </a:ext>
              </a:extLst>
            </p:cNvPr>
            <p:cNvGrpSpPr/>
            <p:nvPr/>
          </p:nvGrpSpPr>
          <p:grpSpPr>
            <a:xfrm>
              <a:off x="3316587" y="2831785"/>
              <a:ext cx="2770826" cy="2116462"/>
              <a:chOff x="3316587" y="2831785"/>
              <a:chExt cx="2770826" cy="2116462"/>
            </a:xfrm>
          </p:grpSpPr>
          <p:sp>
            <p:nvSpPr>
              <p:cNvPr id="473" name="Left Clover Top">
                <a:extLst>
                  <a:ext uri="{FF2B5EF4-FFF2-40B4-BE49-F238E27FC236}">
                    <a16:creationId xmlns:a16="http://schemas.microsoft.com/office/drawing/2014/main" id="{1F70B839-8DFC-42BE-8691-9B5449BF653D}"/>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4" name="Left Clover bottom">
                <a:extLst>
                  <a:ext uri="{FF2B5EF4-FFF2-40B4-BE49-F238E27FC236}">
                    <a16:creationId xmlns:a16="http://schemas.microsoft.com/office/drawing/2014/main" id="{4EFA6835-E30D-4DFA-8CA4-09444AA63DA3}"/>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7" name="Group 466">
              <a:extLst>
                <a:ext uri="{FF2B5EF4-FFF2-40B4-BE49-F238E27FC236}">
                  <a16:creationId xmlns:a16="http://schemas.microsoft.com/office/drawing/2014/main" id="{A63D7209-63B8-4F1C-92DD-602A8DD0B431}"/>
                </a:ext>
              </a:extLst>
            </p:cNvPr>
            <p:cNvGrpSpPr/>
            <p:nvPr/>
          </p:nvGrpSpPr>
          <p:grpSpPr>
            <a:xfrm>
              <a:off x="5939312" y="2829753"/>
              <a:ext cx="2770856" cy="2109540"/>
              <a:chOff x="5939312" y="2829753"/>
              <a:chExt cx="2770856" cy="2109540"/>
            </a:xfrm>
          </p:grpSpPr>
          <p:sp>
            <p:nvSpPr>
              <p:cNvPr id="471" name="Right Clover Top">
                <a:extLst>
                  <a:ext uri="{FF2B5EF4-FFF2-40B4-BE49-F238E27FC236}">
                    <a16:creationId xmlns:a16="http://schemas.microsoft.com/office/drawing/2014/main" id="{8A35EEAC-0AAE-456D-858A-309F5F910F3E}"/>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2" name="Right Clover bottom">
                <a:extLst>
                  <a:ext uri="{FF2B5EF4-FFF2-40B4-BE49-F238E27FC236}">
                    <a16:creationId xmlns:a16="http://schemas.microsoft.com/office/drawing/2014/main" id="{F6C5B2FA-BDE5-4109-A40D-CD2EE50A0A74}"/>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8" name="Group 467">
              <a:extLst>
                <a:ext uri="{FF2B5EF4-FFF2-40B4-BE49-F238E27FC236}">
                  <a16:creationId xmlns:a16="http://schemas.microsoft.com/office/drawing/2014/main" id="{1B00B993-D46E-4909-AB75-2D5BFB357407}"/>
                </a:ext>
              </a:extLst>
            </p:cNvPr>
            <p:cNvGrpSpPr/>
            <p:nvPr/>
          </p:nvGrpSpPr>
          <p:grpSpPr>
            <a:xfrm>
              <a:off x="5031927" y="1308960"/>
              <a:ext cx="1966102" cy="2651723"/>
              <a:chOff x="5031927" y="1308960"/>
              <a:chExt cx="1966102" cy="2651723"/>
            </a:xfrm>
          </p:grpSpPr>
          <p:sp>
            <p:nvSpPr>
              <p:cNvPr id="469" name="Top Clover Top">
                <a:extLst>
                  <a:ext uri="{FF2B5EF4-FFF2-40B4-BE49-F238E27FC236}">
                    <a16:creationId xmlns:a16="http://schemas.microsoft.com/office/drawing/2014/main" id="{FEF6C492-7E5E-4B2C-84E3-BF58F1093BA0}"/>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0" name="Top Clover bottom">
                <a:extLst>
                  <a:ext uri="{FF2B5EF4-FFF2-40B4-BE49-F238E27FC236}">
                    <a16:creationId xmlns:a16="http://schemas.microsoft.com/office/drawing/2014/main" id="{1CB53F53-E39E-4A63-B6A5-B315A967FCE6}"/>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333" name="Engage">
            <a:extLst>
              <a:ext uri="{FF2B5EF4-FFF2-40B4-BE49-F238E27FC236}">
                <a16:creationId xmlns:a16="http://schemas.microsoft.com/office/drawing/2014/main" id="{6902C29F-A917-4500-A7FB-1DE560E80B2C}"/>
              </a:ext>
            </a:extLst>
          </p:cNvPr>
          <p:cNvSpPr txBox="1">
            <a:spLocks/>
          </p:cNvSpPr>
          <p:nvPr/>
        </p:nvSpPr>
        <p:spPr>
          <a:xfrm>
            <a:off x="2099179" y="3459738"/>
            <a:ext cx="1077346"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Engage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334" name="Optimize">
            <a:extLst>
              <a:ext uri="{FF2B5EF4-FFF2-40B4-BE49-F238E27FC236}">
                <a16:creationId xmlns:a16="http://schemas.microsoft.com/office/drawing/2014/main" id="{89BAC114-0E49-4BC8-A44B-96D18F56DC6C}"/>
              </a:ext>
            </a:extLst>
          </p:cNvPr>
          <p:cNvSpPr txBox="1">
            <a:spLocks/>
          </p:cNvSpPr>
          <p:nvPr/>
        </p:nvSpPr>
        <p:spPr>
          <a:xfrm>
            <a:off x="4162165" y="5896047"/>
            <a:ext cx="112210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Optimize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operations</a:t>
            </a:r>
          </a:p>
        </p:txBody>
      </p:sp>
      <p:sp>
        <p:nvSpPr>
          <p:cNvPr id="335" name="Transform">
            <a:extLst>
              <a:ext uri="{FF2B5EF4-FFF2-40B4-BE49-F238E27FC236}">
                <a16:creationId xmlns:a16="http://schemas.microsoft.com/office/drawing/2014/main" id="{41DB2DCE-F9C7-4899-B055-6B3C12FE4E65}"/>
              </a:ext>
            </a:extLst>
          </p:cNvPr>
          <p:cNvSpPr txBox="1">
            <a:spLocks/>
          </p:cNvSpPr>
          <p:nvPr/>
        </p:nvSpPr>
        <p:spPr>
          <a:xfrm>
            <a:off x="8905472" y="3459737"/>
            <a:ext cx="1119281"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Transform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products</a:t>
            </a:r>
          </a:p>
        </p:txBody>
      </p:sp>
      <p:sp>
        <p:nvSpPr>
          <p:cNvPr id="370" name="GREY GLOW">
            <a:extLst>
              <a:ext uri="{FF2B5EF4-FFF2-40B4-BE49-F238E27FC236}">
                <a16:creationId xmlns:a16="http://schemas.microsoft.com/office/drawing/2014/main" id="{CE9881C6-F6E7-40AF-A849-AB6F121DE574}"/>
              </a:ext>
            </a:extLst>
          </p:cNvPr>
          <p:cNvSpPr/>
          <p:nvPr/>
        </p:nvSpPr>
        <p:spPr bwMode="auto">
          <a:xfrm>
            <a:off x="4931102" y="2383106"/>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9" name="ICON EC">
            <a:extLst>
              <a:ext uri="{FF2B5EF4-FFF2-40B4-BE49-F238E27FC236}">
                <a16:creationId xmlns:a16="http://schemas.microsoft.com/office/drawing/2014/main" id="{792FEB91-DCF1-40F8-BD32-83AA3950F143}"/>
              </a:ext>
            </a:extLst>
          </p:cNvPr>
          <p:cNvGrpSpPr>
            <a:grpSpLocks noChangeAspect="1"/>
          </p:cNvGrpSpPr>
          <p:nvPr/>
        </p:nvGrpSpPr>
        <p:grpSpPr bwMode="auto">
          <a:xfrm>
            <a:off x="3944148" y="3224098"/>
            <a:ext cx="892590" cy="895247"/>
            <a:chOff x="3502" y="1823"/>
            <a:chExt cx="672" cy="674"/>
          </a:xfrm>
          <a:scene3d>
            <a:camera prst="perspectiveFront"/>
            <a:lightRig rig="threePt" dir="t"/>
          </a:scene3d>
        </p:grpSpPr>
        <p:sp>
          <p:nvSpPr>
            <p:cNvPr id="380" name="Oval 146">
              <a:extLst>
                <a:ext uri="{FF2B5EF4-FFF2-40B4-BE49-F238E27FC236}">
                  <a16:creationId xmlns:a16="http://schemas.microsoft.com/office/drawing/2014/main" id="{3558251B-B4F7-4C9F-A84E-8A20FF63F415}"/>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81" name="Freeform 147">
              <a:extLst>
                <a:ext uri="{FF2B5EF4-FFF2-40B4-BE49-F238E27FC236}">
                  <a16:creationId xmlns:a16="http://schemas.microsoft.com/office/drawing/2014/main" id="{20F95B64-D828-4001-847A-76308C2D79D9}"/>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2" name="Line 148">
              <a:extLst>
                <a:ext uri="{FF2B5EF4-FFF2-40B4-BE49-F238E27FC236}">
                  <a16:creationId xmlns:a16="http://schemas.microsoft.com/office/drawing/2014/main" id="{9DC013AC-B621-4C2D-B6F9-75813E0083CE}"/>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3" name="Line 149">
              <a:extLst>
                <a:ext uri="{FF2B5EF4-FFF2-40B4-BE49-F238E27FC236}">
                  <a16:creationId xmlns:a16="http://schemas.microsoft.com/office/drawing/2014/main" id="{416071FE-AE4E-4211-9DC6-1040D0A3803B}"/>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4" name="Freeform 150">
              <a:extLst>
                <a:ext uri="{FF2B5EF4-FFF2-40B4-BE49-F238E27FC236}">
                  <a16:creationId xmlns:a16="http://schemas.microsoft.com/office/drawing/2014/main" id="{530ED0B6-6F92-4D52-AA82-F6A632A9417D}"/>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5" name="Freeform 151">
              <a:extLst>
                <a:ext uri="{FF2B5EF4-FFF2-40B4-BE49-F238E27FC236}">
                  <a16:creationId xmlns:a16="http://schemas.microsoft.com/office/drawing/2014/main" id="{FAB8CC63-3FF1-4198-9674-D6BA162C3DE9}"/>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6" name="Freeform 152">
              <a:extLst>
                <a:ext uri="{FF2B5EF4-FFF2-40B4-BE49-F238E27FC236}">
                  <a16:creationId xmlns:a16="http://schemas.microsoft.com/office/drawing/2014/main" id="{095D54ED-82CE-40F4-823D-FCC8D588A4B1}"/>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7" name="Line 153">
              <a:extLst>
                <a:ext uri="{FF2B5EF4-FFF2-40B4-BE49-F238E27FC236}">
                  <a16:creationId xmlns:a16="http://schemas.microsoft.com/office/drawing/2014/main" id="{1E780EA3-B51B-4AD3-AAD3-F3AA388D531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8" name="Line 154">
              <a:extLst>
                <a:ext uri="{FF2B5EF4-FFF2-40B4-BE49-F238E27FC236}">
                  <a16:creationId xmlns:a16="http://schemas.microsoft.com/office/drawing/2014/main" id="{0E382FB8-D258-47EE-95A7-F8AB04265FE1}"/>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89" name="Freeform 155">
              <a:extLst>
                <a:ext uri="{FF2B5EF4-FFF2-40B4-BE49-F238E27FC236}">
                  <a16:creationId xmlns:a16="http://schemas.microsoft.com/office/drawing/2014/main" id="{04E43754-E739-450E-8B54-A02C92B4AA03}"/>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90" name="ICON EE">
            <a:extLst>
              <a:ext uri="{FF2B5EF4-FFF2-40B4-BE49-F238E27FC236}">
                <a16:creationId xmlns:a16="http://schemas.microsoft.com/office/drawing/2014/main" id="{70EEFF0D-CF36-430C-9C63-2122F92BF4C1}"/>
              </a:ext>
            </a:extLst>
          </p:cNvPr>
          <p:cNvGrpSpPr>
            <a:grpSpLocks noChangeAspect="1"/>
          </p:cNvGrpSpPr>
          <p:nvPr/>
        </p:nvGrpSpPr>
        <p:grpSpPr bwMode="auto">
          <a:xfrm>
            <a:off x="5646180" y="1630096"/>
            <a:ext cx="892592" cy="895247"/>
            <a:chOff x="3504" y="1821"/>
            <a:chExt cx="672" cy="674"/>
          </a:xfrm>
          <a:scene3d>
            <a:camera prst="perspectiveFront"/>
            <a:lightRig rig="threePt" dir="t"/>
          </a:scene3d>
        </p:grpSpPr>
        <p:sp>
          <p:nvSpPr>
            <p:cNvPr id="391" name="Oval 102">
              <a:extLst>
                <a:ext uri="{FF2B5EF4-FFF2-40B4-BE49-F238E27FC236}">
                  <a16:creationId xmlns:a16="http://schemas.microsoft.com/office/drawing/2014/main" id="{82D2B85E-5835-4D9E-8043-DA5B3913CD9F}"/>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92" name="Freeform 103">
              <a:extLst>
                <a:ext uri="{FF2B5EF4-FFF2-40B4-BE49-F238E27FC236}">
                  <a16:creationId xmlns:a16="http://schemas.microsoft.com/office/drawing/2014/main" id="{50D61F07-23E5-4301-B02E-6277E17508E0}"/>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3" name="Freeform 104">
              <a:extLst>
                <a:ext uri="{FF2B5EF4-FFF2-40B4-BE49-F238E27FC236}">
                  <a16:creationId xmlns:a16="http://schemas.microsoft.com/office/drawing/2014/main" id="{C448117B-279B-4251-AAFB-F8CC0AD39195}"/>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4" name="Freeform 105">
              <a:extLst>
                <a:ext uri="{FF2B5EF4-FFF2-40B4-BE49-F238E27FC236}">
                  <a16:creationId xmlns:a16="http://schemas.microsoft.com/office/drawing/2014/main" id="{61963FC4-D3E4-4E06-9F62-123C785B1D16}"/>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5" name="Freeform 106">
              <a:extLst>
                <a:ext uri="{FF2B5EF4-FFF2-40B4-BE49-F238E27FC236}">
                  <a16:creationId xmlns:a16="http://schemas.microsoft.com/office/drawing/2014/main" id="{39A8F35A-A455-4CE1-AEC9-DE043533EB39}"/>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6" name="Freeform 107">
              <a:extLst>
                <a:ext uri="{FF2B5EF4-FFF2-40B4-BE49-F238E27FC236}">
                  <a16:creationId xmlns:a16="http://schemas.microsoft.com/office/drawing/2014/main" id="{E21DFA17-FA47-41BA-A262-CFE40B60CEA9}"/>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7" name="Freeform 108">
              <a:extLst>
                <a:ext uri="{FF2B5EF4-FFF2-40B4-BE49-F238E27FC236}">
                  <a16:creationId xmlns:a16="http://schemas.microsoft.com/office/drawing/2014/main" id="{073D2031-7869-4B8B-A83E-71E9CF4B7992}"/>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8" name="Freeform 109">
              <a:extLst>
                <a:ext uri="{FF2B5EF4-FFF2-40B4-BE49-F238E27FC236}">
                  <a16:creationId xmlns:a16="http://schemas.microsoft.com/office/drawing/2014/main" id="{1A3C851B-267A-4E11-A08E-6974261058FE}"/>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99" name="Freeform 110">
              <a:extLst>
                <a:ext uri="{FF2B5EF4-FFF2-40B4-BE49-F238E27FC236}">
                  <a16:creationId xmlns:a16="http://schemas.microsoft.com/office/drawing/2014/main" id="{7A724F45-C5AC-4112-8C43-05EA5B6F29F3}"/>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0" name="Freeform 111">
              <a:extLst>
                <a:ext uri="{FF2B5EF4-FFF2-40B4-BE49-F238E27FC236}">
                  <a16:creationId xmlns:a16="http://schemas.microsoft.com/office/drawing/2014/main" id="{C6C53241-EBAB-4191-8D08-F6F541C9DFEF}"/>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1" name="Freeform 112">
              <a:extLst>
                <a:ext uri="{FF2B5EF4-FFF2-40B4-BE49-F238E27FC236}">
                  <a16:creationId xmlns:a16="http://schemas.microsoft.com/office/drawing/2014/main" id="{E831FB6B-E0BE-479A-8A25-7139A7C9E950}"/>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2" name="Freeform 113">
              <a:extLst>
                <a:ext uri="{FF2B5EF4-FFF2-40B4-BE49-F238E27FC236}">
                  <a16:creationId xmlns:a16="http://schemas.microsoft.com/office/drawing/2014/main" id="{605A2D74-671F-40B4-A18E-C419C490B411}"/>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3" name="Freeform 114">
              <a:extLst>
                <a:ext uri="{FF2B5EF4-FFF2-40B4-BE49-F238E27FC236}">
                  <a16:creationId xmlns:a16="http://schemas.microsoft.com/office/drawing/2014/main" id="{4A729F4E-00AE-4730-B531-96CE878FFD77}"/>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4" name="Freeform 115">
              <a:extLst>
                <a:ext uri="{FF2B5EF4-FFF2-40B4-BE49-F238E27FC236}">
                  <a16:creationId xmlns:a16="http://schemas.microsoft.com/office/drawing/2014/main" id="{73C7A07F-482D-4452-8AE0-B4320768FC5A}"/>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5" name="Freeform 116">
              <a:extLst>
                <a:ext uri="{FF2B5EF4-FFF2-40B4-BE49-F238E27FC236}">
                  <a16:creationId xmlns:a16="http://schemas.microsoft.com/office/drawing/2014/main" id="{646CC8AE-9CDC-4F37-B10D-2FA9E5324209}"/>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6" name="Freeform 117">
              <a:extLst>
                <a:ext uri="{FF2B5EF4-FFF2-40B4-BE49-F238E27FC236}">
                  <a16:creationId xmlns:a16="http://schemas.microsoft.com/office/drawing/2014/main" id="{21EE8CAD-0F4D-4E01-B819-791995A5EA49}"/>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7" name="Freeform 118">
              <a:extLst>
                <a:ext uri="{FF2B5EF4-FFF2-40B4-BE49-F238E27FC236}">
                  <a16:creationId xmlns:a16="http://schemas.microsoft.com/office/drawing/2014/main" id="{2600278B-42E7-4D02-AE25-F0E3FDE23BC5}"/>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8" name="Freeform 119">
              <a:extLst>
                <a:ext uri="{FF2B5EF4-FFF2-40B4-BE49-F238E27FC236}">
                  <a16:creationId xmlns:a16="http://schemas.microsoft.com/office/drawing/2014/main" id="{D8091F7A-424B-4D34-A14E-8189816FDF40}"/>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09" name="Freeform 120">
              <a:extLst>
                <a:ext uri="{FF2B5EF4-FFF2-40B4-BE49-F238E27FC236}">
                  <a16:creationId xmlns:a16="http://schemas.microsoft.com/office/drawing/2014/main" id="{9C6F9C12-8324-465C-8E95-1BD77D7EE8DC}"/>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10" name="ICON TP">
            <a:extLst>
              <a:ext uri="{FF2B5EF4-FFF2-40B4-BE49-F238E27FC236}">
                <a16:creationId xmlns:a16="http://schemas.microsoft.com/office/drawing/2014/main" id="{E308834E-5A93-44CE-9BB4-E870404CD132}"/>
              </a:ext>
            </a:extLst>
          </p:cNvPr>
          <p:cNvGrpSpPr>
            <a:grpSpLocks noChangeAspect="1"/>
          </p:cNvGrpSpPr>
          <p:nvPr/>
        </p:nvGrpSpPr>
        <p:grpSpPr bwMode="auto">
          <a:xfrm>
            <a:off x="7363371" y="3224098"/>
            <a:ext cx="895247" cy="895247"/>
            <a:chOff x="3504" y="1823"/>
            <a:chExt cx="674" cy="674"/>
          </a:xfrm>
          <a:scene3d>
            <a:camera prst="perspectiveFront"/>
            <a:lightRig rig="threePt" dir="t"/>
          </a:scene3d>
        </p:grpSpPr>
        <p:sp>
          <p:nvSpPr>
            <p:cNvPr id="411" name="Oval 138">
              <a:extLst>
                <a:ext uri="{FF2B5EF4-FFF2-40B4-BE49-F238E27FC236}">
                  <a16:creationId xmlns:a16="http://schemas.microsoft.com/office/drawing/2014/main" id="{30973773-238B-43FC-938E-B0F49927EDD0}"/>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12" name="Freeform 139">
              <a:extLst>
                <a:ext uri="{FF2B5EF4-FFF2-40B4-BE49-F238E27FC236}">
                  <a16:creationId xmlns:a16="http://schemas.microsoft.com/office/drawing/2014/main" id="{077565B0-430D-44EE-BB19-4440175281B2}"/>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3" name="Freeform 140">
              <a:extLst>
                <a:ext uri="{FF2B5EF4-FFF2-40B4-BE49-F238E27FC236}">
                  <a16:creationId xmlns:a16="http://schemas.microsoft.com/office/drawing/2014/main" id="{008ABA1B-A41F-4101-84E1-FC3872D5DA3B}"/>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4" name="Freeform 141">
              <a:extLst>
                <a:ext uri="{FF2B5EF4-FFF2-40B4-BE49-F238E27FC236}">
                  <a16:creationId xmlns:a16="http://schemas.microsoft.com/office/drawing/2014/main" id="{7FFA62EF-A895-427A-A292-D89E98CF1AA4}"/>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5" name="Freeform 142">
              <a:extLst>
                <a:ext uri="{FF2B5EF4-FFF2-40B4-BE49-F238E27FC236}">
                  <a16:creationId xmlns:a16="http://schemas.microsoft.com/office/drawing/2014/main" id="{D89B1035-AB76-4C59-9677-7F5F7B0404BD}"/>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16" name="ICON OO">
            <a:extLst>
              <a:ext uri="{FF2B5EF4-FFF2-40B4-BE49-F238E27FC236}">
                <a16:creationId xmlns:a16="http://schemas.microsoft.com/office/drawing/2014/main" id="{25F41D90-4AB1-4276-9A3A-74F3A7B6F668}"/>
              </a:ext>
            </a:extLst>
          </p:cNvPr>
          <p:cNvGrpSpPr>
            <a:grpSpLocks noChangeAspect="1"/>
          </p:cNvGrpSpPr>
          <p:nvPr/>
        </p:nvGrpSpPr>
        <p:grpSpPr bwMode="auto">
          <a:xfrm>
            <a:off x="5643525" y="4643617"/>
            <a:ext cx="897903" cy="895247"/>
            <a:chOff x="3502" y="1825"/>
            <a:chExt cx="676" cy="674"/>
          </a:xfrm>
          <a:scene3d>
            <a:camera prst="perspectiveFront"/>
            <a:lightRig rig="threePt" dir="t"/>
          </a:scene3d>
        </p:grpSpPr>
        <p:sp>
          <p:nvSpPr>
            <p:cNvPr id="417" name="Oval 124">
              <a:extLst>
                <a:ext uri="{FF2B5EF4-FFF2-40B4-BE49-F238E27FC236}">
                  <a16:creationId xmlns:a16="http://schemas.microsoft.com/office/drawing/2014/main" id="{312F5CBD-A07C-4AC6-B857-002C6615F4BB}"/>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18" name="Freeform 125">
              <a:extLst>
                <a:ext uri="{FF2B5EF4-FFF2-40B4-BE49-F238E27FC236}">
                  <a16:creationId xmlns:a16="http://schemas.microsoft.com/office/drawing/2014/main" id="{66331909-E3FE-4E4F-AE11-447E88303ADC}"/>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19" name="Freeform 126">
              <a:extLst>
                <a:ext uri="{FF2B5EF4-FFF2-40B4-BE49-F238E27FC236}">
                  <a16:creationId xmlns:a16="http://schemas.microsoft.com/office/drawing/2014/main" id="{57CB39E6-7E73-45A0-92DA-78AC8D9B77F7}"/>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0" name="Freeform 127">
              <a:extLst>
                <a:ext uri="{FF2B5EF4-FFF2-40B4-BE49-F238E27FC236}">
                  <a16:creationId xmlns:a16="http://schemas.microsoft.com/office/drawing/2014/main" id="{48B475D6-A180-4F46-BB8E-7FA442AF5C17}"/>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1" name="Freeform 128">
              <a:extLst>
                <a:ext uri="{FF2B5EF4-FFF2-40B4-BE49-F238E27FC236}">
                  <a16:creationId xmlns:a16="http://schemas.microsoft.com/office/drawing/2014/main" id="{269E4FD7-5CCB-4C96-A59A-136D1B8F82AD}"/>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2" name="Freeform 129">
              <a:extLst>
                <a:ext uri="{FF2B5EF4-FFF2-40B4-BE49-F238E27FC236}">
                  <a16:creationId xmlns:a16="http://schemas.microsoft.com/office/drawing/2014/main" id="{8C123FD2-8700-49C0-9A7A-8D3DC36E0220}"/>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3" name="Freeform 130">
              <a:extLst>
                <a:ext uri="{FF2B5EF4-FFF2-40B4-BE49-F238E27FC236}">
                  <a16:creationId xmlns:a16="http://schemas.microsoft.com/office/drawing/2014/main" id="{34856EFE-21C7-4330-B3DF-989A367096D3}"/>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4" name="Freeform 131">
              <a:extLst>
                <a:ext uri="{FF2B5EF4-FFF2-40B4-BE49-F238E27FC236}">
                  <a16:creationId xmlns:a16="http://schemas.microsoft.com/office/drawing/2014/main" id="{01B4DB90-9E89-48A4-8C9C-3D91815AC028}"/>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5" name="Freeform 132">
              <a:extLst>
                <a:ext uri="{FF2B5EF4-FFF2-40B4-BE49-F238E27FC236}">
                  <a16:creationId xmlns:a16="http://schemas.microsoft.com/office/drawing/2014/main" id="{47058FDE-43A4-4934-9C2A-2784B0A1BF71}"/>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6" name="Freeform 133">
              <a:extLst>
                <a:ext uri="{FF2B5EF4-FFF2-40B4-BE49-F238E27FC236}">
                  <a16:creationId xmlns:a16="http://schemas.microsoft.com/office/drawing/2014/main" id="{342D998F-3A2F-4271-9864-C131B0CDE20B}"/>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27" name="Freeform 134">
              <a:extLst>
                <a:ext uri="{FF2B5EF4-FFF2-40B4-BE49-F238E27FC236}">
                  <a16:creationId xmlns:a16="http://schemas.microsoft.com/office/drawing/2014/main" id="{2E86093A-C672-4170-9F51-9E7E4AE2F6AE}"/>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477" name="Empower">
            <a:extLst>
              <a:ext uri="{FF2B5EF4-FFF2-40B4-BE49-F238E27FC236}">
                <a16:creationId xmlns:a16="http://schemas.microsoft.com/office/drawing/2014/main" id="{2E7B7DDC-91AF-4185-A2FB-55A958F7EA15}"/>
              </a:ext>
            </a:extLst>
          </p:cNvPr>
          <p:cNvSpPr txBox="1">
            <a:spLocks/>
          </p:cNvSpPr>
          <p:nvPr/>
        </p:nvSpPr>
        <p:spPr>
          <a:xfrm>
            <a:off x="6877454" y="743824"/>
            <a:ext cx="1048813"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Empower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people</a:t>
            </a:r>
          </a:p>
        </p:txBody>
      </p:sp>
      <p:grpSp>
        <p:nvGrpSpPr>
          <p:cNvPr id="117" name="INTELLIGENCE">
            <a:extLst>
              <a:ext uri="{FF2B5EF4-FFF2-40B4-BE49-F238E27FC236}">
                <a16:creationId xmlns:a16="http://schemas.microsoft.com/office/drawing/2014/main" id="{EE9978C1-9B9E-4C11-927C-85FF4220031A}"/>
              </a:ext>
            </a:extLst>
          </p:cNvPr>
          <p:cNvGrpSpPr/>
          <p:nvPr/>
        </p:nvGrpSpPr>
        <p:grpSpPr>
          <a:xfrm>
            <a:off x="5482849" y="2976945"/>
            <a:ext cx="1260143" cy="1260143"/>
            <a:chOff x="5482849" y="2976945"/>
            <a:chExt cx="1260143" cy="1260143"/>
          </a:xfrm>
          <a:scene3d>
            <a:camera prst="perspectiveFront"/>
            <a:lightRig rig="threePt" dir="t"/>
          </a:scene3d>
        </p:grpSpPr>
        <p:sp>
          <p:nvSpPr>
            <p:cNvPr id="118" name="Oval 117">
              <a:extLst>
                <a:ext uri="{FF2B5EF4-FFF2-40B4-BE49-F238E27FC236}">
                  <a16:creationId xmlns:a16="http://schemas.microsoft.com/office/drawing/2014/main" id="{67DBADC3-5FF1-4CA7-93EB-CAC18785CD95}"/>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DBE6DEBC-2BFC-46DC-A3B1-4C6A79C216AD}"/>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DATA">
            <a:extLst>
              <a:ext uri="{FF2B5EF4-FFF2-40B4-BE49-F238E27FC236}">
                <a16:creationId xmlns:a16="http://schemas.microsoft.com/office/drawing/2014/main" id="{5E3F58DE-00BD-4E5A-B7A5-7DCD6598E127}"/>
              </a:ext>
            </a:extLst>
          </p:cNvPr>
          <p:cNvGrpSpPr/>
          <p:nvPr/>
        </p:nvGrpSpPr>
        <p:grpSpPr>
          <a:xfrm>
            <a:off x="5745459" y="3239555"/>
            <a:ext cx="734922" cy="734922"/>
            <a:chOff x="5745459" y="3239555"/>
            <a:chExt cx="734922" cy="734922"/>
          </a:xfrm>
          <a:scene3d>
            <a:camera prst="perspectiveFront"/>
            <a:lightRig rig="threePt" dir="t"/>
          </a:scene3d>
        </p:grpSpPr>
        <p:sp>
          <p:nvSpPr>
            <p:cNvPr id="108" name="circle1">
              <a:extLst>
                <a:ext uri="{FF2B5EF4-FFF2-40B4-BE49-F238E27FC236}">
                  <a16:creationId xmlns:a16="http://schemas.microsoft.com/office/drawing/2014/main" id="{CF84317A-226B-4455-9570-C5B96029A29D}"/>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09" name="circle1">
              <a:extLst>
                <a:ext uri="{FF2B5EF4-FFF2-40B4-BE49-F238E27FC236}">
                  <a16:creationId xmlns:a16="http://schemas.microsoft.com/office/drawing/2014/main" id="{BBF99C1C-DEB5-4199-9A88-09973C90474B}"/>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10" name="Freeform: Shape 109">
              <a:extLst>
                <a:ext uri="{FF2B5EF4-FFF2-40B4-BE49-F238E27FC236}">
                  <a16:creationId xmlns:a16="http://schemas.microsoft.com/office/drawing/2014/main" id="{B809E31D-E974-4A33-94DE-877F761E7CB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Freeform: Shape 110">
              <a:extLst>
                <a:ext uri="{FF2B5EF4-FFF2-40B4-BE49-F238E27FC236}">
                  <a16:creationId xmlns:a16="http://schemas.microsoft.com/office/drawing/2014/main" id="{1BE187FA-83F5-4248-9BA5-68595AB828DC}"/>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h="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0" name="Title 2">
            <a:extLst>
              <a:ext uri="{FF2B5EF4-FFF2-40B4-BE49-F238E27FC236}">
                <a16:creationId xmlns:a16="http://schemas.microsoft.com/office/drawing/2014/main" id="{90FEE2A0-602C-49EB-91C9-A8F69CA8386A}"/>
              </a:ext>
            </a:extLst>
          </p:cNvPr>
          <p:cNvSpPr>
            <a:spLocks noGrp="1"/>
          </p:cNvSpPr>
          <p:nvPr>
            <p:ph type="title"/>
          </p:nvPr>
        </p:nvSpPr>
        <p:spPr/>
        <p:txBody>
          <a:bodyPr/>
          <a:lstStyle/>
          <a:p>
            <a:r>
              <a:rPr lang="en-US"/>
              <a:t>Digital Feedback Loop</a:t>
            </a:r>
          </a:p>
        </p:txBody>
      </p:sp>
    </p:spTree>
    <p:extLst>
      <p:ext uri="{BB962C8B-B14F-4D97-AF65-F5344CB8AC3E}">
        <p14:creationId xmlns:p14="http://schemas.microsoft.com/office/powerpoint/2010/main" val="4093605919"/>
      </p:ext>
    </p:extLst>
  </p:cSld>
  <p:clrMapOvr>
    <a:masterClrMapping/>
  </p:clrMapOvr>
  <p:transition advClick="0" advTm="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975BE70B-7BD9-45ED-B29A-D3C3566B43B7}"/>
              </a:ext>
            </a:extLst>
          </p:cNvPr>
          <p:cNvGrpSpPr/>
          <p:nvPr/>
        </p:nvGrpSpPr>
        <p:grpSpPr>
          <a:xfrm>
            <a:off x="5644784" y="5139570"/>
            <a:ext cx="914924" cy="922959"/>
            <a:chOff x="5644784" y="5139570"/>
            <a:chExt cx="914924" cy="922959"/>
          </a:xfrm>
        </p:grpSpPr>
        <p:grpSp>
          <p:nvGrpSpPr>
            <p:cNvPr id="166" name="DATA FUNNEL">
              <a:extLst>
                <a:ext uri="{FF2B5EF4-FFF2-40B4-BE49-F238E27FC236}">
                  <a16:creationId xmlns:a16="http://schemas.microsoft.com/office/drawing/2014/main" id="{1A0E8746-0F7E-41FA-83AF-0A9E14A5562E}"/>
                </a:ext>
              </a:extLst>
            </p:cNvPr>
            <p:cNvGrpSpPr/>
            <p:nvPr/>
          </p:nvGrpSpPr>
          <p:grpSpPr>
            <a:xfrm>
              <a:off x="5657869" y="5164119"/>
              <a:ext cx="894040" cy="637646"/>
              <a:chOff x="5532672" y="5434666"/>
              <a:chExt cx="891221" cy="637646"/>
            </a:xfrm>
            <a:effectLst/>
          </p:grpSpPr>
          <p:grpSp>
            <p:nvGrpSpPr>
              <p:cNvPr id="168" name="DATA CENTER">
                <a:extLst>
                  <a:ext uri="{FF2B5EF4-FFF2-40B4-BE49-F238E27FC236}">
                    <a16:creationId xmlns:a16="http://schemas.microsoft.com/office/drawing/2014/main" id="{1971A710-8DD3-472E-8905-B80FC8397A69}"/>
                  </a:ext>
                </a:extLst>
              </p:cNvPr>
              <p:cNvGrpSpPr/>
              <p:nvPr/>
            </p:nvGrpSpPr>
            <p:grpSpPr>
              <a:xfrm>
                <a:off x="5578169" y="5434666"/>
                <a:ext cx="798243" cy="524524"/>
                <a:chOff x="1241037" y="1087866"/>
                <a:chExt cx="1828800" cy="1872342"/>
              </a:xfrm>
              <a:gradFill flip="none" rotWithShape="1">
                <a:gsLst>
                  <a:gs pos="0">
                    <a:schemeClr val="accent4">
                      <a:lumMod val="89000"/>
                    </a:schemeClr>
                  </a:gs>
                  <a:gs pos="54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scene3d>
                <a:camera prst="perspectiveFront">
                  <a:rot lat="16500000" lon="0" rev="0"/>
                </a:camera>
                <a:lightRig rig="threePt" dir="t"/>
              </a:scene3d>
            </p:grpSpPr>
            <p:sp>
              <p:nvSpPr>
                <p:cNvPr id="170" name="circle1">
                  <a:extLst>
                    <a:ext uri="{FF2B5EF4-FFF2-40B4-BE49-F238E27FC236}">
                      <a16:creationId xmlns:a16="http://schemas.microsoft.com/office/drawing/2014/main" id="{A510294E-C20D-46CB-8A3C-DE9DFC330078}"/>
                    </a:ext>
                  </a:extLst>
                </p:cNvPr>
                <p:cNvSpPr/>
                <p:nvPr/>
              </p:nvSpPr>
              <p:spPr bwMode="auto">
                <a:xfrm flipH="1">
                  <a:off x="1241037" y="1087866"/>
                  <a:ext cx="1828800" cy="1828800"/>
                </a:xfrm>
                <a:prstGeom prst="ellipse">
                  <a:avLst/>
                </a:pr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1" name="circle1">
                  <a:extLst>
                    <a:ext uri="{FF2B5EF4-FFF2-40B4-BE49-F238E27FC236}">
                      <a16:creationId xmlns:a16="http://schemas.microsoft.com/office/drawing/2014/main" id="{6E4F961F-FA39-4C8C-B00E-86F1BE56F9E8}"/>
                    </a:ext>
                  </a:extLst>
                </p:cNvPr>
                <p:cNvSpPr/>
                <p:nvPr/>
              </p:nvSpPr>
              <p:spPr bwMode="auto">
                <a:xfrm flipH="1">
                  <a:off x="1296411" y="1242154"/>
                  <a:ext cx="1718053" cy="1718054"/>
                </a:xfrm>
                <a:prstGeom prst="ellipse">
                  <a:avLst/>
                </a:prstGeom>
                <a:grpFill/>
                <a:ln>
                  <a:noFill/>
                </a:ln>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2" name="Freeform: Shape 171">
                  <a:extLst>
                    <a:ext uri="{FF2B5EF4-FFF2-40B4-BE49-F238E27FC236}">
                      <a16:creationId xmlns:a16="http://schemas.microsoft.com/office/drawing/2014/main" id="{93526D84-55F6-4A98-94AD-9226BBEA78BD}"/>
                    </a:ext>
                  </a:extLst>
                </p:cNvPr>
                <p:cNvSpPr/>
                <p:nvPr/>
              </p:nvSpPr>
              <p:spPr bwMode="auto">
                <a:xfrm>
                  <a:off x="1360958" y="1299726"/>
                  <a:ext cx="1588958" cy="1602910"/>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73" name="DATA">
                  <a:extLst>
                    <a:ext uri="{FF2B5EF4-FFF2-40B4-BE49-F238E27FC236}">
                      <a16:creationId xmlns:a16="http://schemas.microsoft.com/office/drawing/2014/main" id="{3FD350F6-4A3F-48DF-AD4F-2EAD1FB791B0}"/>
                    </a:ext>
                  </a:extLst>
                </p:cNvPr>
                <p:cNvGrpSpPr/>
                <p:nvPr/>
              </p:nvGrpSpPr>
              <p:grpSpPr>
                <a:xfrm>
                  <a:off x="1558034" y="1946202"/>
                  <a:ext cx="1194807" cy="309959"/>
                  <a:chOff x="2903556" y="-853840"/>
                  <a:chExt cx="1234009" cy="320129"/>
                </a:xfrm>
                <a:grpFill/>
              </p:grpSpPr>
              <p:sp>
                <p:nvSpPr>
                  <p:cNvPr id="174" name="Freeform: Shape 173">
                    <a:extLst>
                      <a:ext uri="{FF2B5EF4-FFF2-40B4-BE49-F238E27FC236}">
                        <a16:creationId xmlns:a16="http://schemas.microsoft.com/office/drawing/2014/main" id="{F4CD6808-93A0-44C7-A588-8AC7EB30FCFA}"/>
                      </a:ext>
                    </a:extLst>
                  </p:cNvPr>
                  <p:cNvSpPr/>
                  <p:nvPr/>
                </p:nvSpPr>
                <p:spPr>
                  <a:xfrm>
                    <a:off x="2903556" y="-853840"/>
                    <a:ext cx="283964" cy="320129"/>
                  </a:xfrm>
                  <a:custGeom>
                    <a:avLst/>
                    <a:gdLst/>
                    <a:ahLst/>
                    <a:cxnLst/>
                    <a:rect l="l" t="t" r="r" b="b"/>
                    <a:pathLst>
                      <a:path w="283964" h="320129">
                        <a:moveTo>
                          <a:pt x="0" y="0"/>
                        </a:moveTo>
                        <a:lnTo>
                          <a:pt x="113407" y="0"/>
                        </a:lnTo>
                        <a:cubicBezTo>
                          <a:pt x="227112" y="0"/>
                          <a:pt x="283964" y="52015"/>
                          <a:pt x="283964" y="156046"/>
                        </a:cubicBezTo>
                        <a:cubicBezTo>
                          <a:pt x="283964" y="205903"/>
                          <a:pt x="268449" y="245715"/>
                          <a:pt x="237418" y="275481"/>
                        </a:cubicBezTo>
                        <a:cubicBezTo>
                          <a:pt x="206387" y="305246"/>
                          <a:pt x="165050" y="320129"/>
                          <a:pt x="113407" y="320129"/>
                        </a:cubicBezTo>
                        <a:lnTo>
                          <a:pt x="0" y="320129"/>
                        </a:lnTo>
                        <a:lnTo>
                          <a:pt x="0" y="0"/>
                        </a:lnTo>
                        <a:close/>
                        <a:moveTo>
                          <a:pt x="72107" y="58712"/>
                        </a:moveTo>
                        <a:lnTo>
                          <a:pt x="72107" y="261639"/>
                        </a:lnTo>
                        <a:lnTo>
                          <a:pt x="107826" y="261639"/>
                        </a:lnTo>
                        <a:cubicBezTo>
                          <a:pt x="139080" y="261639"/>
                          <a:pt x="163599" y="252263"/>
                          <a:pt x="181384" y="233511"/>
                        </a:cubicBezTo>
                        <a:cubicBezTo>
                          <a:pt x="199169" y="214759"/>
                          <a:pt x="208062" y="189235"/>
                          <a:pt x="208062" y="156939"/>
                        </a:cubicBezTo>
                        <a:cubicBezTo>
                          <a:pt x="208062" y="126429"/>
                          <a:pt x="199244" y="102431"/>
                          <a:pt x="181607" y="84943"/>
                        </a:cubicBezTo>
                        <a:cubicBezTo>
                          <a:pt x="163971" y="67456"/>
                          <a:pt x="139229" y="58712"/>
                          <a:pt x="107379" y="58712"/>
                        </a:cubicBezTo>
                        <a:lnTo>
                          <a:pt x="72107" y="58712"/>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5" name="Freeform: Shape 174">
                    <a:extLst>
                      <a:ext uri="{FF2B5EF4-FFF2-40B4-BE49-F238E27FC236}">
                        <a16:creationId xmlns:a16="http://schemas.microsoft.com/office/drawing/2014/main" id="{CA158838-D654-4100-8941-21163A0E3CE2}"/>
                      </a:ext>
                    </a:extLst>
                  </p:cNvPr>
                  <p:cNvSpPr/>
                  <p:nvPr/>
                </p:nvSpPr>
                <p:spPr>
                  <a:xfrm>
                    <a:off x="3212078" y="-853840"/>
                    <a:ext cx="315887" cy="320129"/>
                  </a:xfrm>
                  <a:custGeom>
                    <a:avLst/>
                    <a:gdLst/>
                    <a:ahLst/>
                    <a:cxnLst/>
                    <a:rect l="l" t="t" r="r" b="b"/>
                    <a:pathLst>
                      <a:path w="315887" h="320129">
                        <a:moveTo>
                          <a:pt x="116532" y="0"/>
                        </a:moveTo>
                        <a:lnTo>
                          <a:pt x="202034" y="0"/>
                        </a:lnTo>
                        <a:lnTo>
                          <a:pt x="315887" y="320129"/>
                        </a:lnTo>
                        <a:lnTo>
                          <a:pt x="237306" y="320129"/>
                        </a:lnTo>
                        <a:lnTo>
                          <a:pt x="214535" y="248915"/>
                        </a:lnTo>
                        <a:lnTo>
                          <a:pt x="100682" y="248915"/>
                        </a:lnTo>
                        <a:lnTo>
                          <a:pt x="78134" y="320129"/>
                        </a:lnTo>
                        <a:lnTo>
                          <a:pt x="0" y="320129"/>
                        </a:lnTo>
                        <a:lnTo>
                          <a:pt x="116532" y="0"/>
                        </a:lnTo>
                        <a:close/>
                        <a:moveTo>
                          <a:pt x="156492" y="57150"/>
                        </a:moveTo>
                        <a:cubicBezTo>
                          <a:pt x="155748" y="66526"/>
                          <a:pt x="153888" y="75828"/>
                          <a:pt x="150911" y="85055"/>
                        </a:cubicBezTo>
                        <a:lnTo>
                          <a:pt x="116086" y="193551"/>
                        </a:lnTo>
                        <a:lnTo>
                          <a:pt x="198015" y="193551"/>
                        </a:lnTo>
                        <a:lnTo>
                          <a:pt x="163636" y="85948"/>
                        </a:lnTo>
                        <a:cubicBezTo>
                          <a:pt x="161106" y="77911"/>
                          <a:pt x="159320" y="68312"/>
                          <a:pt x="158278" y="57150"/>
                        </a:cubicBezTo>
                        <a:lnTo>
                          <a:pt x="156492" y="5715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6" name="Freeform: Shape 175">
                    <a:extLst>
                      <a:ext uri="{FF2B5EF4-FFF2-40B4-BE49-F238E27FC236}">
                        <a16:creationId xmlns:a16="http://schemas.microsoft.com/office/drawing/2014/main" id="{97E381AE-4180-488B-95F0-5749CA7D2279}"/>
                      </a:ext>
                    </a:extLst>
                  </p:cNvPr>
                  <p:cNvSpPr/>
                  <p:nvPr/>
                </p:nvSpPr>
                <p:spPr>
                  <a:xfrm>
                    <a:off x="3550140" y="-853840"/>
                    <a:ext cx="254496" cy="320129"/>
                  </a:xfrm>
                  <a:custGeom>
                    <a:avLst/>
                    <a:gdLst/>
                    <a:ahLst/>
                    <a:cxnLst/>
                    <a:rect l="l" t="t" r="r" b="b"/>
                    <a:pathLst>
                      <a:path w="254496" h="320129">
                        <a:moveTo>
                          <a:pt x="0" y="0"/>
                        </a:moveTo>
                        <a:lnTo>
                          <a:pt x="254496" y="0"/>
                        </a:lnTo>
                        <a:lnTo>
                          <a:pt x="254496" y="58712"/>
                        </a:lnTo>
                        <a:lnTo>
                          <a:pt x="163190" y="58712"/>
                        </a:lnTo>
                        <a:lnTo>
                          <a:pt x="163190" y="320129"/>
                        </a:lnTo>
                        <a:lnTo>
                          <a:pt x="90859" y="320129"/>
                        </a:lnTo>
                        <a:lnTo>
                          <a:pt x="90859" y="58712"/>
                        </a:lnTo>
                        <a:lnTo>
                          <a:pt x="0" y="58712"/>
                        </a:lnTo>
                        <a:lnTo>
                          <a:pt x="0" y="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7" name="Freeform: Shape 176">
                    <a:extLst>
                      <a:ext uri="{FF2B5EF4-FFF2-40B4-BE49-F238E27FC236}">
                        <a16:creationId xmlns:a16="http://schemas.microsoft.com/office/drawing/2014/main" id="{766A8B6F-32BA-404C-9B9A-B9DC170E2026}"/>
                      </a:ext>
                    </a:extLst>
                  </p:cNvPr>
                  <p:cNvSpPr/>
                  <p:nvPr/>
                </p:nvSpPr>
                <p:spPr>
                  <a:xfrm>
                    <a:off x="3821678" y="-853840"/>
                    <a:ext cx="315887" cy="320129"/>
                  </a:xfrm>
                  <a:custGeom>
                    <a:avLst/>
                    <a:gdLst/>
                    <a:ahLst/>
                    <a:cxnLst/>
                    <a:rect l="l" t="t" r="r" b="b"/>
                    <a:pathLst>
                      <a:path w="315887" h="320129">
                        <a:moveTo>
                          <a:pt x="116532" y="0"/>
                        </a:moveTo>
                        <a:lnTo>
                          <a:pt x="202034" y="0"/>
                        </a:lnTo>
                        <a:lnTo>
                          <a:pt x="315887" y="320129"/>
                        </a:lnTo>
                        <a:lnTo>
                          <a:pt x="237306" y="320129"/>
                        </a:lnTo>
                        <a:lnTo>
                          <a:pt x="214535" y="248915"/>
                        </a:lnTo>
                        <a:lnTo>
                          <a:pt x="100682" y="248915"/>
                        </a:lnTo>
                        <a:lnTo>
                          <a:pt x="78134" y="320129"/>
                        </a:lnTo>
                        <a:lnTo>
                          <a:pt x="0" y="320129"/>
                        </a:lnTo>
                        <a:lnTo>
                          <a:pt x="116532" y="0"/>
                        </a:lnTo>
                        <a:close/>
                        <a:moveTo>
                          <a:pt x="156492" y="57150"/>
                        </a:moveTo>
                        <a:cubicBezTo>
                          <a:pt x="155748" y="66526"/>
                          <a:pt x="153888" y="75828"/>
                          <a:pt x="150911" y="85055"/>
                        </a:cubicBezTo>
                        <a:lnTo>
                          <a:pt x="116086" y="193551"/>
                        </a:lnTo>
                        <a:lnTo>
                          <a:pt x="198015" y="193551"/>
                        </a:lnTo>
                        <a:lnTo>
                          <a:pt x="163636" y="85948"/>
                        </a:lnTo>
                        <a:cubicBezTo>
                          <a:pt x="161106" y="77911"/>
                          <a:pt x="159320" y="68312"/>
                          <a:pt x="158278" y="57150"/>
                        </a:cubicBezTo>
                        <a:lnTo>
                          <a:pt x="156492" y="5715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169" name="DATA TEXT">
                <a:extLst>
                  <a:ext uri="{FF2B5EF4-FFF2-40B4-BE49-F238E27FC236}">
                    <a16:creationId xmlns:a16="http://schemas.microsoft.com/office/drawing/2014/main" id="{1EF2447D-6F6B-476B-9F8B-1BCDCCCDFA8E}"/>
                  </a:ext>
                </a:extLst>
              </p:cNvPr>
              <p:cNvSpPr txBox="1"/>
              <p:nvPr/>
            </p:nvSpPr>
            <p:spPr>
              <a:xfrm flipH="1">
                <a:off x="5532672" y="5771392"/>
                <a:ext cx="891221" cy="300920"/>
              </a:xfrm>
              <a:prstGeom prst="rect">
                <a:avLst/>
              </a:prstGeom>
              <a:noFill/>
              <a:effectLst/>
            </p:spPr>
            <p:txBody>
              <a:bodyPr wrap="square" lIns="91440" tIns="91440" rIns="91440" bIns="9144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Data</a:t>
                </a:r>
              </a:p>
            </p:txBody>
          </p:sp>
        </p:grpSp>
        <p:sp>
          <p:nvSpPr>
            <p:cNvPr id="167" name="Freeform: Shape 166">
              <a:extLst>
                <a:ext uri="{FF2B5EF4-FFF2-40B4-BE49-F238E27FC236}">
                  <a16:creationId xmlns:a16="http://schemas.microsoft.com/office/drawing/2014/main" id="{A621165B-FA28-4A56-9486-BA680B7EB102}"/>
                </a:ext>
              </a:extLst>
            </p:cNvPr>
            <p:cNvSpPr/>
            <p:nvPr/>
          </p:nvSpPr>
          <p:spPr bwMode="auto">
            <a:xfrm>
              <a:off x="5644784" y="5139570"/>
              <a:ext cx="914924" cy="9229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15000"/>
              </a:srgbClr>
            </a:soli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a:ln>
                  <a:noFill/>
                </a:ln>
                <a:gradFill>
                  <a:gsLst>
                    <a:gs pos="83000">
                      <a:srgbClr val="008272"/>
                    </a:gs>
                    <a:gs pos="100000">
                      <a:srgbClr val="008272"/>
                    </a:gs>
                  </a:gsLst>
                  <a:lin ang="5400000" scaled="1"/>
                </a:gradFill>
                <a:effectLst/>
                <a:uLnTx/>
                <a:uFillTx/>
                <a:latin typeface="Segoe UI"/>
                <a:ea typeface="Segoe UI" pitchFamily="34" charset="0"/>
                <a:cs typeface="Segoe UI" pitchFamily="34" charset="0"/>
              </a:endParaRPr>
            </a:p>
          </p:txBody>
        </p:sp>
      </p:grpSp>
      <p:pic>
        <p:nvPicPr>
          <p:cNvPr id="14" name="Picture 13" descr="A screenshot of a cell phone&#10;&#10;Description automatically generated">
            <a:extLst>
              <a:ext uri="{FF2B5EF4-FFF2-40B4-BE49-F238E27FC236}">
                <a16:creationId xmlns:a16="http://schemas.microsoft.com/office/drawing/2014/main" id="{C75DC522-8027-42F3-BE09-1AD4BED8D1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22610" y="2754879"/>
            <a:ext cx="2383007" cy="819918"/>
          </a:xfrm>
          <a:prstGeom prst="rect">
            <a:avLst/>
          </a:prstGeom>
        </p:spPr>
      </p:pic>
      <p:sp>
        <p:nvSpPr>
          <p:cNvPr id="197" name="AZURE FUNNEL">
            <a:extLst>
              <a:ext uri="{FF2B5EF4-FFF2-40B4-BE49-F238E27FC236}">
                <a16:creationId xmlns:a16="http://schemas.microsoft.com/office/drawing/2014/main" id="{D823D31A-5472-4063-BC0F-D3DA1BFF3ED9}"/>
              </a:ext>
            </a:extLst>
          </p:cNvPr>
          <p:cNvSpPr>
            <a:spLocks noChangeAspect="1"/>
          </p:cNvSpPr>
          <p:nvPr/>
        </p:nvSpPr>
        <p:spPr bwMode="auto">
          <a:xfrm>
            <a:off x="5195548" y="3695394"/>
            <a:ext cx="1788606" cy="1678000"/>
          </a:xfrm>
          <a:prstGeom prst="ellipse">
            <a:avLst/>
          </a:prstGeom>
          <a:solidFill>
            <a:schemeClr val="accent1">
              <a:lumMod val="50000"/>
            </a:schemeClr>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21594000"/>
            </a:lightRig>
          </a:scene3d>
          <a:sp3d extrusionH="863600">
            <a:bevelT w="0" h="0" prst="coolSlan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useBgFill="1">
        <p:nvSpPr>
          <p:cNvPr id="28" name="small mask">
            <a:extLst>
              <a:ext uri="{FF2B5EF4-FFF2-40B4-BE49-F238E27FC236}">
                <a16:creationId xmlns:a16="http://schemas.microsoft.com/office/drawing/2014/main" id="{D9048D27-399B-4661-91D9-4A5FA6F1669A}"/>
              </a:ext>
            </a:extLst>
          </p:cNvPr>
          <p:cNvSpPr/>
          <p:nvPr/>
        </p:nvSpPr>
        <p:spPr bwMode="auto">
          <a:xfrm>
            <a:off x="6504278" y="5434599"/>
            <a:ext cx="607856" cy="55104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POWER PLATFORM">
            <a:extLst>
              <a:ext uri="{FF2B5EF4-FFF2-40B4-BE49-F238E27FC236}">
                <a16:creationId xmlns:a16="http://schemas.microsoft.com/office/drawing/2014/main" id="{6057CCC0-A92F-4350-B370-DD6018B23D0C}"/>
              </a:ext>
            </a:extLst>
          </p:cNvPr>
          <p:cNvGrpSpPr/>
          <p:nvPr/>
        </p:nvGrpSpPr>
        <p:grpSpPr>
          <a:xfrm>
            <a:off x="4840763" y="2466922"/>
            <a:ext cx="2551176" cy="2525950"/>
            <a:chOff x="4712747" y="2720336"/>
            <a:chExt cx="2551176" cy="2525950"/>
          </a:xfrm>
        </p:grpSpPr>
        <p:sp>
          <p:nvSpPr>
            <p:cNvPr id="148" name="POWER PLATFORM FUNNEL">
              <a:extLst>
                <a:ext uri="{FF2B5EF4-FFF2-40B4-BE49-F238E27FC236}">
                  <a16:creationId xmlns:a16="http://schemas.microsoft.com/office/drawing/2014/main" id="{F3029B65-3E41-4956-BE53-EC82DB0B8D8B}"/>
                </a:ext>
              </a:extLst>
            </p:cNvPr>
            <p:cNvSpPr>
              <a:spLocks noChangeAspect="1"/>
            </p:cNvSpPr>
            <p:nvPr/>
          </p:nvSpPr>
          <p:spPr bwMode="auto">
            <a:xfrm>
              <a:off x="4712747" y="2720336"/>
              <a:ext cx="2551176" cy="2525950"/>
            </a:xfrm>
            <a:prstGeom prst="ellipse">
              <a:avLst/>
            </a:prstGeom>
            <a:solidFill>
              <a:srgbClr val="007466"/>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21594000"/>
              </a:lightRig>
            </a:scene3d>
            <a:sp3d extrusionH="7874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8" name="POWER PLATFORM TEXT">
              <a:extLst>
                <a:ext uri="{FF2B5EF4-FFF2-40B4-BE49-F238E27FC236}">
                  <a16:creationId xmlns:a16="http://schemas.microsoft.com/office/drawing/2014/main" id="{DB48269A-C053-4095-8B18-407D1FC971D4}"/>
                </a:ext>
              </a:extLst>
            </p:cNvPr>
            <p:cNvSpPr txBox="1"/>
            <p:nvPr/>
          </p:nvSpPr>
          <p:spPr>
            <a:xfrm flipH="1">
              <a:off x="4937656" y="4196203"/>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Power Platform</a:t>
              </a:r>
            </a:p>
          </p:txBody>
        </p:sp>
      </p:grpSp>
      <p:grpSp>
        <p:nvGrpSpPr>
          <p:cNvPr id="23" name="OFFICE/DYNAMICS">
            <a:extLst>
              <a:ext uri="{FF2B5EF4-FFF2-40B4-BE49-F238E27FC236}">
                <a16:creationId xmlns:a16="http://schemas.microsoft.com/office/drawing/2014/main" id="{C2EF59AF-BA8E-499F-9B53-D0E500F7C87F}"/>
              </a:ext>
            </a:extLst>
          </p:cNvPr>
          <p:cNvGrpSpPr/>
          <p:nvPr/>
        </p:nvGrpSpPr>
        <p:grpSpPr>
          <a:xfrm>
            <a:off x="4408021" y="1449849"/>
            <a:ext cx="3396048" cy="2950934"/>
            <a:chOff x="4260795" y="1703263"/>
            <a:chExt cx="3456353" cy="2950934"/>
          </a:xfrm>
        </p:grpSpPr>
        <p:sp>
          <p:nvSpPr>
            <p:cNvPr id="150" name="Oval 149">
              <a:extLst>
                <a:ext uri="{FF2B5EF4-FFF2-40B4-BE49-F238E27FC236}">
                  <a16:creationId xmlns:a16="http://schemas.microsoft.com/office/drawing/2014/main" id="{F367BDF5-5313-4E7B-83DA-B2D0502FBDD0}"/>
                </a:ext>
              </a:extLst>
            </p:cNvPr>
            <p:cNvSpPr>
              <a:spLocks noChangeAspect="1"/>
            </p:cNvSpPr>
            <p:nvPr/>
          </p:nvSpPr>
          <p:spPr bwMode="auto">
            <a:xfrm>
              <a:off x="4260795" y="1703263"/>
              <a:ext cx="3456353" cy="2950934"/>
            </a:xfrm>
            <a:prstGeom prst="ellipse">
              <a:avLst/>
            </a:prstGeom>
            <a:solidFill>
              <a:schemeClr val="tx2"/>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600000"/>
              </a:lightRig>
            </a:scene3d>
            <a:sp3d extrusionH="7874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0" name="TextBox 159">
              <a:extLst>
                <a:ext uri="{FF2B5EF4-FFF2-40B4-BE49-F238E27FC236}">
                  <a16:creationId xmlns:a16="http://schemas.microsoft.com/office/drawing/2014/main" id="{F04A9C42-7AFA-4632-BECE-51D36FBD256E}"/>
                </a:ext>
              </a:extLst>
            </p:cNvPr>
            <p:cNvSpPr txBox="1"/>
            <p:nvPr/>
          </p:nvSpPr>
          <p:spPr>
            <a:xfrm flipH="1">
              <a:off x="4684171" y="3369689"/>
              <a:ext cx="2690207"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Office 365 </a:t>
              </a:r>
              <a:r>
                <a:rPr kumimoji="0" lang="en-US" sz="18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 </a:t>
              </a: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Dynamics 365</a:t>
              </a:r>
            </a:p>
          </p:txBody>
        </p:sp>
      </p:grpSp>
      <p:grpSp>
        <p:nvGrpSpPr>
          <p:cNvPr id="24" name="APPSOURCE">
            <a:extLst>
              <a:ext uri="{FF2B5EF4-FFF2-40B4-BE49-F238E27FC236}">
                <a16:creationId xmlns:a16="http://schemas.microsoft.com/office/drawing/2014/main" id="{8A2E422F-2E90-4201-B27E-506E85EBF30B}"/>
              </a:ext>
            </a:extLst>
          </p:cNvPr>
          <p:cNvGrpSpPr/>
          <p:nvPr/>
        </p:nvGrpSpPr>
        <p:grpSpPr>
          <a:xfrm>
            <a:off x="4148773" y="446511"/>
            <a:ext cx="3908008" cy="3656782"/>
            <a:chOff x="4020940" y="532563"/>
            <a:chExt cx="3928883" cy="3656782"/>
          </a:xfrm>
        </p:grpSpPr>
        <p:sp>
          <p:nvSpPr>
            <p:cNvPr id="151" name="APPSOURCE FUNNEL">
              <a:extLst>
                <a:ext uri="{FF2B5EF4-FFF2-40B4-BE49-F238E27FC236}">
                  <a16:creationId xmlns:a16="http://schemas.microsoft.com/office/drawing/2014/main" id="{666F88A0-81D1-4353-A2E0-5BBFA59DD0D1}"/>
                </a:ext>
              </a:extLst>
            </p:cNvPr>
            <p:cNvSpPr>
              <a:spLocks noChangeAspect="1"/>
            </p:cNvSpPr>
            <p:nvPr/>
          </p:nvSpPr>
          <p:spPr bwMode="auto">
            <a:xfrm>
              <a:off x="4020940" y="532563"/>
              <a:ext cx="3928883" cy="3656782"/>
            </a:xfrm>
            <a:prstGeom prst="ellipse">
              <a:avLst/>
            </a:prstGeom>
            <a:solidFill>
              <a:srgbClr val="00A894"/>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600000"/>
              </a:lightRig>
            </a:scene3d>
            <a:sp3d extrusionH="635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7" name="APPSOURCE TEXT">
              <a:extLst>
                <a:ext uri="{FF2B5EF4-FFF2-40B4-BE49-F238E27FC236}">
                  <a16:creationId xmlns:a16="http://schemas.microsoft.com/office/drawing/2014/main" id="{1D0D55AC-625C-438C-8A3A-130096E4A87F}"/>
                </a:ext>
              </a:extLst>
            </p:cNvPr>
            <p:cNvSpPr txBox="1"/>
            <p:nvPr/>
          </p:nvSpPr>
          <p:spPr>
            <a:xfrm flipH="1">
              <a:off x="4956585" y="2541174"/>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AppSource (ISV)</a:t>
              </a:r>
            </a:p>
          </p:txBody>
        </p:sp>
      </p:grpSp>
      <p:sp useBgFill="1">
        <p:nvSpPr>
          <p:cNvPr id="1162" name="MASK">
            <a:extLst>
              <a:ext uri="{FF2B5EF4-FFF2-40B4-BE49-F238E27FC236}">
                <a16:creationId xmlns:a16="http://schemas.microsoft.com/office/drawing/2014/main" id="{24823A7A-E81A-407D-8BD2-B0891A1FEB4E}"/>
              </a:ext>
            </a:extLst>
          </p:cNvPr>
          <p:cNvSpPr/>
          <p:nvPr/>
        </p:nvSpPr>
        <p:spPr bwMode="auto">
          <a:xfrm flipH="1">
            <a:off x="-18816" y="-12514"/>
            <a:ext cx="12338832" cy="6870513"/>
          </a:xfrm>
          <a:custGeom>
            <a:avLst/>
            <a:gdLst>
              <a:gd name="connsiteX0" fmla="*/ 9023508 w 12338832"/>
              <a:gd name="connsiteY0" fmla="*/ 0 h 6870513"/>
              <a:gd name="connsiteX1" fmla="*/ 2982378 w 12338832"/>
              <a:gd name="connsiteY1" fmla="*/ 0 h 6870513"/>
              <a:gd name="connsiteX2" fmla="*/ 2982378 w 12338832"/>
              <a:gd name="connsiteY2" fmla="*/ 12513 h 6870513"/>
              <a:gd name="connsiteX3" fmla="*/ 0 w 12338832"/>
              <a:gd name="connsiteY3" fmla="*/ 12513 h 6870513"/>
              <a:gd name="connsiteX4" fmla="*/ 0 w 12338832"/>
              <a:gd name="connsiteY4" fmla="*/ 6870513 h 6870513"/>
              <a:gd name="connsiteX5" fmla="*/ 186304 w 12338832"/>
              <a:gd name="connsiteY5" fmla="*/ 6870513 h 6870513"/>
              <a:gd name="connsiteX6" fmla="*/ 3184196 w 12338832"/>
              <a:gd name="connsiteY6" fmla="*/ 6870513 h 6870513"/>
              <a:gd name="connsiteX7" fmla="*/ 5813990 w 12338832"/>
              <a:gd name="connsiteY7" fmla="*/ 6870513 h 6870513"/>
              <a:gd name="connsiteX8" fmla="*/ 5813990 w 12338832"/>
              <a:gd name="connsiteY8" fmla="*/ 6245293 h 6870513"/>
              <a:gd name="connsiteX9" fmla="*/ 5810825 w 12338832"/>
              <a:gd name="connsiteY9" fmla="*/ 6245293 h 6870513"/>
              <a:gd name="connsiteX10" fmla="*/ 5826962 w 12338832"/>
              <a:gd name="connsiteY10" fmla="*/ 6071372 h 6870513"/>
              <a:gd name="connsiteX11" fmla="*/ 5819369 w 12338832"/>
              <a:gd name="connsiteY11" fmla="*/ 5899250 h 6870513"/>
              <a:gd name="connsiteX12" fmla="*/ 5817633 w 12338832"/>
              <a:gd name="connsiteY12" fmla="*/ 5444784 h 6870513"/>
              <a:gd name="connsiteX13" fmla="*/ 3716872 w 12338832"/>
              <a:gd name="connsiteY13" fmla="*/ 1182975 h 6870513"/>
              <a:gd name="connsiteX14" fmla="*/ 8717368 w 12338832"/>
              <a:gd name="connsiteY14" fmla="*/ 1182975 h 6870513"/>
              <a:gd name="connsiteX15" fmla="*/ 6616607 w 12338832"/>
              <a:gd name="connsiteY15" fmla="*/ 5461717 h 6870513"/>
              <a:gd name="connsiteX16" fmla="*/ 6614871 w 12338832"/>
              <a:gd name="connsiteY16" fmla="*/ 5899250 h 6870513"/>
              <a:gd name="connsiteX17" fmla="*/ 6607278 w 12338832"/>
              <a:gd name="connsiteY17" fmla="*/ 6071372 h 6870513"/>
              <a:gd name="connsiteX18" fmla="*/ 6623415 w 12338832"/>
              <a:gd name="connsiteY18" fmla="*/ 6245293 h 6870513"/>
              <a:gd name="connsiteX19" fmla="*/ 6620250 w 12338832"/>
              <a:gd name="connsiteY19" fmla="*/ 6245293 h 6870513"/>
              <a:gd name="connsiteX20" fmla="*/ 6620250 w 12338832"/>
              <a:gd name="connsiteY20" fmla="*/ 6870513 h 6870513"/>
              <a:gd name="connsiteX21" fmla="*/ 9007804 w 12338832"/>
              <a:gd name="connsiteY21" fmla="*/ 6870513 h 6870513"/>
              <a:gd name="connsiteX22" fmla="*/ 12247935 w 12338832"/>
              <a:gd name="connsiteY22" fmla="*/ 6870513 h 6870513"/>
              <a:gd name="connsiteX23" fmla="*/ 12338832 w 12338832"/>
              <a:gd name="connsiteY23" fmla="*/ 6870513 h 6870513"/>
              <a:gd name="connsiteX24" fmla="*/ 12338832 w 12338832"/>
              <a:gd name="connsiteY24" fmla="*/ 12513 h 6870513"/>
              <a:gd name="connsiteX25" fmla="*/ 9023508 w 12338832"/>
              <a:gd name="connsiteY25" fmla="*/ 12513 h 687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38832" h="6870513">
                <a:moveTo>
                  <a:pt x="9023508" y="0"/>
                </a:moveTo>
                <a:lnTo>
                  <a:pt x="2982378" y="0"/>
                </a:lnTo>
                <a:lnTo>
                  <a:pt x="2982378" y="12513"/>
                </a:lnTo>
                <a:lnTo>
                  <a:pt x="0" y="12513"/>
                </a:lnTo>
                <a:lnTo>
                  <a:pt x="0" y="6870513"/>
                </a:lnTo>
                <a:lnTo>
                  <a:pt x="186304" y="6870513"/>
                </a:lnTo>
                <a:lnTo>
                  <a:pt x="3184196" y="6870513"/>
                </a:lnTo>
                <a:lnTo>
                  <a:pt x="5813990" y="6870513"/>
                </a:lnTo>
                <a:lnTo>
                  <a:pt x="5813990" y="6245293"/>
                </a:lnTo>
                <a:lnTo>
                  <a:pt x="5810825" y="6245293"/>
                </a:lnTo>
                <a:lnTo>
                  <a:pt x="5826962" y="6071372"/>
                </a:lnTo>
                <a:lnTo>
                  <a:pt x="5819369" y="5899250"/>
                </a:lnTo>
                <a:cubicBezTo>
                  <a:pt x="5818790" y="5753406"/>
                  <a:pt x="5818212" y="5590628"/>
                  <a:pt x="5817633" y="5444784"/>
                </a:cubicBezTo>
                <a:lnTo>
                  <a:pt x="3716872" y="1182975"/>
                </a:lnTo>
                <a:lnTo>
                  <a:pt x="8717368" y="1182975"/>
                </a:lnTo>
                <a:lnTo>
                  <a:pt x="6616607" y="5461717"/>
                </a:lnTo>
                <a:cubicBezTo>
                  <a:pt x="6616028" y="5607561"/>
                  <a:pt x="6615450" y="5753406"/>
                  <a:pt x="6614871" y="5899250"/>
                </a:cubicBezTo>
                <a:lnTo>
                  <a:pt x="6607278" y="6071372"/>
                </a:lnTo>
                <a:lnTo>
                  <a:pt x="6623415" y="6245293"/>
                </a:lnTo>
                <a:lnTo>
                  <a:pt x="6620250" y="6245293"/>
                </a:lnTo>
                <a:lnTo>
                  <a:pt x="6620250" y="6870513"/>
                </a:lnTo>
                <a:lnTo>
                  <a:pt x="9007804" y="6870513"/>
                </a:lnTo>
                <a:lnTo>
                  <a:pt x="12247935" y="6870513"/>
                </a:lnTo>
                <a:lnTo>
                  <a:pt x="12338832" y="6870513"/>
                </a:lnTo>
                <a:lnTo>
                  <a:pt x="12338832" y="12513"/>
                </a:lnTo>
                <a:lnTo>
                  <a:pt x="9023508" y="12513"/>
                </a:lnTo>
                <a:close/>
              </a:path>
            </a:pathLst>
          </a:custGeom>
          <a:ln>
            <a:noFill/>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AZURE TEXT">
            <a:extLst>
              <a:ext uri="{FF2B5EF4-FFF2-40B4-BE49-F238E27FC236}">
                <a16:creationId xmlns:a16="http://schemas.microsoft.com/office/drawing/2014/main" id="{03CD9BE8-C96A-4B8D-B6DF-299A14308042}"/>
              </a:ext>
            </a:extLst>
          </p:cNvPr>
          <p:cNvSpPr txBox="1"/>
          <p:nvPr/>
        </p:nvSpPr>
        <p:spPr>
          <a:xfrm flipH="1">
            <a:off x="5065672" y="4778356"/>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Azure</a:t>
            </a:r>
          </a:p>
        </p:txBody>
      </p:sp>
      <p:sp>
        <p:nvSpPr>
          <p:cNvPr id="1316" name="MS Graph">
            <a:extLst>
              <a:ext uri="{FF2B5EF4-FFF2-40B4-BE49-F238E27FC236}">
                <a16:creationId xmlns:a16="http://schemas.microsoft.com/office/drawing/2014/main" id="{0DCE9268-9D64-4284-A754-39328D73337A}"/>
              </a:ext>
            </a:extLst>
          </p:cNvPr>
          <p:cNvSpPr txBox="1"/>
          <p:nvPr/>
        </p:nvSpPr>
        <p:spPr>
          <a:xfrm>
            <a:off x="6477645" y="6347489"/>
            <a:ext cx="1474121" cy="193899"/>
          </a:xfrm>
          <a:prstGeom prst="rect">
            <a:avLst/>
          </a:prstGeom>
          <a:noFill/>
        </p:spPr>
        <p:txBody>
          <a:bodyPr wrap="none" lIns="9144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8300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Microsoft Graph</a:t>
            </a:r>
          </a:p>
        </p:txBody>
      </p:sp>
      <p:pic>
        <p:nvPicPr>
          <p:cNvPr id="1317" name="Bing" descr="A close up of a sign&#10;&#10;Description automatically generated">
            <a:extLst>
              <a:ext uri="{FF2B5EF4-FFF2-40B4-BE49-F238E27FC236}">
                <a16:creationId xmlns:a16="http://schemas.microsoft.com/office/drawing/2014/main" id="{31066B4A-2AD1-4BD9-B229-AB1762E296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7661" y="6180627"/>
            <a:ext cx="941003" cy="505080"/>
          </a:xfrm>
          <a:prstGeom prst="rect">
            <a:avLst/>
          </a:prstGeom>
        </p:spPr>
      </p:pic>
      <p:pic>
        <p:nvPicPr>
          <p:cNvPr id="1318" name="Linkedin">
            <a:extLst>
              <a:ext uri="{FF2B5EF4-FFF2-40B4-BE49-F238E27FC236}">
                <a16:creationId xmlns:a16="http://schemas.microsoft.com/office/drawing/2014/main" id="{C42CF043-407A-4F9E-BD68-C4EA2B3596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0486" y="6338226"/>
            <a:ext cx="876067" cy="216511"/>
          </a:xfrm>
          <a:prstGeom prst="rect">
            <a:avLst/>
          </a:prstGeom>
        </p:spPr>
      </p:pic>
      <p:cxnSp>
        <p:nvCxnSpPr>
          <p:cNvPr id="1319" name="Straight Arrow Connector 1318">
            <a:extLst>
              <a:ext uri="{FF2B5EF4-FFF2-40B4-BE49-F238E27FC236}">
                <a16:creationId xmlns:a16="http://schemas.microsoft.com/office/drawing/2014/main" id="{61394CBF-7159-4600-84CB-AE8B0607C8B3}"/>
              </a:ext>
            </a:extLst>
          </p:cNvPr>
          <p:cNvCxnSpPr>
            <a:cxnSpLocks/>
          </p:cNvCxnSpPr>
          <p:nvPr/>
        </p:nvCxnSpPr>
        <p:spPr>
          <a:xfrm flipV="1">
            <a:off x="6095314" y="6049156"/>
            <a:ext cx="0" cy="160187"/>
          </a:xfrm>
          <a:prstGeom prst="straightConnector1">
            <a:avLst/>
          </a:prstGeom>
          <a:ln w="19050">
            <a:solidFill>
              <a:schemeClr val="accent6">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661" name="DROP COVER">
            <a:extLst>
              <a:ext uri="{FF2B5EF4-FFF2-40B4-BE49-F238E27FC236}">
                <a16:creationId xmlns:a16="http://schemas.microsoft.com/office/drawing/2014/main" id="{A1EF3C43-7F17-4BED-8690-B077370E3787}"/>
              </a:ext>
            </a:extLst>
          </p:cNvPr>
          <p:cNvSpPr/>
          <p:nvPr/>
        </p:nvSpPr>
        <p:spPr bwMode="auto">
          <a:xfrm>
            <a:off x="2242310" y="-63636"/>
            <a:ext cx="8004130" cy="11390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78" name="Picture 1277">
            <a:extLst>
              <a:ext uri="{FF2B5EF4-FFF2-40B4-BE49-F238E27FC236}">
                <a16:creationId xmlns:a16="http://schemas.microsoft.com/office/drawing/2014/main" id="{B1465B09-5BCB-450F-97A2-7B16EA6D877C}"/>
              </a:ext>
            </a:extLst>
          </p:cNvPr>
          <p:cNvPicPr>
            <a:picLocks noChangeAspect="1"/>
          </p:cNvPicPr>
          <p:nvPr/>
        </p:nvPicPr>
        <p:blipFill>
          <a:blip r:embed="rId6">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grpSp>
        <p:nvGrpSpPr>
          <p:cNvPr id="662" name="CLOVER BASE">
            <a:extLst>
              <a:ext uri="{FF2B5EF4-FFF2-40B4-BE49-F238E27FC236}">
                <a16:creationId xmlns:a16="http://schemas.microsoft.com/office/drawing/2014/main" id="{6AF9AA9B-5767-4A22-B989-6679A400E6F1}"/>
              </a:ext>
            </a:extLst>
          </p:cNvPr>
          <p:cNvGrpSpPr/>
          <p:nvPr/>
        </p:nvGrpSpPr>
        <p:grpSpPr>
          <a:xfrm>
            <a:off x="3377161" y="-1752129"/>
            <a:ext cx="5393581" cy="5165830"/>
            <a:chOff x="3316587" y="1308960"/>
            <a:chExt cx="5393581" cy="5165830"/>
          </a:xfrm>
          <a:scene3d>
            <a:camera prst="perspectiveFront">
              <a:rot lat="17099985" lon="0" rev="0"/>
            </a:camera>
            <a:lightRig rig="threePt" dir="t"/>
          </a:scene3d>
        </p:grpSpPr>
        <p:grpSp>
          <p:nvGrpSpPr>
            <p:cNvPr id="663" name="Group 662">
              <a:extLst>
                <a:ext uri="{FF2B5EF4-FFF2-40B4-BE49-F238E27FC236}">
                  <a16:creationId xmlns:a16="http://schemas.microsoft.com/office/drawing/2014/main" id="{27A042D6-07D8-4847-9E18-880108DCDE57}"/>
                </a:ext>
              </a:extLst>
            </p:cNvPr>
            <p:cNvGrpSpPr/>
            <p:nvPr/>
          </p:nvGrpSpPr>
          <p:grpSpPr>
            <a:xfrm>
              <a:off x="5029116" y="3823067"/>
              <a:ext cx="1966104" cy="2651723"/>
              <a:chOff x="5029116" y="3823067"/>
              <a:chExt cx="1966104" cy="2651723"/>
            </a:xfrm>
          </p:grpSpPr>
          <p:sp>
            <p:nvSpPr>
              <p:cNvPr id="673" name="Top Clover Top">
                <a:extLst>
                  <a:ext uri="{FF2B5EF4-FFF2-40B4-BE49-F238E27FC236}">
                    <a16:creationId xmlns:a16="http://schemas.microsoft.com/office/drawing/2014/main" id="{BFA0F1AD-73C5-4BC7-B8C4-E2EBB4125C51}"/>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4" name="Top Clover bottom">
                <a:extLst>
                  <a:ext uri="{FF2B5EF4-FFF2-40B4-BE49-F238E27FC236}">
                    <a16:creationId xmlns:a16="http://schemas.microsoft.com/office/drawing/2014/main" id="{E5470913-38C4-4A98-A76B-648C72F5003E}"/>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4" name="Group 663">
              <a:extLst>
                <a:ext uri="{FF2B5EF4-FFF2-40B4-BE49-F238E27FC236}">
                  <a16:creationId xmlns:a16="http://schemas.microsoft.com/office/drawing/2014/main" id="{5E07E4E6-B4D8-4213-920A-BCFEF4037170}"/>
                </a:ext>
              </a:extLst>
            </p:cNvPr>
            <p:cNvGrpSpPr/>
            <p:nvPr/>
          </p:nvGrpSpPr>
          <p:grpSpPr>
            <a:xfrm>
              <a:off x="3316587" y="2831785"/>
              <a:ext cx="2770826" cy="2116462"/>
              <a:chOff x="3316587" y="2831785"/>
              <a:chExt cx="2770826" cy="2116462"/>
            </a:xfrm>
          </p:grpSpPr>
          <p:sp>
            <p:nvSpPr>
              <p:cNvPr id="671" name="Left Clover Top">
                <a:extLst>
                  <a:ext uri="{FF2B5EF4-FFF2-40B4-BE49-F238E27FC236}">
                    <a16:creationId xmlns:a16="http://schemas.microsoft.com/office/drawing/2014/main" id="{89DEC965-A76F-41BB-8E3B-CC52C80CCBB6}"/>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2" name="Left Clover bottom">
                <a:extLst>
                  <a:ext uri="{FF2B5EF4-FFF2-40B4-BE49-F238E27FC236}">
                    <a16:creationId xmlns:a16="http://schemas.microsoft.com/office/drawing/2014/main" id="{4086EA45-E6E1-4F4A-9CD0-ED81DA19CDF9}"/>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5" name="Group 664">
              <a:extLst>
                <a:ext uri="{FF2B5EF4-FFF2-40B4-BE49-F238E27FC236}">
                  <a16:creationId xmlns:a16="http://schemas.microsoft.com/office/drawing/2014/main" id="{B36ACF00-9669-4F86-B120-85795FF3DF0A}"/>
                </a:ext>
              </a:extLst>
            </p:cNvPr>
            <p:cNvGrpSpPr/>
            <p:nvPr/>
          </p:nvGrpSpPr>
          <p:grpSpPr>
            <a:xfrm>
              <a:off x="5939312" y="2829753"/>
              <a:ext cx="2770856" cy="2109540"/>
              <a:chOff x="5939312" y="2829753"/>
              <a:chExt cx="2770856" cy="2109540"/>
            </a:xfrm>
          </p:grpSpPr>
          <p:sp>
            <p:nvSpPr>
              <p:cNvPr id="669" name="Right Clover Top">
                <a:extLst>
                  <a:ext uri="{FF2B5EF4-FFF2-40B4-BE49-F238E27FC236}">
                    <a16:creationId xmlns:a16="http://schemas.microsoft.com/office/drawing/2014/main" id="{CCCC985B-0C76-40B1-AB06-A48FCEDDFC0C}"/>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0" name="Right Clover bottom">
                <a:extLst>
                  <a:ext uri="{FF2B5EF4-FFF2-40B4-BE49-F238E27FC236}">
                    <a16:creationId xmlns:a16="http://schemas.microsoft.com/office/drawing/2014/main" id="{1016B17B-9B22-4B2A-B130-9A6A8F61666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6" name="Group 665">
              <a:extLst>
                <a:ext uri="{FF2B5EF4-FFF2-40B4-BE49-F238E27FC236}">
                  <a16:creationId xmlns:a16="http://schemas.microsoft.com/office/drawing/2014/main" id="{563B6705-13C2-46C8-AC78-B050EF42C516}"/>
                </a:ext>
              </a:extLst>
            </p:cNvPr>
            <p:cNvGrpSpPr/>
            <p:nvPr/>
          </p:nvGrpSpPr>
          <p:grpSpPr>
            <a:xfrm>
              <a:off x="5031927" y="1308960"/>
              <a:ext cx="1966102" cy="2651723"/>
              <a:chOff x="5031927" y="1308960"/>
              <a:chExt cx="1966102" cy="2651723"/>
            </a:xfrm>
          </p:grpSpPr>
          <p:sp>
            <p:nvSpPr>
              <p:cNvPr id="667" name="Top Clover Top">
                <a:extLst>
                  <a:ext uri="{FF2B5EF4-FFF2-40B4-BE49-F238E27FC236}">
                    <a16:creationId xmlns:a16="http://schemas.microsoft.com/office/drawing/2014/main" id="{39815DE3-60FD-4CEC-8F60-F02EC6579BF0}"/>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8" name="Top Clover bottom">
                <a:extLst>
                  <a:ext uri="{FF2B5EF4-FFF2-40B4-BE49-F238E27FC236}">
                    <a16:creationId xmlns:a16="http://schemas.microsoft.com/office/drawing/2014/main" id="{2347BC55-6642-4E82-85D3-F11DB5D035E0}"/>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675" name="GREY GLOW">
            <a:extLst>
              <a:ext uri="{FF2B5EF4-FFF2-40B4-BE49-F238E27FC236}">
                <a16:creationId xmlns:a16="http://schemas.microsoft.com/office/drawing/2014/main" id="{39DDFCD2-624C-4747-8242-C7AECB91B529}"/>
              </a:ext>
            </a:extLst>
          </p:cNvPr>
          <p:cNvSpPr/>
          <p:nvPr/>
        </p:nvSpPr>
        <p:spPr bwMode="auto">
          <a:xfrm>
            <a:off x="4912562" y="-400102"/>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rot lat="17099985" lon="0" rev="0"/>
            </a:camera>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6" name="ICON EC">
            <a:extLst>
              <a:ext uri="{FF2B5EF4-FFF2-40B4-BE49-F238E27FC236}">
                <a16:creationId xmlns:a16="http://schemas.microsoft.com/office/drawing/2014/main" id="{6C1F46FE-A743-432C-8543-DE156E0AB5E5}"/>
              </a:ext>
            </a:extLst>
          </p:cNvPr>
          <p:cNvGrpSpPr>
            <a:grpSpLocks noChangeAspect="1"/>
          </p:cNvGrpSpPr>
          <p:nvPr/>
        </p:nvGrpSpPr>
        <p:grpSpPr bwMode="auto">
          <a:xfrm>
            <a:off x="3925608" y="385644"/>
            <a:ext cx="892590" cy="895247"/>
            <a:chOff x="3502" y="1823"/>
            <a:chExt cx="672" cy="674"/>
          </a:xfrm>
          <a:scene3d>
            <a:camera prst="perspectiveFront">
              <a:rot lat="17099985" lon="0" rev="0"/>
            </a:camera>
            <a:lightRig rig="threePt" dir="t"/>
          </a:scene3d>
        </p:grpSpPr>
        <p:sp>
          <p:nvSpPr>
            <p:cNvPr id="677" name="Oval 146">
              <a:extLst>
                <a:ext uri="{FF2B5EF4-FFF2-40B4-BE49-F238E27FC236}">
                  <a16:creationId xmlns:a16="http://schemas.microsoft.com/office/drawing/2014/main" id="{9C71E99D-D8E4-4F9B-9004-AE342F61EFB0}"/>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715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678" name="Freeform 147">
              <a:extLst>
                <a:ext uri="{FF2B5EF4-FFF2-40B4-BE49-F238E27FC236}">
                  <a16:creationId xmlns:a16="http://schemas.microsoft.com/office/drawing/2014/main" id="{6F00C146-878E-423A-9B4F-5064910FFFA4}"/>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79" name="Line 148">
              <a:extLst>
                <a:ext uri="{FF2B5EF4-FFF2-40B4-BE49-F238E27FC236}">
                  <a16:creationId xmlns:a16="http://schemas.microsoft.com/office/drawing/2014/main" id="{FF1022C1-65D5-4AA5-9F39-DDF0AE1AE128}"/>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0" name="Line 149">
              <a:extLst>
                <a:ext uri="{FF2B5EF4-FFF2-40B4-BE49-F238E27FC236}">
                  <a16:creationId xmlns:a16="http://schemas.microsoft.com/office/drawing/2014/main" id="{6A2D80DF-EE09-478E-A13A-897D327465D9}"/>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1" name="Freeform 150">
              <a:extLst>
                <a:ext uri="{FF2B5EF4-FFF2-40B4-BE49-F238E27FC236}">
                  <a16:creationId xmlns:a16="http://schemas.microsoft.com/office/drawing/2014/main" id="{FBD00D38-A5D8-4668-BE5A-5076D7A1A05B}"/>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2" name="Freeform 151">
              <a:extLst>
                <a:ext uri="{FF2B5EF4-FFF2-40B4-BE49-F238E27FC236}">
                  <a16:creationId xmlns:a16="http://schemas.microsoft.com/office/drawing/2014/main" id="{54B23F98-3540-4E9D-9C12-318FA0EE8D9A}"/>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3" name="Freeform 152">
              <a:extLst>
                <a:ext uri="{FF2B5EF4-FFF2-40B4-BE49-F238E27FC236}">
                  <a16:creationId xmlns:a16="http://schemas.microsoft.com/office/drawing/2014/main" id="{05746A8E-6013-474C-BC21-8BC93120CF95}"/>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4" name="Line 153">
              <a:extLst>
                <a:ext uri="{FF2B5EF4-FFF2-40B4-BE49-F238E27FC236}">
                  <a16:creationId xmlns:a16="http://schemas.microsoft.com/office/drawing/2014/main" id="{179950EE-A7D1-46A7-A07F-E3460D1A4FD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5" name="Line 154">
              <a:extLst>
                <a:ext uri="{FF2B5EF4-FFF2-40B4-BE49-F238E27FC236}">
                  <a16:creationId xmlns:a16="http://schemas.microsoft.com/office/drawing/2014/main" id="{6CED9845-5ED4-41AF-A124-530108A2C27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6" name="Freeform 155">
              <a:extLst>
                <a:ext uri="{FF2B5EF4-FFF2-40B4-BE49-F238E27FC236}">
                  <a16:creationId xmlns:a16="http://schemas.microsoft.com/office/drawing/2014/main" id="{E5C97AC7-4DCA-4780-AB1C-BA52F8114E4C}"/>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687" name="ICON EE">
            <a:extLst>
              <a:ext uri="{FF2B5EF4-FFF2-40B4-BE49-F238E27FC236}">
                <a16:creationId xmlns:a16="http://schemas.microsoft.com/office/drawing/2014/main" id="{99F6A364-14AF-48D2-A650-EE191415E698}"/>
              </a:ext>
            </a:extLst>
          </p:cNvPr>
          <p:cNvGrpSpPr>
            <a:grpSpLocks noChangeAspect="1"/>
          </p:cNvGrpSpPr>
          <p:nvPr/>
        </p:nvGrpSpPr>
        <p:grpSpPr bwMode="auto">
          <a:xfrm>
            <a:off x="5653475" y="-47950"/>
            <a:ext cx="892592" cy="895247"/>
            <a:chOff x="3504" y="1821"/>
            <a:chExt cx="672" cy="674"/>
          </a:xfrm>
          <a:scene3d>
            <a:camera prst="perspectiveFront">
              <a:rot lat="17099985" lon="0" rev="0"/>
            </a:camera>
            <a:lightRig rig="threePt" dir="t"/>
          </a:scene3d>
        </p:grpSpPr>
        <p:sp>
          <p:nvSpPr>
            <p:cNvPr id="688" name="Oval 102">
              <a:extLst>
                <a:ext uri="{FF2B5EF4-FFF2-40B4-BE49-F238E27FC236}">
                  <a16:creationId xmlns:a16="http://schemas.microsoft.com/office/drawing/2014/main" id="{2622A909-BB8E-4B0E-B979-421AE9E6AD7D}"/>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689" name="Freeform 103">
              <a:extLst>
                <a:ext uri="{FF2B5EF4-FFF2-40B4-BE49-F238E27FC236}">
                  <a16:creationId xmlns:a16="http://schemas.microsoft.com/office/drawing/2014/main" id="{C95F823B-1378-4315-B8A0-6B47E10109D6}"/>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0" name="Freeform 104">
              <a:extLst>
                <a:ext uri="{FF2B5EF4-FFF2-40B4-BE49-F238E27FC236}">
                  <a16:creationId xmlns:a16="http://schemas.microsoft.com/office/drawing/2014/main" id="{25AD49A3-EA7F-462F-9D69-54D2E3B01C5A}"/>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1" name="Freeform 105">
              <a:extLst>
                <a:ext uri="{FF2B5EF4-FFF2-40B4-BE49-F238E27FC236}">
                  <a16:creationId xmlns:a16="http://schemas.microsoft.com/office/drawing/2014/main" id="{595FF40A-AA7E-4869-82AC-DE46C1F2C21D}"/>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2" name="Freeform 106">
              <a:extLst>
                <a:ext uri="{FF2B5EF4-FFF2-40B4-BE49-F238E27FC236}">
                  <a16:creationId xmlns:a16="http://schemas.microsoft.com/office/drawing/2014/main" id="{5039BC59-3E35-433B-BC06-10EFFC50F9EA}"/>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3" name="Freeform 107">
              <a:extLst>
                <a:ext uri="{FF2B5EF4-FFF2-40B4-BE49-F238E27FC236}">
                  <a16:creationId xmlns:a16="http://schemas.microsoft.com/office/drawing/2014/main" id="{91F521B0-2BF3-4266-A7F8-FCADF9ABE0A8}"/>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4" name="Freeform 108">
              <a:extLst>
                <a:ext uri="{FF2B5EF4-FFF2-40B4-BE49-F238E27FC236}">
                  <a16:creationId xmlns:a16="http://schemas.microsoft.com/office/drawing/2014/main" id="{84168730-0AF0-4197-9D75-08844D16E5D1}"/>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5" name="Freeform 109">
              <a:extLst>
                <a:ext uri="{FF2B5EF4-FFF2-40B4-BE49-F238E27FC236}">
                  <a16:creationId xmlns:a16="http://schemas.microsoft.com/office/drawing/2014/main" id="{A0E7AE05-D39F-414C-90B6-673136853ED9}"/>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6" name="Freeform 110">
              <a:extLst>
                <a:ext uri="{FF2B5EF4-FFF2-40B4-BE49-F238E27FC236}">
                  <a16:creationId xmlns:a16="http://schemas.microsoft.com/office/drawing/2014/main" id="{416B6554-6ADF-492A-946D-67C09565BFC2}"/>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7" name="Freeform 111">
              <a:extLst>
                <a:ext uri="{FF2B5EF4-FFF2-40B4-BE49-F238E27FC236}">
                  <a16:creationId xmlns:a16="http://schemas.microsoft.com/office/drawing/2014/main" id="{D2EA5E75-5819-479D-B59C-D4D06800118C}"/>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8" name="Freeform 112">
              <a:extLst>
                <a:ext uri="{FF2B5EF4-FFF2-40B4-BE49-F238E27FC236}">
                  <a16:creationId xmlns:a16="http://schemas.microsoft.com/office/drawing/2014/main" id="{5D7F0C4A-5CEA-47C2-84B0-018BD508965C}"/>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9" name="Freeform 113">
              <a:extLst>
                <a:ext uri="{FF2B5EF4-FFF2-40B4-BE49-F238E27FC236}">
                  <a16:creationId xmlns:a16="http://schemas.microsoft.com/office/drawing/2014/main" id="{42CE12A9-7ACC-4705-83F3-0056061CA283}"/>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0" name="Freeform 114">
              <a:extLst>
                <a:ext uri="{FF2B5EF4-FFF2-40B4-BE49-F238E27FC236}">
                  <a16:creationId xmlns:a16="http://schemas.microsoft.com/office/drawing/2014/main" id="{0AB34BDD-05BC-4D07-8821-4E88A06E6D38}"/>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1" name="Freeform 115">
              <a:extLst>
                <a:ext uri="{FF2B5EF4-FFF2-40B4-BE49-F238E27FC236}">
                  <a16:creationId xmlns:a16="http://schemas.microsoft.com/office/drawing/2014/main" id="{8025F9A0-5039-425B-AA4E-8CA75451C8A8}"/>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2" name="Freeform 116">
              <a:extLst>
                <a:ext uri="{FF2B5EF4-FFF2-40B4-BE49-F238E27FC236}">
                  <a16:creationId xmlns:a16="http://schemas.microsoft.com/office/drawing/2014/main" id="{C6253BA8-D0E8-46E1-A640-EA37FD108819}"/>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3" name="Freeform 117">
              <a:extLst>
                <a:ext uri="{FF2B5EF4-FFF2-40B4-BE49-F238E27FC236}">
                  <a16:creationId xmlns:a16="http://schemas.microsoft.com/office/drawing/2014/main" id="{A172FE65-56EE-405F-845B-2834C201AA4A}"/>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4" name="Freeform 118">
              <a:extLst>
                <a:ext uri="{FF2B5EF4-FFF2-40B4-BE49-F238E27FC236}">
                  <a16:creationId xmlns:a16="http://schemas.microsoft.com/office/drawing/2014/main" id="{DDCEE8AE-84C7-4726-BFEE-ABE2CEADB12D}"/>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5" name="Freeform 119">
              <a:extLst>
                <a:ext uri="{FF2B5EF4-FFF2-40B4-BE49-F238E27FC236}">
                  <a16:creationId xmlns:a16="http://schemas.microsoft.com/office/drawing/2014/main" id="{2E8379DE-85E4-45C8-9C28-0A5A4FAAB06A}"/>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6" name="Freeform 120">
              <a:extLst>
                <a:ext uri="{FF2B5EF4-FFF2-40B4-BE49-F238E27FC236}">
                  <a16:creationId xmlns:a16="http://schemas.microsoft.com/office/drawing/2014/main" id="{8E89A6AB-1C01-4B02-8BD8-399938413576}"/>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07" name="ICON TP">
            <a:extLst>
              <a:ext uri="{FF2B5EF4-FFF2-40B4-BE49-F238E27FC236}">
                <a16:creationId xmlns:a16="http://schemas.microsoft.com/office/drawing/2014/main" id="{E63B0784-3A31-4CA2-9B10-F5EC51F2D2E0}"/>
              </a:ext>
            </a:extLst>
          </p:cNvPr>
          <p:cNvGrpSpPr>
            <a:grpSpLocks noChangeAspect="1"/>
          </p:cNvGrpSpPr>
          <p:nvPr/>
        </p:nvGrpSpPr>
        <p:grpSpPr bwMode="auto">
          <a:xfrm>
            <a:off x="7344831" y="385644"/>
            <a:ext cx="895247" cy="895247"/>
            <a:chOff x="3504" y="1823"/>
            <a:chExt cx="674" cy="674"/>
          </a:xfrm>
          <a:scene3d>
            <a:camera prst="perspectiveFront">
              <a:rot lat="17099985" lon="0" rev="0"/>
            </a:camera>
            <a:lightRig rig="threePt" dir="t"/>
          </a:scene3d>
        </p:grpSpPr>
        <p:sp>
          <p:nvSpPr>
            <p:cNvPr id="708" name="Oval 138">
              <a:extLst>
                <a:ext uri="{FF2B5EF4-FFF2-40B4-BE49-F238E27FC236}">
                  <a16:creationId xmlns:a16="http://schemas.microsoft.com/office/drawing/2014/main" id="{192DC609-CF9B-41FC-93FB-D06D7D68E1A5}"/>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709" name="Freeform 139">
              <a:extLst>
                <a:ext uri="{FF2B5EF4-FFF2-40B4-BE49-F238E27FC236}">
                  <a16:creationId xmlns:a16="http://schemas.microsoft.com/office/drawing/2014/main" id="{6A423678-6A1C-46C3-A66D-47E62B24FB95}"/>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0" name="Freeform 140">
              <a:extLst>
                <a:ext uri="{FF2B5EF4-FFF2-40B4-BE49-F238E27FC236}">
                  <a16:creationId xmlns:a16="http://schemas.microsoft.com/office/drawing/2014/main" id="{7769F831-8CCE-4F96-93CD-564EA85018A3}"/>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1" name="Freeform 141">
              <a:extLst>
                <a:ext uri="{FF2B5EF4-FFF2-40B4-BE49-F238E27FC236}">
                  <a16:creationId xmlns:a16="http://schemas.microsoft.com/office/drawing/2014/main" id="{EF7F803C-1241-48A9-9A9D-032800B00A80}"/>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2" name="Freeform 142">
              <a:extLst>
                <a:ext uri="{FF2B5EF4-FFF2-40B4-BE49-F238E27FC236}">
                  <a16:creationId xmlns:a16="http://schemas.microsoft.com/office/drawing/2014/main" id="{84D0FD31-92DB-4D30-8AA3-7006609111B1}"/>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13" name="ICON OO">
            <a:extLst>
              <a:ext uri="{FF2B5EF4-FFF2-40B4-BE49-F238E27FC236}">
                <a16:creationId xmlns:a16="http://schemas.microsoft.com/office/drawing/2014/main" id="{47838A6C-8748-4251-B390-E7B218EC5A57}"/>
              </a:ext>
            </a:extLst>
          </p:cNvPr>
          <p:cNvGrpSpPr>
            <a:grpSpLocks noChangeAspect="1"/>
          </p:cNvGrpSpPr>
          <p:nvPr/>
        </p:nvGrpSpPr>
        <p:grpSpPr bwMode="auto">
          <a:xfrm>
            <a:off x="5636634" y="813600"/>
            <a:ext cx="897903" cy="895247"/>
            <a:chOff x="3502" y="1825"/>
            <a:chExt cx="676" cy="674"/>
          </a:xfrm>
          <a:scene3d>
            <a:camera prst="perspectiveFront">
              <a:rot lat="17099985" lon="0" rev="0"/>
            </a:camera>
            <a:lightRig rig="threePt" dir="t"/>
          </a:scene3d>
        </p:grpSpPr>
        <p:sp>
          <p:nvSpPr>
            <p:cNvPr id="714" name="Oval 124">
              <a:extLst>
                <a:ext uri="{FF2B5EF4-FFF2-40B4-BE49-F238E27FC236}">
                  <a16:creationId xmlns:a16="http://schemas.microsoft.com/office/drawing/2014/main" id="{51684C68-703E-43E3-B7BB-317CF3EC7046}"/>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715" name="Freeform 125">
              <a:extLst>
                <a:ext uri="{FF2B5EF4-FFF2-40B4-BE49-F238E27FC236}">
                  <a16:creationId xmlns:a16="http://schemas.microsoft.com/office/drawing/2014/main" id="{83DCB24C-0A9E-4E0A-AF2D-F4C405C1F2ED}"/>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6" name="Freeform 126">
              <a:extLst>
                <a:ext uri="{FF2B5EF4-FFF2-40B4-BE49-F238E27FC236}">
                  <a16:creationId xmlns:a16="http://schemas.microsoft.com/office/drawing/2014/main" id="{CDCF25A2-E396-4B1A-88ED-BAAB797E98D3}"/>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7" name="Freeform 127">
              <a:extLst>
                <a:ext uri="{FF2B5EF4-FFF2-40B4-BE49-F238E27FC236}">
                  <a16:creationId xmlns:a16="http://schemas.microsoft.com/office/drawing/2014/main" id="{92B82378-9F91-4183-82C4-8C251FCA24B1}"/>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8" name="Freeform 128">
              <a:extLst>
                <a:ext uri="{FF2B5EF4-FFF2-40B4-BE49-F238E27FC236}">
                  <a16:creationId xmlns:a16="http://schemas.microsoft.com/office/drawing/2014/main" id="{14A65620-31D8-4313-847D-76D6F1D8330A}"/>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9" name="Freeform 129">
              <a:extLst>
                <a:ext uri="{FF2B5EF4-FFF2-40B4-BE49-F238E27FC236}">
                  <a16:creationId xmlns:a16="http://schemas.microsoft.com/office/drawing/2014/main" id="{43C137C9-D5D3-4C8A-BB42-1EB9BDA92C58}"/>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0" name="Freeform 130">
              <a:extLst>
                <a:ext uri="{FF2B5EF4-FFF2-40B4-BE49-F238E27FC236}">
                  <a16:creationId xmlns:a16="http://schemas.microsoft.com/office/drawing/2014/main" id="{89C67A1B-537F-4D41-946D-0D306743186C}"/>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1" name="Freeform 131">
              <a:extLst>
                <a:ext uri="{FF2B5EF4-FFF2-40B4-BE49-F238E27FC236}">
                  <a16:creationId xmlns:a16="http://schemas.microsoft.com/office/drawing/2014/main" id="{BF78E0C6-3C27-4ED3-A6CB-70A4314A166C}"/>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2" name="Freeform 132">
              <a:extLst>
                <a:ext uri="{FF2B5EF4-FFF2-40B4-BE49-F238E27FC236}">
                  <a16:creationId xmlns:a16="http://schemas.microsoft.com/office/drawing/2014/main" id="{8A8ABCEA-5062-44DB-963D-6BBB36FD28A1}"/>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3" name="Freeform 133">
              <a:extLst>
                <a:ext uri="{FF2B5EF4-FFF2-40B4-BE49-F238E27FC236}">
                  <a16:creationId xmlns:a16="http://schemas.microsoft.com/office/drawing/2014/main" id="{BEB63382-AFE9-4FEA-8C1D-F046D6552B40}"/>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4" name="Freeform 134">
              <a:extLst>
                <a:ext uri="{FF2B5EF4-FFF2-40B4-BE49-F238E27FC236}">
                  <a16:creationId xmlns:a16="http://schemas.microsoft.com/office/drawing/2014/main" id="{4E99B0F8-9713-4644-B4DB-6A8EF71986DF}"/>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83" name="INTELLIGENCE">
            <a:extLst>
              <a:ext uri="{FF2B5EF4-FFF2-40B4-BE49-F238E27FC236}">
                <a16:creationId xmlns:a16="http://schemas.microsoft.com/office/drawing/2014/main" id="{A7BAF50D-8D02-40D4-A051-D9FD3234C358}"/>
              </a:ext>
            </a:extLst>
          </p:cNvPr>
          <p:cNvGrpSpPr/>
          <p:nvPr/>
        </p:nvGrpSpPr>
        <p:grpSpPr>
          <a:xfrm>
            <a:off x="5464309" y="151554"/>
            <a:ext cx="1260143" cy="1260143"/>
            <a:chOff x="5482849" y="2976945"/>
            <a:chExt cx="1260143" cy="1260143"/>
          </a:xfrm>
          <a:scene3d>
            <a:camera prst="perspectiveFront">
              <a:rot lat="17100000" lon="0" rev="0"/>
            </a:camera>
            <a:lightRig rig="threePt" dir="t"/>
          </a:scene3d>
        </p:grpSpPr>
        <p:sp>
          <p:nvSpPr>
            <p:cNvPr id="184" name="Oval 183">
              <a:extLst>
                <a:ext uri="{FF2B5EF4-FFF2-40B4-BE49-F238E27FC236}">
                  <a16:creationId xmlns:a16="http://schemas.microsoft.com/office/drawing/2014/main" id="{75A18992-A9F9-4B40-ABFF-0A49F86F8202}"/>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Freeform: Shape 184">
              <a:extLst>
                <a:ext uri="{FF2B5EF4-FFF2-40B4-BE49-F238E27FC236}">
                  <a16:creationId xmlns:a16="http://schemas.microsoft.com/office/drawing/2014/main" id="{31E22910-94E5-4735-B531-2FB4DF88E95E}"/>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8" name="DATA">
            <a:extLst>
              <a:ext uri="{FF2B5EF4-FFF2-40B4-BE49-F238E27FC236}">
                <a16:creationId xmlns:a16="http://schemas.microsoft.com/office/drawing/2014/main" id="{223E74BA-A4BE-4EBF-A27C-51CEFFE1EA8F}"/>
              </a:ext>
            </a:extLst>
          </p:cNvPr>
          <p:cNvGrpSpPr/>
          <p:nvPr/>
        </p:nvGrpSpPr>
        <p:grpSpPr>
          <a:xfrm>
            <a:off x="5726919" y="323796"/>
            <a:ext cx="734922" cy="734922"/>
            <a:chOff x="5745459" y="3239555"/>
            <a:chExt cx="734922" cy="734922"/>
          </a:xfrm>
          <a:scene3d>
            <a:camera prst="perspectiveRelaxed">
              <a:rot lat="17100000" lon="0" rev="0"/>
            </a:camera>
            <a:lightRig rig="threePt" dir="t"/>
          </a:scene3d>
        </p:grpSpPr>
        <p:sp>
          <p:nvSpPr>
            <p:cNvPr id="179" name="circle1">
              <a:extLst>
                <a:ext uri="{FF2B5EF4-FFF2-40B4-BE49-F238E27FC236}">
                  <a16:creationId xmlns:a16="http://schemas.microsoft.com/office/drawing/2014/main" id="{FFDA5B7D-38F1-4587-A3FE-D4C4EA87ED22}"/>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80" name="circle1">
              <a:extLst>
                <a:ext uri="{FF2B5EF4-FFF2-40B4-BE49-F238E27FC236}">
                  <a16:creationId xmlns:a16="http://schemas.microsoft.com/office/drawing/2014/main" id="{CD2D416E-7435-4FE6-810A-82049661D63E}"/>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81" name="Freeform: Shape 180">
              <a:extLst>
                <a:ext uri="{FF2B5EF4-FFF2-40B4-BE49-F238E27FC236}">
                  <a16:creationId xmlns:a16="http://schemas.microsoft.com/office/drawing/2014/main" id="{2ECF1E49-0795-4D39-A7A8-E586776EBE9B}"/>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Freeform: Shape 181">
              <a:extLst>
                <a:ext uri="{FF2B5EF4-FFF2-40B4-BE49-F238E27FC236}">
                  <a16:creationId xmlns:a16="http://schemas.microsoft.com/office/drawing/2014/main" id="{E273E399-3DB5-4048-9C23-68894AA246B9}"/>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94" name="INTELLIGENCE">
            <a:extLst>
              <a:ext uri="{FF2B5EF4-FFF2-40B4-BE49-F238E27FC236}">
                <a16:creationId xmlns:a16="http://schemas.microsoft.com/office/drawing/2014/main" id="{6A1AC4A4-E849-4B52-BFFF-0FB0EE06DA57}"/>
              </a:ext>
            </a:extLst>
          </p:cNvPr>
          <p:cNvGrpSpPr/>
          <p:nvPr/>
        </p:nvGrpSpPr>
        <p:grpSpPr>
          <a:xfrm>
            <a:off x="5470397" y="7010264"/>
            <a:ext cx="1260143" cy="1260143"/>
            <a:chOff x="5482849" y="2976945"/>
            <a:chExt cx="1260143" cy="1260143"/>
          </a:xfrm>
          <a:scene3d>
            <a:camera prst="perspectiveFront">
              <a:rot lat="17100000" lon="0" rev="0"/>
            </a:camera>
            <a:lightRig rig="threePt" dir="t"/>
          </a:scene3d>
        </p:grpSpPr>
        <p:sp>
          <p:nvSpPr>
            <p:cNvPr id="195" name="Oval 194">
              <a:extLst>
                <a:ext uri="{FF2B5EF4-FFF2-40B4-BE49-F238E27FC236}">
                  <a16:creationId xmlns:a16="http://schemas.microsoft.com/office/drawing/2014/main" id="{A371DDE5-5DBE-45AC-AF5A-FA706BBA1A8B}"/>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Freeform: Shape 195">
              <a:extLst>
                <a:ext uri="{FF2B5EF4-FFF2-40B4-BE49-F238E27FC236}">
                  <a16:creationId xmlns:a16="http://schemas.microsoft.com/office/drawing/2014/main" id="{DF2CD69F-5C2E-44A4-AEFD-9C26709E0BB2}"/>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8" name="DATA">
            <a:extLst>
              <a:ext uri="{FF2B5EF4-FFF2-40B4-BE49-F238E27FC236}">
                <a16:creationId xmlns:a16="http://schemas.microsoft.com/office/drawing/2014/main" id="{50E98148-027B-43A2-BF11-BD90F35A2D64}"/>
              </a:ext>
            </a:extLst>
          </p:cNvPr>
          <p:cNvGrpSpPr/>
          <p:nvPr/>
        </p:nvGrpSpPr>
        <p:grpSpPr>
          <a:xfrm>
            <a:off x="5733007" y="7191878"/>
            <a:ext cx="734922" cy="734922"/>
            <a:chOff x="5745459" y="3239555"/>
            <a:chExt cx="734922" cy="734922"/>
          </a:xfrm>
          <a:scene3d>
            <a:camera prst="perspectiveRelaxed">
              <a:rot lat="17100000" lon="0" rev="0"/>
            </a:camera>
            <a:lightRig rig="threePt" dir="t"/>
          </a:scene3d>
        </p:grpSpPr>
        <p:sp>
          <p:nvSpPr>
            <p:cNvPr id="200" name="circle1">
              <a:extLst>
                <a:ext uri="{FF2B5EF4-FFF2-40B4-BE49-F238E27FC236}">
                  <a16:creationId xmlns:a16="http://schemas.microsoft.com/office/drawing/2014/main" id="{A416A1C4-2DD4-404A-9A3D-966B29C6BD7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01" name="circle1">
              <a:extLst>
                <a:ext uri="{FF2B5EF4-FFF2-40B4-BE49-F238E27FC236}">
                  <a16:creationId xmlns:a16="http://schemas.microsoft.com/office/drawing/2014/main" id="{535FB94B-31B1-465C-B044-410628AFF6BB}"/>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02" name="Freeform: Shape 201">
              <a:extLst>
                <a:ext uri="{FF2B5EF4-FFF2-40B4-BE49-F238E27FC236}">
                  <a16:creationId xmlns:a16="http://schemas.microsoft.com/office/drawing/2014/main" id="{7D54F52E-4150-4C43-A422-18E147D5A33B}"/>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Freeform: Shape 202">
              <a:extLst>
                <a:ext uri="{FF2B5EF4-FFF2-40B4-BE49-F238E27FC236}">
                  <a16:creationId xmlns:a16="http://schemas.microsoft.com/office/drawing/2014/main" id="{75A42485-1C4B-42C8-9B8E-91CF9D3615D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14933591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50"/>
                                        <p:tgtEl>
                                          <p:spTgt spid="178"/>
                                        </p:tgtEl>
                                      </p:cBhvr>
                                    </p:animEffect>
                                    <p:set>
                                      <p:cBhvr>
                                        <p:cTn id="7" dur="1" fill="hold">
                                          <p:stCondLst>
                                            <p:cond delay="249"/>
                                          </p:stCondLst>
                                        </p:cTn>
                                        <p:tgtEl>
                                          <p:spTgt spid="178"/>
                                        </p:tgtEl>
                                        <p:attrNameLst>
                                          <p:attrName>style.visibility</p:attrName>
                                        </p:attrNameLst>
                                      </p:cBhvr>
                                      <p:to>
                                        <p:strVal val="hidden"/>
                                      </p:to>
                                    </p:set>
                                  </p:childTnLst>
                                </p:cTn>
                              </p:par>
                              <p:par>
                                <p:cTn id="8" presetID="1" presetClass="entr" presetSubtype="0" fill="hold" nodeType="withEffect">
                                  <p:stCondLst>
                                    <p:cond delay="150"/>
                                  </p:stCondLst>
                                  <p:childTnLst>
                                    <p:set>
                                      <p:cBhvr>
                                        <p:cTn id="9" dur="1" fill="hold">
                                          <p:stCondLst>
                                            <p:cond delay="0"/>
                                          </p:stCondLst>
                                        </p:cTn>
                                        <p:tgtEl>
                                          <p:spTgt spid="165"/>
                                        </p:tgtEl>
                                        <p:attrNameLst>
                                          <p:attrName>style.visibility</p:attrName>
                                        </p:attrNameLst>
                                      </p:cBhvr>
                                      <p:to>
                                        <p:strVal val="visible"/>
                                      </p:to>
                                    </p:set>
                                  </p:childTnLst>
                                </p:cTn>
                              </p:par>
                              <p:par>
                                <p:cTn id="10" presetID="42" presetClass="path" presetSubtype="0" decel="100000" fill="hold" nodeType="withEffect">
                                  <p:stCondLst>
                                    <p:cond delay="0"/>
                                  </p:stCondLst>
                                  <p:childTnLst>
                                    <p:animMotion origin="layout" path="M -8.33333E-7 3.33333E-6 L -8.33333E-7 -0.7926 " pathEditMode="relative" rAng="0" ptsTypes="AA">
                                      <p:cBhvr>
                                        <p:cTn id="11" dur="1250" spd="-100000" fill="hold"/>
                                        <p:tgtEl>
                                          <p:spTgt spid="165"/>
                                        </p:tgtEl>
                                        <p:attrNameLst>
                                          <p:attrName>ppt_x</p:attrName>
                                          <p:attrName>ppt_y</p:attrName>
                                        </p:attrNameLst>
                                      </p:cBhvr>
                                      <p:rCtr x="0" y="-39630"/>
                                    </p:animMotion>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250"/>
                                        <p:tgtEl>
                                          <p:spTgt spid="183"/>
                                        </p:tgtEl>
                                      </p:cBhvr>
                                    </p:animEffect>
                                    <p:set>
                                      <p:cBhvr>
                                        <p:cTn id="16" dur="1" fill="hold">
                                          <p:stCondLst>
                                            <p:cond delay="249"/>
                                          </p:stCondLst>
                                        </p:cTn>
                                        <p:tgtEl>
                                          <p:spTgt spid="18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97"/>
                                        </p:tgtEl>
                                        <p:attrNameLst>
                                          <p:attrName>style.visibility</p:attrName>
                                        </p:attrNameLst>
                                      </p:cBhvr>
                                      <p:to>
                                        <p:strVal val="visible"/>
                                      </p:to>
                                    </p:set>
                                    <p:animEffect transition="in" filter="fade">
                                      <p:cBhvr>
                                        <p:cTn id="21" dur="500"/>
                                        <p:tgtEl>
                                          <p:spTgt spid="19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9"/>
                                        </p:tgtEl>
                                        <p:attrNameLst>
                                          <p:attrName>style.visibility</p:attrName>
                                        </p:attrNameLst>
                                      </p:cBhvr>
                                      <p:to>
                                        <p:strVal val="visible"/>
                                      </p:to>
                                    </p:set>
                                    <p:animEffect transition="in" filter="fade">
                                      <p:cBhvr>
                                        <p:cTn id="24" dur="500"/>
                                        <p:tgtEl>
                                          <p:spTgt spid="19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250"/>
                                  </p:stCondLst>
                                  <p:childTnLst>
                                    <p:set>
                                      <p:cBhvr>
                                        <p:cTn id="43" dur="1" fill="hold">
                                          <p:stCondLst>
                                            <p:cond delay="0"/>
                                          </p:stCondLst>
                                        </p:cTn>
                                        <p:tgtEl>
                                          <p:spTgt spid="1317"/>
                                        </p:tgtEl>
                                        <p:attrNameLst>
                                          <p:attrName>style.visibility</p:attrName>
                                        </p:attrNameLst>
                                      </p:cBhvr>
                                      <p:to>
                                        <p:strVal val="visible"/>
                                      </p:to>
                                    </p:set>
                                    <p:animEffect transition="in" filter="fade">
                                      <p:cBhvr>
                                        <p:cTn id="44" dur="250"/>
                                        <p:tgtEl>
                                          <p:spTgt spid="1317"/>
                                        </p:tgtEl>
                                      </p:cBhvr>
                                    </p:animEffect>
                                  </p:childTnLst>
                                </p:cTn>
                              </p:par>
                              <p:par>
                                <p:cTn id="45" presetID="42" presetClass="path" presetSubtype="0" decel="100000" fill="hold" nodeType="withEffect">
                                  <p:stCondLst>
                                    <p:cond delay="0"/>
                                  </p:stCondLst>
                                  <p:childTnLst>
                                    <p:animMotion origin="layout" path="M -4.375E-6 -2.96296E-6 L -4.375E-6 0.22153 " pathEditMode="relative" rAng="0" ptsTypes="AA">
                                      <p:cBhvr>
                                        <p:cTn id="46" dur="500" spd="-100000" fill="hold"/>
                                        <p:tgtEl>
                                          <p:spTgt spid="1317"/>
                                        </p:tgtEl>
                                        <p:attrNameLst>
                                          <p:attrName>ppt_x</p:attrName>
                                          <p:attrName>ppt_y</p:attrName>
                                        </p:attrNameLst>
                                      </p:cBhvr>
                                      <p:rCtr x="0" y="11065"/>
                                    </p:animMotion>
                                  </p:childTnLst>
                                </p:cTn>
                              </p:par>
                              <p:par>
                                <p:cTn id="47" presetID="10" presetClass="entr" presetSubtype="0" fill="hold" nodeType="withEffect">
                                  <p:stCondLst>
                                    <p:cond delay="400"/>
                                  </p:stCondLst>
                                  <p:childTnLst>
                                    <p:set>
                                      <p:cBhvr>
                                        <p:cTn id="48" dur="1" fill="hold">
                                          <p:stCondLst>
                                            <p:cond delay="0"/>
                                          </p:stCondLst>
                                        </p:cTn>
                                        <p:tgtEl>
                                          <p:spTgt spid="1318"/>
                                        </p:tgtEl>
                                        <p:attrNameLst>
                                          <p:attrName>style.visibility</p:attrName>
                                        </p:attrNameLst>
                                      </p:cBhvr>
                                      <p:to>
                                        <p:strVal val="visible"/>
                                      </p:to>
                                    </p:set>
                                    <p:animEffect transition="in" filter="fade">
                                      <p:cBhvr>
                                        <p:cTn id="49" dur="250"/>
                                        <p:tgtEl>
                                          <p:spTgt spid="1318"/>
                                        </p:tgtEl>
                                      </p:cBhvr>
                                    </p:animEffect>
                                  </p:childTnLst>
                                </p:cTn>
                              </p:par>
                              <p:par>
                                <p:cTn id="50" presetID="42" presetClass="path" presetSubtype="0" decel="100000" fill="hold" nodeType="withEffect">
                                  <p:stCondLst>
                                    <p:cond delay="150"/>
                                  </p:stCondLst>
                                  <p:childTnLst>
                                    <p:animMotion origin="layout" path="M -2.08333E-7 3.7037E-6 L -2.08333E-7 0.22152 " pathEditMode="relative" rAng="0" ptsTypes="AA">
                                      <p:cBhvr>
                                        <p:cTn id="51" dur="500" spd="-100000" fill="hold"/>
                                        <p:tgtEl>
                                          <p:spTgt spid="1318"/>
                                        </p:tgtEl>
                                        <p:attrNameLst>
                                          <p:attrName>ppt_x</p:attrName>
                                          <p:attrName>ppt_y</p:attrName>
                                        </p:attrNameLst>
                                      </p:cBhvr>
                                      <p:rCtr x="0" y="11065"/>
                                    </p:animMotion>
                                  </p:childTnLst>
                                </p:cTn>
                              </p:par>
                              <p:par>
                                <p:cTn id="52" presetID="10" presetClass="entr" presetSubtype="0" fill="hold" nodeType="withEffect">
                                  <p:stCondLst>
                                    <p:cond delay="400"/>
                                  </p:stCondLst>
                                  <p:childTnLst>
                                    <p:set>
                                      <p:cBhvr>
                                        <p:cTn id="53" dur="1" fill="hold">
                                          <p:stCondLst>
                                            <p:cond delay="0"/>
                                          </p:stCondLst>
                                        </p:cTn>
                                        <p:tgtEl>
                                          <p:spTgt spid="1319"/>
                                        </p:tgtEl>
                                        <p:attrNameLst>
                                          <p:attrName>style.visibility</p:attrName>
                                        </p:attrNameLst>
                                      </p:cBhvr>
                                      <p:to>
                                        <p:strVal val="visible"/>
                                      </p:to>
                                    </p:set>
                                    <p:animEffect transition="in" filter="fade">
                                      <p:cBhvr>
                                        <p:cTn id="54" dur="250"/>
                                        <p:tgtEl>
                                          <p:spTgt spid="1319"/>
                                        </p:tgtEl>
                                      </p:cBhvr>
                                    </p:animEffect>
                                  </p:childTnLst>
                                </p:cTn>
                              </p:par>
                              <p:par>
                                <p:cTn id="55" presetID="42" presetClass="path" presetSubtype="0" decel="100000" fill="hold" nodeType="withEffect">
                                  <p:stCondLst>
                                    <p:cond delay="150"/>
                                  </p:stCondLst>
                                  <p:childTnLst>
                                    <p:animMotion origin="layout" path="M 0 1.48148E-6 L 0 0.22153 " pathEditMode="relative" rAng="0" ptsTypes="AA">
                                      <p:cBhvr>
                                        <p:cTn id="56" dur="500" spd="-100000" fill="hold"/>
                                        <p:tgtEl>
                                          <p:spTgt spid="1319"/>
                                        </p:tgtEl>
                                        <p:attrNameLst>
                                          <p:attrName>ppt_x</p:attrName>
                                          <p:attrName>ppt_y</p:attrName>
                                        </p:attrNameLst>
                                      </p:cBhvr>
                                      <p:rCtr x="0" y="11065"/>
                                    </p:animMotion>
                                  </p:childTnLst>
                                </p:cTn>
                              </p:par>
                              <p:par>
                                <p:cTn id="57" presetID="10" presetClass="entr" presetSubtype="0" fill="hold" grpId="0" nodeType="withEffect">
                                  <p:stCondLst>
                                    <p:cond delay="450"/>
                                  </p:stCondLst>
                                  <p:childTnLst>
                                    <p:set>
                                      <p:cBhvr>
                                        <p:cTn id="58" dur="1" fill="hold">
                                          <p:stCondLst>
                                            <p:cond delay="0"/>
                                          </p:stCondLst>
                                        </p:cTn>
                                        <p:tgtEl>
                                          <p:spTgt spid="1316"/>
                                        </p:tgtEl>
                                        <p:attrNameLst>
                                          <p:attrName>style.visibility</p:attrName>
                                        </p:attrNameLst>
                                      </p:cBhvr>
                                      <p:to>
                                        <p:strVal val="visible"/>
                                      </p:to>
                                    </p:set>
                                    <p:animEffect transition="in" filter="fade">
                                      <p:cBhvr>
                                        <p:cTn id="59" dur="250"/>
                                        <p:tgtEl>
                                          <p:spTgt spid="1316"/>
                                        </p:tgtEl>
                                      </p:cBhvr>
                                    </p:animEffect>
                                  </p:childTnLst>
                                </p:cTn>
                              </p:par>
                              <p:par>
                                <p:cTn id="60" presetID="42" presetClass="path" presetSubtype="0" decel="100000" fill="hold" grpId="1" nodeType="withEffect">
                                  <p:stCondLst>
                                    <p:cond delay="300"/>
                                  </p:stCondLst>
                                  <p:childTnLst>
                                    <p:animMotion origin="layout" path="M 3.33333E-6 -3.33333E-6 L 3.33333E-6 0.22153 " pathEditMode="relative" rAng="0" ptsTypes="AA">
                                      <p:cBhvr>
                                        <p:cTn id="61" dur="500" spd="-100000" fill="hold"/>
                                        <p:tgtEl>
                                          <p:spTgt spid="1316"/>
                                        </p:tgtEl>
                                        <p:attrNameLst>
                                          <p:attrName>ppt_x</p:attrName>
                                          <p:attrName>ppt_y</p:attrName>
                                        </p:attrNameLst>
                                      </p:cBhvr>
                                      <p:rCtr x="0" y="1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28" grpId="0" animBg="1"/>
      <p:bldP spid="199" grpId="0"/>
      <p:bldP spid="1316" grpId="0"/>
      <p:bldP spid="131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7" name="Group 256">
            <a:extLst>
              <a:ext uri="{FF2B5EF4-FFF2-40B4-BE49-F238E27FC236}">
                <a16:creationId xmlns:a16="http://schemas.microsoft.com/office/drawing/2014/main" id="{FFF22F6A-F77F-B940-B304-D5EE7D466279}"/>
              </a:ext>
            </a:extLst>
          </p:cNvPr>
          <p:cNvGrpSpPr/>
          <p:nvPr/>
        </p:nvGrpSpPr>
        <p:grpSpPr>
          <a:xfrm>
            <a:off x="4818590" y="7589869"/>
            <a:ext cx="658768" cy="658768"/>
            <a:chOff x="4726930" y="4471473"/>
            <a:chExt cx="703088" cy="703088"/>
          </a:xfrm>
          <a:effectLst>
            <a:outerShdw blurRad="165100" dist="76200" dir="5400000" algn="ctr" rotWithShape="0">
              <a:srgbClr val="000000">
                <a:alpha val="13000"/>
              </a:srgbClr>
            </a:outerShdw>
          </a:effectLst>
        </p:grpSpPr>
        <p:sp>
          <p:nvSpPr>
            <p:cNvPr id="258" name="Oval 257">
              <a:extLst>
                <a:ext uri="{FF2B5EF4-FFF2-40B4-BE49-F238E27FC236}">
                  <a16:creationId xmlns:a16="http://schemas.microsoft.com/office/drawing/2014/main" id="{74DF487E-3829-E549-AD5B-5D5C45148F08}"/>
                </a:ext>
              </a:extLst>
            </p:cNvPr>
            <p:cNvSpPr/>
            <p:nvPr/>
          </p:nvSpPr>
          <p:spPr bwMode="auto">
            <a:xfrm>
              <a:off x="4726930" y="4471473"/>
              <a:ext cx="703088" cy="703088"/>
            </a:xfrm>
            <a:prstGeom prst="ellipse">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9" name="Group 258">
              <a:extLst>
                <a:ext uri="{FF2B5EF4-FFF2-40B4-BE49-F238E27FC236}">
                  <a16:creationId xmlns:a16="http://schemas.microsoft.com/office/drawing/2014/main" id="{E02E2F9D-22BA-8D44-A376-59346B3DCF53}"/>
                </a:ext>
              </a:extLst>
            </p:cNvPr>
            <p:cNvGrpSpPr/>
            <p:nvPr/>
          </p:nvGrpSpPr>
          <p:grpSpPr>
            <a:xfrm>
              <a:off x="4902990" y="4689695"/>
              <a:ext cx="350968" cy="266644"/>
              <a:chOff x="-1146792" y="678443"/>
              <a:chExt cx="1017587" cy="773113"/>
            </a:xfrm>
            <a:solidFill>
              <a:srgbClr val="D2D2D2"/>
            </a:solidFill>
          </p:grpSpPr>
          <p:sp>
            <p:nvSpPr>
              <p:cNvPr id="260" name="Freeform 5">
                <a:extLst>
                  <a:ext uri="{FF2B5EF4-FFF2-40B4-BE49-F238E27FC236}">
                    <a16:creationId xmlns:a16="http://schemas.microsoft.com/office/drawing/2014/main" id="{7DC2E32A-0E69-1547-AD4B-F35B2D2553B1}"/>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261" name="Freeform 6">
                <a:extLst>
                  <a:ext uri="{FF2B5EF4-FFF2-40B4-BE49-F238E27FC236}">
                    <a16:creationId xmlns:a16="http://schemas.microsoft.com/office/drawing/2014/main" id="{2401D351-5CFB-ED4C-973C-ACA777F230DA}"/>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62" name="Group 261">
            <a:extLst>
              <a:ext uri="{FF2B5EF4-FFF2-40B4-BE49-F238E27FC236}">
                <a16:creationId xmlns:a16="http://schemas.microsoft.com/office/drawing/2014/main" id="{A5C71A68-E2F2-CA44-A99A-ABC7363AE465}"/>
              </a:ext>
            </a:extLst>
          </p:cNvPr>
          <p:cNvGrpSpPr/>
          <p:nvPr/>
        </p:nvGrpSpPr>
        <p:grpSpPr>
          <a:xfrm>
            <a:off x="6679290" y="7592206"/>
            <a:ext cx="690028" cy="690028"/>
            <a:chOff x="7568114" y="3458540"/>
            <a:chExt cx="820852" cy="820852"/>
          </a:xfrm>
          <a:effectLst>
            <a:outerShdw blurRad="165100" dist="76200" dir="5400000" algn="t" rotWithShape="0">
              <a:prstClr val="black">
                <a:alpha val="13000"/>
              </a:prstClr>
            </a:outerShdw>
          </a:effectLst>
        </p:grpSpPr>
        <p:sp>
          <p:nvSpPr>
            <p:cNvPr id="263" name="Oval 262">
              <a:extLst>
                <a:ext uri="{FF2B5EF4-FFF2-40B4-BE49-F238E27FC236}">
                  <a16:creationId xmlns:a16="http://schemas.microsoft.com/office/drawing/2014/main" id="{D50AEE01-6333-9846-A71E-560B99FBC97F}"/>
                </a:ext>
              </a:extLst>
            </p:cNvPr>
            <p:cNvSpPr/>
            <p:nvPr/>
          </p:nvSpPr>
          <p:spPr bwMode="auto">
            <a:xfrm>
              <a:off x="7568114" y="3458540"/>
              <a:ext cx="820852" cy="820852"/>
            </a:xfrm>
            <a:prstGeom prst="ellipse">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4" name="Group 12">
              <a:extLst>
                <a:ext uri="{FF2B5EF4-FFF2-40B4-BE49-F238E27FC236}">
                  <a16:creationId xmlns:a16="http://schemas.microsoft.com/office/drawing/2014/main" id="{D5D9FCDE-732B-4A42-A1D9-B38E346BA8BF}"/>
                </a:ext>
              </a:extLst>
            </p:cNvPr>
            <p:cNvGrpSpPr>
              <a:grpSpLocks noChangeAspect="1"/>
            </p:cNvGrpSpPr>
            <p:nvPr/>
          </p:nvGrpSpPr>
          <p:grpSpPr bwMode="auto">
            <a:xfrm>
              <a:off x="7789509" y="3725361"/>
              <a:ext cx="378063" cy="287211"/>
              <a:chOff x="4543" y="2176"/>
              <a:chExt cx="258" cy="196"/>
            </a:xfrm>
            <a:solidFill>
              <a:srgbClr val="D2D2D2"/>
            </a:solidFill>
          </p:grpSpPr>
          <p:sp>
            <p:nvSpPr>
              <p:cNvPr id="265" name="Freeform 13">
                <a:extLst>
                  <a:ext uri="{FF2B5EF4-FFF2-40B4-BE49-F238E27FC236}">
                    <a16:creationId xmlns:a16="http://schemas.microsoft.com/office/drawing/2014/main" id="{D1C7B200-BC50-4241-9A69-377A5F1269D2}"/>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6" name="Freeform 14">
                <a:extLst>
                  <a:ext uri="{FF2B5EF4-FFF2-40B4-BE49-F238E27FC236}">
                    <a16:creationId xmlns:a16="http://schemas.microsoft.com/office/drawing/2014/main" id="{5F444DF6-725E-B14D-AC40-B10767676823}"/>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7" name="Freeform 15">
                <a:extLst>
                  <a:ext uri="{FF2B5EF4-FFF2-40B4-BE49-F238E27FC236}">
                    <a16:creationId xmlns:a16="http://schemas.microsoft.com/office/drawing/2014/main" id="{10EAD966-981F-D34E-BD99-12B3BE9D07E4}"/>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8" name="Freeform 16">
                <a:extLst>
                  <a:ext uri="{FF2B5EF4-FFF2-40B4-BE49-F238E27FC236}">
                    <a16:creationId xmlns:a16="http://schemas.microsoft.com/office/drawing/2014/main" id="{D12ABD8F-6D0E-DB4A-80E6-DF4E80CA5F55}"/>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9" name="Freeform 17">
                <a:extLst>
                  <a:ext uri="{FF2B5EF4-FFF2-40B4-BE49-F238E27FC236}">
                    <a16:creationId xmlns:a16="http://schemas.microsoft.com/office/drawing/2014/main" id="{AE035B44-9F81-AC4D-92BE-1CB8318030E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cxnSp>
        <p:nvCxnSpPr>
          <p:cNvPr id="315" name="Straight Connector 314">
            <a:extLst>
              <a:ext uri="{FF2B5EF4-FFF2-40B4-BE49-F238E27FC236}">
                <a16:creationId xmlns:a16="http://schemas.microsoft.com/office/drawing/2014/main" id="{BA799C02-48AB-4A52-9F76-73E53420F108}"/>
              </a:ext>
            </a:extLst>
          </p:cNvPr>
          <p:cNvCxnSpPr>
            <a:cxnSpLocks/>
          </p:cNvCxnSpPr>
          <p:nvPr/>
        </p:nvCxnSpPr>
        <p:spPr>
          <a:xfrm flipV="1">
            <a:off x="2612604" y="2538295"/>
            <a:ext cx="0" cy="243134"/>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cxnSp>
        <p:nvCxnSpPr>
          <p:cNvPr id="314" name="Straight Connector 313">
            <a:extLst>
              <a:ext uri="{FF2B5EF4-FFF2-40B4-BE49-F238E27FC236}">
                <a16:creationId xmlns:a16="http://schemas.microsoft.com/office/drawing/2014/main" id="{0185074D-82CE-49F2-9A6B-37E638DB54AE}"/>
              </a:ext>
            </a:extLst>
          </p:cNvPr>
          <p:cNvCxnSpPr>
            <a:cxnSpLocks/>
          </p:cNvCxnSpPr>
          <p:nvPr/>
        </p:nvCxnSpPr>
        <p:spPr>
          <a:xfrm flipV="1">
            <a:off x="4923346" y="2529233"/>
            <a:ext cx="0" cy="243134"/>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cxnSp>
        <p:nvCxnSpPr>
          <p:cNvPr id="307" name="Straight Connector 306">
            <a:extLst>
              <a:ext uri="{FF2B5EF4-FFF2-40B4-BE49-F238E27FC236}">
                <a16:creationId xmlns:a16="http://schemas.microsoft.com/office/drawing/2014/main" id="{B63D8329-5F8D-4E9D-9502-194E10BFEC0F}"/>
              </a:ext>
            </a:extLst>
          </p:cNvPr>
          <p:cNvCxnSpPr>
            <a:cxnSpLocks/>
          </p:cNvCxnSpPr>
          <p:nvPr/>
        </p:nvCxnSpPr>
        <p:spPr>
          <a:xfrm flipV="1">
            <a:off x="9460599" y="2520741"/>
            <a:ext cx="0" cy="243134"/>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nvGrpSpPr>
          <p:cNvPr id="299" name="Group 298">
            <a:extLst>
              <a:ext uri="{FF2B5EF4-FFF2-40B4-BE49-F238E27FC236}">
                <a16:creationId xmlns:a16="http://schemas.microsoft.com/office/drawing/2014/main" id="{9BE47C10-A381-462F-B3D0-CD2E5DBDBE6F}"/>
              </a:ext>
            </a:extLst>
          </p:cNvPr>
          <p:cNvGrpSpPr/>
          <p:nvPr/>
        </p:nvGrpSpPr>
        <p:grpSpPr>
          <a:xfrm>
            <a:off x="6951352" y="1940081"/>
            <a:ext cx="492684" cy="492684"/>
            <a:chOff x="8577631" y="3659568"/>
            <a:chExt cx="492964" cy="492964"/>
          </a:xfrm>
        </p:grpSpPr>
        <p:sp>
          <p:nvSpPr>
            <p:cNvPr id="301" name="Oval 300">
              <a:extLst>
                <a:ext uri="{FF2B5EF4-FFF2-40B4-BE49-F238E27FC236}">
                  <a16:creationId xmlns:a16="http://schemas.microsoft.com/office/drawing/2014/main" id="{6398262F-2162-43BF-88F2-AEBB6D08DD46}"/>
                </a:ext>
              </a:extLst>
            </p:cNvPr>
            <p:cNvSpPr/>
            <p:nvPr/>
          </p:nvSpPr>
          <p:spPr bwMode="auto">
            <a:xfrm>
              <a:off x="8577631" y="3659568"/>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02" name="Group 301">
              <a:extLst>
                <a:ext uri="{FF2B5EF4-FFF2-40B4-BE49-F238E27FC236}">
                  <a16:creationId xmlns:a16="http://schemas.microsoft.com/office/drawing/2014/main" id="{BFBCE556-418C-4268-A3C2-FEF72E4B4A0E}"/>
                </a:ext>
              </a:extLst>
            </p:cNvPr>
            <p:cNvGrpSpPr/>
            <p:nvPr/>
          </p:nvGrpSpPr>
          <p:grpSpPr>
            <a:xfrm>
              <a:off x="8747523" y="3774306"/>
              <a:ext cx="160733" cy="246075"/>
              <a:chOff x="8747523" y="2236049"/>
              <a:chExt cx="160733" cy="246075"/>
            </a:xfrm>
          </p:grpSpPr>
          <p:sp>
            <p:nvSpPr>
              <p:cNvPr id="303" name="Rectangle: Rounded Corners 395">
                <a:extLst>
                  <a:ext uri="{FF2B5EF4-FFF2-40B4-BE49-F238E27FC236}">
                    <a16:creationId xmlns:a16="http://schemas.microsoft.com/office/drawing/2014/main" id="{3FC8DC2C-F373-47D4-BBF7-DC61BBF8FC51}"/>
                  </a:ext>
                </a:extLst>
              </p:cNvPr>
              <p:cNvSpPr/>
              <p:nvPr/>
            </p:nvSpPr>
            <p:spPr bwMode="auto">
              <a:xfrm>
                <a:off x="8747523" y="2236049"/>
                <a:ext cx="160733" cy="246075"/>
              </a:xfrm>
              <a:prstGeom prst="round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4" name="Straight Connector 303">
                <a:extLst>
                  <a:ext uri="{FF2B5EF4-FFF2-40B4-BE49-F238E27FC236}">
                    <a16:creationId xmlns:a16="http://schemas.microsoft.com/office/drawing/2014/main" id="{AEEE60B9-FE6D-491F-8540-19C71304DF7F}"/>
                  </a:ext>
                </a:extLst>
              </p:cNvPr>
              <p:cNvCxnSpPr>
                <a:cxnSpLocks/>
              </p:cNvCxnSpPr>
              <p:nvPr/>
            </p:nvCxnSpPr>
            <p:spPr>
              <a:xfrm>
                <a:off x="8747523" y="2278425"/>
                <a:ext cx="160733" cy="0"/>
              </a:xfrm>
              <a:prstGeom prst="line">
                <a:avLst/>
              </a:prstGeom>
              <a:noFill/>
              <a:ln w="12700" cap="flat" cmpd="sng" algn="ctr">
                <a:solidFill>
                  <a:srgbClr val="0078D7"/>
                </a:solidFill>
                <a:prstDash val="solid"/>
                <a:headEnd type="none"/>
                <a:tailEnd type="none"/>
              </a:ln>
              <a:effectLst/>
            </p:spPr>
          </p:cxnSp>
          <p:cxnSp>
            <p:nvCxnSpPr>
              <p:cNvPr id="305" name="Straight Connector 304">
                <a:extLst>
                  <a:ext uri="{FF2B5EF4-FFF2-40B4-BE49-F238E27FC236}">
                    <a16:creationId xmlns:a16="http://schemas.microsoft.com/office/drawing/2014/main" id="{1726F13A-8F41-4710-9507-D8404A5CCEFD}"/>
                  </a:ext>
                </a:extLst>
              </p:cNvPr>
              <p:cNvCxnSpPr>
                <a:cxnSpLocks/>
              </p:cNvCxnSpPr>
              <p:nvPr/>
            </p:nvCxnSpPr>
            <p:spPr>
              <a:xfrm>
                <a:off x="8747523" y="2433206"/>
                <a:ext cx="160733" cy="0"/>
              </a:xfrm>
              <a:prstGeom prst="line">
                <a:avLst/>
              </a:prstGeom>
              <a:noFill/>
              <a:ln w="12700" cap="flat" cmpd="sng" algn="ctr">
                <a:solidFill>
                  <a:srgbClr val="0078D7"/>
                </a:solidFill>
                <a:prstDash val="solid"/>
                <a:headEnd type="none"/>
                <a:tailEnd type="none"/>
              </a:ln>
              <a:effectLst/>
            </p:spPr>
          </p:cxnSp>
          <p:cxnSp>
            <p:nvCxnSpPr>
              <p:cNvPr id="306" name="Straight Connector 305">
                <a:extLst>
                  <a:ext uri="{FF2B5EF4-FFF2-40B4-BE49-F238E27FC236}">
                    <a16:creationId xmlns:a16="http://schemas.microsoft.com/office/drawing/2014/main" id="{656F8788-B024-4E7D-BFED-032E534E63DD}"/>
                  </a:ext>
                </a:extLst>
              </p:cNvPr>
              <p:cNvCxnSpPr>
                <a:cxnSpLocks/>
              </p:cNvCxnSpPr>
              <p:nvPr/>
            </p:nvCxnSpPr>
            <p:spPr>
              <a:xfrm>
                <a:off x="8813028" y="2455805"/>
                <a:ext cx="26193" cy="0"/>
              </a:xfrm>
              <a:prstGeom prst="line">
                <a:avLst/>
              </a:prstGeom>
              <a:noFill/>
              <a:ln w="12700" cap="flat" cmpd="sng" algn="ctr">
                <a:solidFill>
                  <a:srgbClr val="0078D7"/>
                </a:solidFill>
                <a:prstDash val="solid"/>
                <a:headEnd type="none"/>
                <a:tailEnd type="none"/>
              </a:ln>
              <a:effectLst/>
            </p:spPr>
          </p:cxnSp>
        </p:grpSp>
      </p:grpSp>
      <p:grpSp>
        <p:nvGrpSpPr>
          <p:cNvPr id="286" name="Group 285">
            <a:extLst>
              <a:ext uri="{FF2B5EF4-FFF2-40B4-BE49-F238E27FC236}">
                <a16:creationId xmlns:a16="http://schemas.microsoft.com/office/drawing/2014/main" id="{C1ACDD37-D9A2-49EB-9902-72E35346B11C}"/>
              </a:ext>
            </a:extLst>
          </p:cNvPr>
          <p:cNvGrpSpPr/>
          <p:nvPr/>
        </p:nvGrpSpPr>
        <p:grpSpPr>
          <a:xfrm>
            <a:off x="6940344" y="1941915"/>
            <a:ext cx="492684" cy="492684"/>
            <a:chOff x="6692754" y="2585785"/>
            <a:chExt cx="502920" cy="502920"/>
          </a:xfrm>
        </p:grpSpPr>
        <p:sp>
          <p:nvSpPr>
            <p:cNvPr id="287" name="Oval 286">
              <a:extLst>
                <a:ext uri="{FF2B5EF4-FFF2-40B4-BE49-F238E27FC236}">
                  <a16:creationId xmlns:a16="http://schemas.microsoft.com/office/drawing/2014/main" id="{2148B0B7-9183-4953-AECD-A5EC6F59663E}"/>
                </a:ext>
              </a:extLst>
            </p:cNvPr>
            <p:cNvSpPr/>
            <p:nvPr/>
          </p:nvSpPr>
          <p:spPr bwMode="auto">
            <a:xfrm>
              <a:off x="6692754" y="258578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88" name="Group 4">
              <a:extLst>
                <a:ext uri="{FF2B5EF4-FFF2-40B4-BE49-F238E27FC236}">
                  <a16:creationId xmlns:a16="http://schemas.microsoft.com/office/drawing/2014/main" id="{A1B6664A-28B4-4AE2-AE95-71E670294628}"/>
                </a:ext>
              </a:extLst>
            </p:cNvPr>
            <p:cNvGrpSpPr>
              <a:grpSpLocks noChangeAspect="1"/>
            </p:cNvGrpSpPr>
            <p:nvPr/>
          </p:nvGrpSpPr>
          <p:grpSpPr bwMode="auto">
            <a:xfrm>
              <a:off x="6852777" y="2714946"/>
              <a:ext cx="182881" cy="244595"/>
              <a:chOff x="899" y="1007"/>
              <a:chExt cx="403" cy="539"/>
            </a:xfrm>
          </p:grpSpPr>
          <p:sp>
            <p:nvSpPr>
              <p:cNvPr id="289" name="Freeform 5">
                <a:extLst>
                  <a:ext uri="{FF2B5EF4-FFF2-40B4-BE49-F238E27FC236}">
                    <a16:creationId xmlns:a16="http://schemas.microsoft.com/office/drawing/2014/main" id="{66E74F35-451F-4277-AB86-2064AE25E2F0}"/>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0" name="Freeform 6">
                <a:extLst>
                  <a:ext uri="{FF2B5EF4-FFF2-40B4-BE49-F238E27FC236}">
                    <a16:creationId xmlns:a16="http://schemas.microsoft.com/office/drawing/2014/main" id="{2615EC5C-7322-4817-B623-1817CC388F0B}"/>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1" name="Oval 7">
                <a:extLst>
                  <a:ext uri="{FF2B5EF4-FFF2-40B4-BE49-F238E27FC236}">
                    <a16:creationId xmlns:a16="http://schemas.microsoft.com/office/drawing/2014/main" id="{FCABD226-F60B-4ABE-90A2-0AAAE191A643}"/>
                  </a:ext>
                </a:extLst>
              </p:cNvPr>
              <p:cNvSpPr>
                <a:spLocks noChangeArrowheads="1"/>
              </p:cNvSpPr>
              <p:nvPr/>
            </p:nvSpPr>
            <p:spPr bwMode="auto">
              <a:xfrm>
                <a:off x="899" y="1461"/>
                <a:ext cx="86" cy="85"/>
              </a:xfrm>
              <a:prstGeom prst="ellips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2" name="Oval 8">
                <a:extLst>
                  <a:ext uri="{FF2B5EF4-FFF2-40B4-BE49-F238E27FC236}">
                    <a16:creationId xmlns:a16="http://schemas.microsoft.com/office/drawing/2014/main" id="{91B03AA7-F7C5-415D-B5C5-A28386173E98}"/>
                  </a:ext>
                </a:extLst>
              </p:cNvPr>
              <p:cNvSpPr>
                <a:spLocks noChangeArrowheads="1"/>
              </p:cNvSpPr>
              <p:nvPr/>
            </p:nvSpPr>
            <p:spPr bwMode="auto">
              <a:xfrm>
                <a:off x="1208" y="1007"/>
                <a:ext cx="86" cy="87"/>
              </a:xfrm>
              <a:prstGeom prst="ellips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3" name="Line 9">
                <a:extLst>
                  <a:ext uri="{FF2B5EF4-FFF2-40B4-BE49-F238E27FC236}">
                    <a16:creationId xmlns:a16="http://schemas.microsoft.com/office/drawing/2014/main" id="{643F83D3-651D-4F30-8652-EA0DBAF18982}"/>
                  </a:ext>
                </a:extLst>
              </p:cNvPr>
              <p:cNvSpPr>
                <a:spLocks noChangeShapeType="1"/>
              </p:cNvSpPr>
              <p:nvPr/>
            </p:nvSpPr>
            <p:spPr bwMode="auto">
              <a:xfrm>
                <a:off x="993" y="1141"/>
                <a:ext cx="95" cy="95"/>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4" name="Line 10">
                <a:extLst>
                  <a:ext uri="{FF2B5EF4-FFF2-40B4-BE49-F238E27FC236}">
                    <a16:creationId xmlns:a16="http://schemas.microsoft.com/office/drawing/2014/main" id="{DF7C1F0D-937B-46F9-86D6-B27483BCD2E5}"/>
                  </a:ext>
                </a:extLst>
              </p:cNvPr>
              <p:cNvSpPr>
                <a:spLocks noChangeShapeType="1"/>
              </p:cNvSpPr>
              <p:nvPr/>
            </p:nvSpPr>
            <p:spPr bwMode="auto">
              <a:xfrm flipH="1">
                <a:off x="997" y="1141"/>
                <a:ext cx="91" cy="89"/>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5" name="Line 11">
                <a:extLst>
                  <a:ext uri="{FF2B5EF4-FFF2-40B4-BE49-F238E27FC236}">
                    <a16:creationId xmlns:a16="http://schemas.microsoft.com/office/drawing/2014/main" id="{6D8BA37C-EB19-4044-8717-2BA732E39B0E}"/>
                  </a:ext>
                </a:extLst>
              </p:cNvPr>
              <p:cNvSpPr>
                <a:spLocks noChangeShapeType="1"/>
              </p:cNvSpPr>
              <p:nvPr/>
            </p:nvSpPr>
            <p:spPr bwMode="auto">
              <a:xfrm>
                <a:off x="1204" y="1361"/>
                <a:ext cx="94" cy="92"/>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6" name="Line 12">
                <a:extLst>
                  <a:ext uri="{FF2B5EF4-FFF2-40B4-BE49-F238E27FC236}">
                    <a16:creationId xmlns:a16="http://schemas.microsoft.com/office/drawing/2014/main" id="{B85E23CF-900E-43E2-A8D1-2034E0CFD7E9}"/>
                  </a:ext>
                </a:extLst>
              </p:cNvPr>
              <p:cNvSpPr>
                <a:spLocks noChangeShapeType="1"/>
              </p:cNvSpPr>
              <p:nvPr/>
            </p:nvSpPr>
            <p:spPr bwMode="auto">
              <a:xfrm flipH="1">
                <a:off x="1210" y="1361"/>
                <a:ext cx="88" cy="8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7" name="Line 13">
                <a:extLst>
                  <a:ext uri="{FF2B5EF4-FFF2-40B4-BE49-F238E27FC236}">
                    <a16:creationId xmlns:a16="http://schemas.microsoft.com/office/drawing/2014/main" id="{C21BCAFE-FAAB-4703-B75E-7685FB7F1084}"/>
                  </a:ext>
                </a:extLst>
              </p:cNvPr>
              <p:cNvSpPr>
                <a:spLocks noChangeShapeType="1"/>
              </p:cNvSpPr>
              <p:nvPr/>
            </p:nvSpPr>
            <p:spPr bwMode="auto">
              <a:xfrm>
                <a:off x="1041" y="1430"/>
                <a:ext cx="94" cy="92"/>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8" name="Line 14">
                <a:extLst>
                  <a:ext uri="{FF2B5EF4-FFF2-40B4-BE49-F238E27FC236}">
                    <a16:creationId xmlns:a16="http://schemas.microsoft.com/office/drawing/2014/main" id="{C0EF9392-8DAD-49CE-8A83-BD98C89E85B0}"/>
                  </a:ext>
                </a:extLst>
              </p:cNvPr>
              <p:cNvSpPr>
                <a:spLocks noChangeShapeType="1"/>
              </p:cNvSpPr>
              <p:nvPr/>
            </p:nvSpPr>
            <p:spPr bwMode="auto">
              <a:xfrm flipH="1">
                <a:off x="1044" y="1430"/>
                <a:ext cx="91" cy="89"/>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cxnSp>
        <p:nvCxnSpPr>
          <p:cNvPr id="380" name="Straight Connector 379">
            <a:extLst>
              <a:ext uri="{FF2B5EF4-FFF2-40B4-BE49-F238E27FC236}">
                <a16:creationId xmlns:a16="http://schemas.microsoft.com/office/drawing/2014/main" id="{677BDAAF-B4E6-43AD-B1D1-9ECFB564994B}"/>
              </a:ext>
            </a:extLst>
          </p:cNvPr>
          <p:cNvCxnSpPr>
            <a:cxnSpLocks/>
          </p:cNvCxnSpPr>
          <p:nvPr/>
        </p:nvCxnSpPr>
        <p:spPr>
          <a:xfrm flipV="1">
            <a:off x="6018562" y="2772367"/>
            <a:ext cx="0" cy="1007857"/>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cxnSp>
        <p:nvCxnSpPr>
          <p:cNvPr id="382" name="Straight Connector 381">
            <a:extLst>
              <a:ext uri="{FF2B5EF4-FFF2-40B4-BE49-F238E27FC236}">
                <a16:creationId xmlns:a16="http://schemas.microsoft.com/office/drawing/2014/main" id="{10816BC1-3405-451A-AD08-94883C7BC57A}"/>
              </a:ext>
            </a:extLst>
          </p:cNvPr>
          <p:cNvCxnSpPr>
            <a:cxnSpLocks/>
          </p:cNvCxnSpPr>
          <p:nvPr/>
        </p:nvCxnSpPr>
        <p:spPr>
          <a:xfrm flipV="1">
            <a:off x="7194469" y="2522151"/>
            <a:ext cx="0" cy="243134"/>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nvGrpSpPr>
          <p:cNvPr id="345" name="Group 344"/>
          <p:cNvGrpSpPr/>
          <p:nvPr/>
        </p:nvGrpSpPr>
        <p:grpSpPr>
          <a:xfrm>
            <a:off x="6985091" y="2052608"/>
            <a:ext cx="427273" cy="427273"/>
            <a:chOff x="4297892" y="3537408"/>
            <a:chExt cx="502920" cy="502920"/>
          </a:xfrm>
        </p:grpSpPr>
        <p:sp>
          <p:nvSpPr>
            <p:cNvPr id="346" name="Oval 345"/>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47" name="Group 346"/>
            <p:cNvGrpSpPr/>
            <p:nvPr/>
          </p:nvGrpSpPr>
          <p:grpSpPr>
            <a:xfrm>
              <a:off x="4462674" y="3720435"/>
              <a:ext cx="182880" cy="136866"/>
              <a:chOff x="4457912" y="3720435"/>
              <a:chExt cx="182880" cy="136866"/>
            </a:xfrm>
          </p:grpSpPr>
          <p:sp>
            <p:nvSpPr>
              <p:cNvPr id="348" name="Line 37"/>
              <p:cNvSpPr>
                <a:spLocks noChangeShapeType="1"/>
              </p:cNvSpPr>
              <p:nvPr/>
            </p:nvSpPr>
            <p:spPr bwMode="auto">
              <a:xfrm>
                <a:off x="4500977" y="3788868"/>
                <a:ext cx="139815"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49" name="Freeform 38"/>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0" name="Rectangle 39"/>
              <p:cNvSpPr>
                <a:spLocks noChangeArrowheads="1"/>
              </p:cNvSpPr>
              <p:nvPr/>
            </p:nvSpPr>
            <p:spPr bwMode="auto">
              <a:xfrm>
                <a:off x="4457912" y="3720435"/>
                <a:ext cx="113858" cy="136866"/>
              </a:xfrm>
              <a:prstGeom prst="rect">
                <a:avLst/>
              </a:pr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51" name="Group 350"/>
          <p:cNvGrpSpPr/>
          <p:nvPr/>
        </p:nvGrpSpPr>
        <p:grpSpPr>
          <a:xfrm>
            <a:off x="6993619" y="2101570"/>
            <a:ext cx="427273" cy="427273"/>
            <a:chOff x="457200" y="3537408"/>
            <a:chExt cx="502920" cy="502920"/>
          </a:xfrm>
        </p:grpSpPr>
        <p:sp>
          <p:nvSpPr>
            <p:cNvPr id="352" name="Oval 351"/>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53" name="Group 352"/>
            <p:cNvGrpSpPr/>
            <p:nvPr/>
          </p:nvGrpSpPr>
          <p:grpSpPr>
            <a:xfrm>
              <a:off x="609110" y="3692665"/>
              <a:ext cx="199100" cy="182880"/>
              <a:chOff x="61533" y="3545450"/>
              <a:chExt cx="199100" cy="182880"/>
            </a:xfrm>
          </p:grpSpPr>
          <p:sp>
            <p:nvSpPr>
              <p:cNvPr id="354" name="Freeform 43"/>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5" name="Freeform 44"/>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6" name="Freeform: Shape 849"/>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357" name="Straight Connector 356"/>
              <p:cNvCxnSpPr/>
              <p:nvPr/>
            </p:nvCxnSpPr>
            <p:spPr>
              <a:xfrm>
                <a:off x="107228" y="3634980"/>
                <a:ext cx="0" cy="44051"/>
              </a:xfrm>
              <a:prstGeom prst="line">
                <a:avLst/>
              </a:prstGeom>
              <a:noFill/>
              <a:ln w="12700" cap="flat">
                <a:solidFill>
                  <a:srgbClr val="0078D7"/>
                </a:solidFill>
                <a:prstDash val="solid"/>
                <a:miter lim="800000"/>
                <a:headEnd/>
                <a:tailEnd/>
              </a:ln>
            </p:spPr>
          </p:cxnSp>
          <p:cxnSp>
            <p:nvCxnSpPr>
              <p:cNvPr id="358" name="Straight Connector 357"/>
              <p:cNvCxnSpPr/>
              <p:nvPr/>
            </p:nvCxnSpPr>
            <p:spPr>
              <a:xfrm>
                <a:off x="214748" y="3634980"/>
                <a:ext cx="0" cy="44051"/>
              </a:xfrm>
              <a:prstGeom prst="line">
                <a:avLst/>
              </a:prstGeom>
              <a:noFill/>
              <a:ln w="12700" cap="flat">
                <a:solidFill>
                  <a:srgbClr val="0078D7"/>
                </a:solidFill>
                <a:prstDash val="solid"/>
                <a:miter lim="800000"/>
                <a:headEnd/>
                <a:tailEnd/>
              </a:ln>
            </p:spPr>
          </p:cxnSp>
        </p:grpSp>
      </p:grpSp>
      <p:grpSp>
        <p:nvGrpSpPr>
          <p:cNvPr id="359" name="Group 358"/>
          <p:cNvGrpSpPr/>
          <p:nvPr/>
        </p:nvGrpSpPr>
        <p:grpSpPr>
          <a:xfrm>
            <a:off x="6933898" y="1981468"/>
            <a:ext cx="427273" cy="427273"/>
            <a:chOff x="4297892" y="2841460"/>
            <a:chExt cx="502920" cy="502920"/>
          </a:xfrm>
        </p:grpSpPr>
        <p:sp>
          <p:nvSpPr>
            <p:cNvPr id="360" name="Oval 359"/>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61" name="Group 360"/>
            <p:cNvGrpSpPr/>
            <p:nvPr/>
          </p:nvGrpSpPr>
          <p:grpSpPr>
            <a:xfrm>
              <a:off x="4457912" y="3016068"/>
              <a:ext cx="182880" cy="125133"/>
              <a:chOff x="4434490" y="3008491"/>
              <a:chExt cx="182880" cy="125133"/>
            </a:xfrm>
          </p:grpSpPr>
          <p:sp>
            <p:nvSpPr>
              <p:cNvPr id="362" name="Line 27"/>
              <p:cNvSpPr>
                <a:spLocks noChangeShapeType="1"/>
              </p:cNvSpPr>
              <p:nvPr/>
            </p:nvSpPr>
            <p:spPr bwMode="auto">
              <a:xfrm>
                <a:off x="4434490" y="3133624"/>
                <a:ext cx="18288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3" name="Line 28"/>
              <p:cNvSpPr>
                <a:spLocks noChangeShapeType="1"/>
              </p:cNvSpPr>
              <p:nvPr/>
            </p:nvSpPr>
            <p:spPr bwMode="auto">
              <a:xfrm>
                <a:off x="4502890" y="3110584"/>
                <a:ext cx="2736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4" name="Line 29"/>
              <p:cNvSpPr>
                <a:spLocks noChangeShapeType="1"/>
              </p:cNvSpPr>
              <p:nvPr/>
            </p:nvSpPr>
            <p:spPr bwMode="auto">
              <a:xfrm flipV="1">
                <a:off x="4526429" y="3027064"/>
                <a:ext cx="84240" cy="8496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5" name="Line 32"/>
              <p:cNvSpPr>
                <a:spLocks noChangeShapeType="1"/>
              </p:cNvSpPr>
              <p:nvPr/>
            </p:nvSpPr>
            <p:spPr bwMode="auto">
              <a:xfrm>
                <a:off x="4435930" y="3110584"/>
                <a:ext cx="2016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6" name="Line 33"/>
              <p:cNvSpPr>
                <a:spLocks noChangeShapeType="1"/>
              </p:cNvSpPr>
              <p:nvPr/>
            </p:nvSpPr>
            <p:spPr bwMode="auto">
              <a:xfrm>
                <a:off x="4470490" y="3110584"/>
                <a:ext cx="19440" cy="0"/>
              </a:xfrm>
              <a:prstGeom prst="line">
                <a:avLst/>
              </a:prstGeom>
              <a:solidFill>
                <a:srgbClr val="0078D7"/>
              </a:solid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7" name="Freeform 38"/>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68" name="Group 367"/>
          <p:cNvGrpSpPr/>
          <p:nvPr/>
        </p:nvGrpSpPr>
        <p:grpSpPr>
          <a:xfrm rot="16200000">
            <a:off x="6996401" y="2000702"/>
            <a:ext cx="427273" cy="427273"/>
            <a:chOff x="5748872" y="3478565"/>
            <a:chExt cx="502920" cy="502920"/>
          </a:xfrm>
        </p:grpSpPr>
        <p:sp>
          <p:nvSpPr>
            <p:cNvPr id="369" name="Oval 368"/>
            <p:cNvSpPr/>
            <p:nvPr/>
          </p:nvSpPr>
          <p:spPr bwMode="auto">
            <a:xfrm>
              <a:off x="5748872" y="347856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70" name="Group 53"/>
            <p:cNvGrpSpPr>
              <a:grpSpLocks noChangeAspect="1"/>
            </p:cNvGrpSpPr>
            <p:nvPr/>
          </p:nvGrpSpPr>
          <p:grpSpPr bwMode="auto">
            <a:xfrm>
              <a:off x="5935305" y="3638585"/>
              <a:ext cx="130055" cy="182880"/>
              <a:chOff x="1955" y="3359"/>
              <a:chExt cx="389" cy="547"/>
            </a:xfrm>
            <a:solidFill>
              <a:srgbClr val="0078D7"/>
            </a:solidFill>
          </p:grpSpPr>
          <p:sp>
            <p:nvSpPr>
              <p:cNvPr id="371" name="Freeform 54"/>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2" name="Freeform 55"/>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3" name="Line 56"/>
              <p:cNvSpPr>
                <a:spLocks noChangeShapeType="1"/>
              </p:cNvSpPr>
              <p:nvPr/>
            </p:nvSpPr>
            <p:spPr bwMode="auto">
              <a:xfrm>
                <a:off x="2161" y="3634"/>
                <a:ext cx="38"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74" name="Group 373"/>
          <p:cNvGrpSpPr/>
          <p:nvPr/>
        </p:nvGrpSpPr>
        <p:grpSpPr>
          <a:xfrm>
            <a:off x="6924727" y="1789427"/>
            <a:ext cx="427273" cy="427273"/>
            <a:chOff x="6793209" y="4761287"/>
            <a:chExt cx="502920" cy="502920"/>
          </a:xfrm>
        </p:grpSpPr>
        <p:sp>
          <p:nvSpPr>
            <p:cNvPr id="375" name="Oval 374"/>
            <p:cNvSpPr/>
            <p:nvPr/>
          </p:nvSpPr>
          <p:spPr bwMode="auto">
            <a:xfrm>
              <a:off x="6793209" y="476128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76" name="Group 4"/>
            <p:cNvGrpSpPr>
              <a:grpSpLocks noChangeAspect="1"/>
            </p:cNvGrpSpPr>
            <p:nvPr/>
          </p:nvGrpSpPr>
          <p:grpSpPr bwMode="auto">
            <a:xfrm>
              <a:off x="6978505" y="4921307"/>
              <a:ext cx="132328" cy="182880"/>
              <a:chOff x="4159" y="1821"/>
              <a:chExt cx="178" cy="246"/>
            </a:xfrm>
            <a:solidFill>
              <a:srgbClr val="0078D7"/>
            </a:solidFill>
          </p:grpSpPr>
          <p:sp>
            <p:nvSpPr>
              <p:cNvPr id="377" name="Freeform 5"/>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8" name="Freeform 6"/>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9" name="Freeform 7"/>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90" name="Group 389"/>
          <p:cNvGrpSpPr/>
          <p:nvPr/>
        </p:nvGrpSpPr>
        <p:grpSpPr>
          <a:xfrm>
            <a:off x="6990745" y="1978916"/>
            <a:ext cx="427273" cy="427273"/>
            <a:chOff x="457200" y="2841460"/>
            <a:chExt cx="502920" cy="502920"/>
          </a:xfrm>
        </p:grpSpPr>
        <p:sp>
          <p:nvSpPr>
            <p:cNvPr id="391" name="Oval 390"/>
            <p:cNvSpPr/>
            <p:nvPr/>
          </p:nvSpPr>
          <p:spPr bwMode="auto">
            <a:xfrm>
              <a:off x="457200"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92" name="Group 59"/>
            <p:cNvGrpSpPr>
              <a:grpSpLocks noChangeAspect="1"/>
            </p:cNvGrpSpPr>
            <p:nvPr/>
          </p:nvGrpSpPr>
          <p:grpSpPr bwMode="auto">
            <a:xfrm>
              <a:off x="602672" y="3001480"/>
              <a:ext cx="211976" cy="182880"/>
              <a:chOff x="897" y="1587"/>
              <a:chExt cx="357" cy="308"/>
            </a:xfrm>
            <a:solidFill>
              <a:srgbClr val="0078D7"/>
            </a:solidFill>
          </p:grpSpPr>
          <p:sp>
            <p:nvSpPr>
              <p:cNvPr id="393" name="Line 60"/>
              <p:cNvSpPr>
                <a:spLocks noChangeShapeType="1"/>
              </p:cNvSpPr>
              <p:nvPr/>
            </p:nvSpPr>
            <p:spPr bwMode="auto">
              <a:xfrm flipV="1">
                <a:off x="950" y="1587"/>
                <a:ext cx="0" cy="308"/>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4" name="Freeform 61"/>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5" name="Freeform 62"/>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6" name="Line 63"/>
              <p:cNvSpPr>
                <a:spLocks noChangeShapeType="1"/>
              </p:cNvSpPr>
              <p:nvPr/>
            </p:nvSpPr>
            <p:spPr bwMode="auto">
              <a:xfrm>
                <a:off x="1057" y="1627"/>
                <a:ext cx="197"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7" name="Line 64"/>
              <p:cNvSpPr>
                <a:spLocks noChangeShapeType="1"/>
              </p:cNvSpPr>
              <p:nvPr/>
            </p:nvSpPr>
            <p:spPr bwMode="auto">
              <a:xfrm>
                <a:off x="1057" y="1869"/>
                <a:ext cx="197"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8" name="Line 65"/>
              <p:cNvSpPr>
                <a:spLocks noChangeShapeType="1"/>
              </p:cNvSpPr>
              <p:nvPr/>
            </p:nvSpPr>
            <p:spPr bwMode="auto">
              <a:xfrm>
                <a:off x="1012" y="1788"/>
                <a:ext cx="242"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9" name="Line 66"/>
              <p:cNvSpPr>
                <a:spLocks noChangeShapeType="1"/>
              </p:cNvSpPr>
              <p:nvPr/>
            </p:nvSpPr>
            <p:spPr bwMode="auto">
              <a:xfrm>
                <a:off x="1012" y="1708"/>
                <a:ext cx="242" cy="0"/>
              </a:xfrm>
              <a:prstGeom prst="lin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00" name="Group 399"/>
          <p:cNvGrpSpPr/>
          <p:nvPr/>
        </p:nvGrpSpPr>
        <p:grpSpPr>
          <a:xfrm>
            <a:off x="6985091" y="1952404"/>
            <a:ext cx="427273" cy="427273"/>
            <a:chOff x="4297892" y="4233356"/>
            <a:chExt cx="502920" cy="502920"/>
          </a:xfrm>
        </p:grpSpPr>
        <p:sp>
          <p:nvSpPr>
            <p:cNvPr id="401" name="Oval 400"/>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02" name="Group 401"/>
            <p:cNvGrpSpPr>
              <a:grpSpLocks noChangeAspect="1"/>
            </p:cNvGrpSpPr>
            <p:nvPr/>
          </p:nvGrpSpPr>
          <p:grpSpPr>
            <a:xfrm>
              <a:off x="4457912" y="4387032"/>
              <a:ext cx="182880" cy="195568"/>
              <a:chOff x="7621033" y="3475768"/>
              <a:chExt cx="200024" cy="213901"/>
            </a:xfrm>
            <a:solidFill>
              <a:srgbClr val="0078D7"/>
            </a:solidFill>
          </p:grpSpPr>
          <p:sp>
            <p:nvSpPr>
              <p:cNvPr id="403" name="Freeform 20"/>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04" name="Freeform 21"/>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05" name="Oval 22"/>
              <p:cNvSpPr>
                <a:spLocks noChangeArrowheads="1"/>
              </p:cNvSpPr>
              <p:nvPr/>
            </p:nvSpPr>
            <p:spPr bwMode="auto">
              <a:xfrm>
                <a:off x="7674557" y="3661916"/>
                <a:ext cx="29735" cy="27753"/>
              </a:xfrm>
              <a:prstGeom prst="ellips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06" name="Oval 23"/>
              <p:cNvSpPr>
                <a:spLocks noChangeArrowheads="1"/>
              </p:cNvSpPr>
              <p:nvPr/>
            </p:nvSpPr>
            <p:spPr bwMode="auto">
              <a:xfrm>
                <a:off x="7793304" y="3561408"/>
                <a:ext cx="27753" cy="29735"/>
              </a:xfrm>
              <a:prstGeom prst="ellipse">
                <a:avLst/>
              </a:prstGeom>
              <a:grpFill/>
              <a:ln w="12700" cap="flat">
                <a:solidFill>
                  <a:srgbClr val="0078D7"/>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42" name="Group 441">
            <a:extLst>
              <a:ext uri="{FF2B5EF4-FFF2-40B4-BE49-F238E27FC236}">
                <a16:creationId xmlns:a16="http://schemas.microsoft.com/office/drawing/2014/main" id="{48367E81-3CBB-42C9-BCFF-C4EF50B044A1}"/>
              </a:ext>
            </a:extLst>
          </p:cNvPr>
          <p:cNvGrpSpPr/>
          <p:nvPr/>
        </p:nvGrpSpPr>
        <p:grpSpPr>
          <a:xfrm>
            <a:off x="4738026" y="2000467"/>
            <a:ext cx="427273" cy="427273"/>
            <a:chOff x="457200" y="4929305"/>
            <a:chExt cx="502920" cy="502920"/>
          </a:xfrm>
        </p:grpSpPr>
        <p:sp>
          <p:nvSpPr>
            <p:cNvPr id="443" name="Oval 442">
              <a:extLst>
                <a:ext uri="{FF2B5EF4-FFF2-40B4-BE49-F238E27FC236}">
                  <a16:creationId xmlns:a16="http://schemas.microsoft.com/office/drawing/2014/main" id="{929E8C60-6264-4781-A838-D27586115799}"/>
                </a:ext>
              </a:extLst>
            </p:cNvPr>
            <p:cNvSpPr/>
            <p:nvPr/>
          </p:nvSpPr>
          <p:spPr bwMode="auto">
            <a:xfrm>
              <a:off x="457200"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44" name="Group 443">
              <a:extLst>
                <a:ext uri="{FF2B5EF4-FFF2-40B4-BE49-F238E27FC236}">
                  <a16:creationId xmlns:a16="http://schemas.microsoft.com/office/drawing/2014/main" id="{8C0C7F08-8FC3-46B9-9FD5-B56D4794204B}"/>
                </a:ext>
              </a:extLst>
            </p:cNvPr>
            <p:cNvGrpSpPr>
              <a:grpSpLocks noChangeAspect="1"/>
            </p:cNvGrpSpPr>
            <p:nvPr/>
          </p:nvGrpSpPr>
          <p:grpSpPr>
            <a:xfrm>
              <a:off x="618041" y="5082513"/>
              <a:ext cx="181238" cy="182880"/>
              <a:chOff x="-3570324" y="4569733"/>
              <a:chExt cx="222421" cy="224437"/>
            </a:xfrm>
          </p:grpSpPr>
          <p:grpSp>
            <p:nvGrpSpPr>
              <p:cNvPr id="445" name="Group 15">
                <a:extLst>
                  <a:ext uri="{FF2B5EF4-FFF2-40B4-BE49-F238E27FC236}">
                    <a16:creationId xmlns:a16="http://schemas.microsoft.com/office/drawing/2014/main" id="{D4E6CFC3-A04A-4AA1-8EA6-38B3163615AD}"/>
                  </a:ext>
                </a:extLst>
              </p:cNvPr>
              <p:cNvGrpSpPr>
                <a:grpSpLocks noChangeAspect="1"/>
              </p:cNvGrpSpPr>
              <p:nvPr/>
            </p:nvGrpSpPr>
            <p:grpSpPr bwMode="auto">
              <a:xfrm>
                <a:off x="-3570324" y="4591583"/>
                <a:ext cx="222421" cy="202587"/>
                <a:chOff x="4086" y="2775"/>
                <a:chExt cx="157" cy="143"/>
              </a:xfrm>
            </p:grpSpPr>
            <p:sp>
              <p:nvSpPr>
                <p:cNvPr id="449" name="Freeform 16">
                  <a:extLst>
                    <a:ext uri="{FF2B5EF4-FFF2-40B4-BE49-F238E27FC236}">
                      <a16:creationId xmlns:a16="http://schemas.microsoft.com/office/drawing/2014/main" id="{06AB6B32-4D09-4D07-9B68-C1A35A29F50E}"/>
                    </a:ext>
                  </a:extLst>
                </p:cNvPr>
                <p:cNvSpPr>
                  <a:spLocks/>
                </p:cNvSpPr>
                <p:nvPr/>
              </p:nvSpPr>
              <p:spPr bwMode="auto">
                <a:xfrm>
                  <a:off x="4086" y="2775"/>
                  <a:ext cx="155" cy="143"/>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50" name="Line 17">
                  <a:extLst>
                    <a:ext uri="{FF2B5EF4-FFF2-40B4-BE49-F238E27FC236}">
                      <a16:creationId xmlns:a16="http://schemas.microsoft.com/office/drawing/2014/main" id="{F49992E9-6771-4858-B2B8-4B8F3B5821DC}"/>
                    </a:ext>
                  </a:extLst>
                </p:cNvPr>
                <p:cNvSpPr>
                  <a:spLocks noChangeShapeType="1"/>
                </p:cNvSpPr>
                <p:nvPr/>
              </p:nvSpPr>
              <p:spPr bwMode="auto">
                <a:xfrm flipH="1">
                  <a:off x="4086" y="2812"/>
                  <a:ext cx="15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446" name="Group 445">
                <a:extLst>
                  <a:ext uri="{FF2B5EF4-FFF2-40B4-BE49-F238E27FC236}">
                    <a16:creationId xmlns:a16="http://schemas.microsoft.com/office/drawing/2014/main" id="{D8DBC7A9-D083-4C08-8A84-CB50FBE5D9DF}"/>
                  </a:ext>
                </a:extLst>
              </p:cNvPr>
              <p:cNvGrpSpPr/>
              <p:nvPr/>
            </p:nvGrpSpPr>
            <p:grpSpPr>
              <a:xfrm>
                <a:off x="-3524143" y="4569733"/>
                <a:ext cx="130059" cy="41320"/>
                <a:chOff x="6531429" y="4365270"/>
                <a:chExt cx="176213" cy="55984"/>
              </a:xfrm>
            </p:grpSpPr>
            <p:cxnSp>
              <p:nvCxnSpPr>
                <p:cNvPr id="447" name="Straight Connector 446">
                  <a:extLst>
                    <a:ext uri="{FF2B5EF4-FFF2-40B4-BE49-F238E27FC236}">
                      <a16:creationId xmlns:a16="http://schemas.microsoft.com/office/drawing/2014/main" id="{970CE190-57BD-445B-93A0-2AC3E600D9E2}"/>
                    </a:ext>
                  </a:extLst>
                </p:cNvPr>
                <p:cNvCxnSpPr/>
                <p:nvPr/>
              </p:nvCxnSpPr>
              <p:spPr>
                <a:xfrm flipV="1">
                  <a:off x="6531429"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48" name="Straight Connector 447">
                  <a:extLst>
                    <a:ext uri="{FF2B5EF4-FFF2-40B4-BE49-F238E27FC236}">
                      <a16:creationId xmlns:a16="http://schemas.microsoft.com/office/drawing/2014/main" id="{F1F4C74A-EA7A-419C-9B16-5CAF8FDA394D}"/>
                    </a:ext>
                  </a:extLst>
                </p:cNvPr>
                <p:cNvCxnSpPr/>
                <p:nvPr/>
              </p:nvCxnSpPr>
              <p:spPr>
                <a:xfrm flipV="1">
                  <a:off x="6707642"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grpSp>
        <p:nvGrpSpPr>
          <p:cNvPr id="451" name="Group 450">
            <a:extLst>
              <a:ext uri="{FF2B5EF4-FFF2-40B4-BE49-F238E27FC236}">
                <a16:creationId xmlns:a16="http://schemas.microsoft.com/office/drawing/2014/main" id="{E73488E9-D637-47C9-A858-8ED30AB77999}"/>
              </a:ext>
            </a:extLst>
          </p:cNvPr>
          <p:cNvGrpSpPr/>
          <p:nvPr/>
        </p:nvGrpSpPr>
        <p:grpSpPr>
          <a:xfrm>
            <a:off x="4678939" y="2028479"/>
            <a:ext cx="427273" cy="427273"/>
            <a:chOff x="457200" y="4233356"/>
            <a:chExt cx="502920" cy="502920"/>
          </a:xfrm>
        </p:grpSpPr>
        <p:sp>
          <p:nvSpPr>
            <p:cNvPr id="452" name="Oval 451">
              <a:extLst>
                <a:ext uri="{FF2B5EF4-FFF2-40B4-BE49-F238E27FC236}">
                  <a16:creationId xmlns:a16="http://schemas.microsoft.com/office/drawing/2014/main" id="{35FA14E9-A7BB-4195-8AB1-7E1DE7D33602}"/>
                </a:ext>
              </a:extLst>
            </p:cNvPr>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53" name="Group 452">
              <a:extLst>
                <a:ext uri="{FF2B5EF4-FFF2-40B4-BE49-F238E27FC236}">
                  <a16:creationId xmlns:a16="http://schemas.microsoft.com/office/drawing/2014/main" id="{6E6F8ED9-BEF1-43AE-A0F3-399D23E7DF7E}"/>
                </a:ext>
              </a:extLst>
            </p:cNvPr>
            <p:cNvGrpSpPr/>
            <p:nvPr/>
          </p:nvGrpSpPr>
          <p:grpSpPr>
            <a:xfrm>
              <a:off x="617831" y="4393376"/>
              <a:ext cx="181658" cy="182880"/>
              <a:chOff x="617831" y="4393376"/>
              <a:chExt cx="181658" cy="182880"/>
            </a:xfrm>
          </p:grpSpPr>
          <p:grpSp>
            <p:nvGrpSpPr>
              <p:cNvPr id="454" name="Group 453">
                <a:extLst>
                  <a:ext uri="{FF2B5EF4-FFF2-40B4-BE49-F238E27FC236}">
                    <a16:creationId xmlns:a16="http://schemas.microsoft.com/office/drawing/2014/main" id="{D7627BFE-87C7-478C-BA40-800D9D94D1E9}"/>
                  </a:ext>
                </a:extLst>
              </p:cNvPr>
              <p:cNvGrpSpPr/>
              <p:nvPr/>
            </p:nvGrpSpPr>
            <p:grpSpPr>
              <a:xfrm>
                <a:off x="655168" y="4448176"/>
                <a:ext cx="70894" cy="77230"/>
                <a:chOff x="5790519" y="3043624"/>
                <a:chExt cx="256473" cy="279398"/>
              </a:xfrm>
            </p:grpSpPr>
            <p:sp>
              <p:nvSpPr>
                <p:cNvPr id="459" name="Oval 113">
                  <a:extLst>
                    <a:ext uri="{FF2B5EF4-FFF2-40B4-BE49-F238E27FC236}">
                      <a16:creationId xmlns:a16="http://schemas.microsoft.com/office/drawing/2014/main" id="{AD9C944C-A8C1-4079-9AB8-6CADD9779D1B}"/>
                    </a:ext>
                  </a:extLst>
                </p:cNvPr>
                <p:cNvSpPr>
                  <a:spLocks noChangeArrowheads="1"/>
                </p:cNvSpPr>
                <p:nvPr/>
              </p:nvSpPr>
              <p:spPr bwMode="auto">
                <a:xfrm>
                  <a:off x="5843533" y="3043624"/>
                  <a:ext cx="151878" cy="149012"/>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60" name="Freeform 114">
                  <a:extLst>
                    <a:ext uri="{FF2B5EF4-FFF2-40B4-BE49-F238E27FC236}">
                      <a16:creationId xmlns:a16="http://schemas.microsoft.com/office/drawing/2014/main" id="{DFE36D9E-9262-4B45-A652-4C5E476B6A9E}"/>
                    </a:ext>
                  </a:extLst>
                </p:cNvPr>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455" name="Rounded Rectangle 145">
                <a:extLst>
                  <a:ext uri="{FF2B5EF4-FFF2-40B4-BE49-F238E27FC236}">
                    <a16:creationId xmlns:a16="http://schemas.microsoft.com/office/drawing/2014/main" id="{3DDE7B96-1021-4727-899E-F6899B8621B8}"/>
                  </a:ext>
                </a:extLst>
              </p:cNvPr>
              <p:cNvSpPr/>
              <p:nvPr/>
            </p:nvSpPr>
            <p:spPr bwMode="auto">
              <a:xfrm>
                <a:off x="617831" y="4393376"/>
                <a:ext cx="181658" cy="180998"/>
              </a:xfrm>
              <a:prstGeom prst="roundRect">
                <a:avLst>
                  <a:gd name="adj" fmla="val 10746"/>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456" name="Straight Connector 455">
                <a:extLst>
                  <a:ext uri="{FF2B5EF4-FFF2-40B4-BE49-F238E27FC236}">
                    <a16:creationId xmlns:a16="http://schemas.microsoft.com/office/drawing/2014/main" id="{63D16EE9-1FE7-4F85-A001-D3C76653F474}"/>
                  </a:ext>
                </a:extLst>
              </p:cNvPr>
              <p:cNvCxnSpPr/>
              <p:nvPr/>
            </p:nvCxnSpPr>
            <p:spPr>
              <a:xfrm>
                <a:off x="755722" y="4395258"/>
                <a:ext cx="0" cy="180998"/>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57" name="Straight Connector 456">
                <a:extLst>
                  <a:ext uri="{FF2B5EF4-FFF2-40B4-BE49-F238E27FC236}">
                    <a16:creationId xmlns:a16="http://schemas.microsoft.com/office/drawing/2014/main" id="{2CEA4F93-57F0-4E39-AA44-9C5967FF7A1A}"/>
                  </a:ext>
                </a:extLst>
              </p:cNvPr>
              <p:cNvCxnSpPr/>
              <p:nvPr/>
            </p:nvCxnSpPr>
            <p:spPr>
              <a:xfrm>
                <a:off x="758086" y="4453527"/>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58" name="Straight Connector 457">
                <a:extLst>
                  <a:ext uri="{FF2B5EF4-FFF2-40B4-BE49-F238E27FC236}">
                    <a16:creationId xmlns:a16="http://schemas.microsoft.com/office/drawing/2014/main" id="{FE8259AD-2C5A-4354-9A20-CF39B496BB39}"/>
                  </a:ext>
                </a:extLst>
              </p:cNvPr>
              <p:cNvCxnSpPr/>
              <p:nvPr/>
            </p:nvCxnSpPr>
            <p:spPr>
              <a:xfrm>
                <a:off x="758086" y="4513181"/>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61" name="Group 460">
            <a:extLst>
              <a:ext uri="{FF2B5EF4-FFF2-40B4-BE49-F238E27FC236}">
                <a16:creationId xmlns:a16="http://schemas.microsoft.com/office/drawing/2014/main" id="{37EA0E37-4BDD-492D-A1F9-9CAFD27BAF68}"/>
              </a:ext>
            </a:extLst>
          </p:cNvPr>
          <p:cNvGrpSpPr/>
          <p:nvPr/>
        </p:nvGrpSpPr>
        <p:grpSpPr>
          <a:xfrm>
            <a:off x="4730526" y="1920761"/>
            <a:ext cx="427273" cy="427273"/>
            <a:chOff x="4297892" y="3537408"/>
            <a:chExt cx="502920" cy="502920"/>
          </a:xfrm>
        </p:grpSpPr>
        <p:sp>
          <p:nvSpPr>
            <p:cNvPr id="462" name="Oval 461">
              <a:extLst>
                <a:ext uri="{FF2B5EF4-FFF2-40B4-BE49-F238E27FC236}">
                  <a16:creationId xmlns:a16="http://schemas.microsoft.com/office/drawing/2014/main" id="{13CDA804-DB5A-4307-A023-0CC80A0EF8DC}"/>
                </a:ext>
              </a:extLst>
            </p:cNvPr>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63" name="Group 462">
              <a:extLst>
                <a:ext uri="{FF2B5EF4-FFF2-40B4-BE49-F238E27FC236}">
                  <a16:creationId xmlns:a16="http://schemas.microsoft.com/office/drawing/2014/main" id="{E1148E1A-7708-4777-8131-BA2F02938293}"/>
                </a:ext>
              </a:extLst>
            </p:cNvPr>
            <p:cNvGrpSpPr>
              <a:grpSpLocks noChangeAspect="1"/>
            </p:cNvGrpSpPr>
            <p:nvPr/>
          </p:nvGrpSpPr>
          <p:grpSpPr>
            <a:xfrm>
              <a:off x="4463811" y="3674568"/>
              <a:ext cx="171082" cy="228600"/>
              <a:chOff x="-1525209" y="4908418"/>
              <a:chExt cx="198086" cy="264682"/>
            </a:xfrm>
          </p:grpSpPr>
          <p:sp>
            <p:nvSpPr>
              <p:cNvPr id="464" name="Freeform 157">
                <a:extLst>
                  <a:ext uri="{FF2B5EF4-FFF2-40B4-BE49-F238E27FC236}">
                    <a16:creationId xmlns:a16="http://schemas.microsoft.com/office/drawing/2014/main" id="{175EE074-5895-4CEE-9BBD-D6C29551AFAA}"/>
                  </a:ext>
                </a:extLst>
              </p:cNvPr>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noAutofit/>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65" name="Rectangle 464">
                <a:extLst>
                  <a:ext uri="{FF2B5EF4-FFF2-40B4-BE49-F238E27FC236}">
                    <a16:creationId xmlns:a16="http://schemas.microsoft.com/office/drawing/2014/main" id="{8E7F1EA7-DB21-4D1A-BB04-053BD98159BD}"/>
                  </a:ext>
                </a:extLst>
              </p:cNvPr>
              <p:cNvSpPr/>
              <p:nvPr/>
            </p:nvSpPr>
            <p:spPr bwMode="auto">
              <a:xfrm>
                <a:off x="-1490924" y="4908418"/>
                <a:ext cx="163801" cy="230958"/>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466" name="Straight Connector 465">
                <a:extLst>
                  <a:ext uri="{FF2B5EF4-FFF2-40B4-BE49-F238E27FC236}">
                    <a16:creationId xmlns:a16="http://schemas.microsoft.com/office/drawing/2014/main" id="{20EDF47E-347E-42D3-954A-8A681585B01E}"/>
                  </a:ext>
                </a:extLst>
              </p:cNvPr>
              <p:cNvCxnSpPr/>
              <p:nvPr/>
            </p:nvCxnSpPr>
            <p:spPr>
              <a:xfrm>
                <a:off x="-1465230" y="5102441"/>
                <a:ext cx="11562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7" name="Straight Connector 466">
                <a:extLst>
                  <a:ext uri="{FF2B5EF4-FFF2-40B4-BE49-F238E27FC236}">
                    <a16:creationId xmlns:a16="http://schemas.microsoft.com/office/drawing/2014/main" id="{EB216F0A-EC29-4B79-9432-3925B0ED8627}"/>
                  </a:ext>
                </a:extLst>
              </p:cNvPr>
              <p:cNvCxnSpPr/>
              <p:nvPr/>
            </p:nvCxnSpPr>
            <p:spPr>
              <a:xfrm>
                <a:off x="-1465230" y="506430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8" name="Straight Connector 467">
                <a:extLst>
                  <a:ext uri="{FF2B5EF4-FFF2-40B4-BE49-F238E27FC236}">
                    <a16:creationId xmlns:a16="http://schemas.microsoft.com/office/drawing/2014/main" id="{1195F06D-15DE-4556-95BE-A8B2C8EE40F7}"/>
                  </a:ext>
                </a:extLst>
              </p:cNvPr>
              <p:cNvCxnSpPr/>
              <p:nvPr/>
            </p:nvCxnSpPr>
            <p:spPr>
              <a:xfrm>
                <a:off x="-1465230" y="502616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9" name="Straight Connector 468">
                <a:extLst>
                  <a:ext uri="{FF2B5EF4-FFF2-40B4-BE49-F238E27FC236}">
                    <a16:creationId xmlns:a16="http://schemas.microsoft.com/office/drawing/2014/main" id="{ACFE56E9-4E1E-4404-BAB9-D8906531FF16}"/>
                  </a:ext>
                </a:extLst>
              </p:cNvPr>
              <p:cNvCxnSpPr/>
              <p:nvPr/>
            </p:nvCxnSpPr>
            <p:spPr>
              <a:xfrm>
                <a:off x="-1465230" y="498802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0" name="Straight Connector 469">
                <a:extLst>
                  <a:ext uri="{FF2B5EF4-FFF2-40B4-BE49-F238E27FC236}">
                    <a16:creationId xmlns:a16="http://schemas.microsoft.com/office/drawing/2014/main" id="{4BBDD97F-39AC-4E0F-BDAC-CF9E8D4A778C}"/>
                  </a:ext>
                </a:extLst>
              </p:cNvPr>
              <p:cNvCxnSpPr/>
              <p:nvPr/>
            </p:nvCxnSpPr>
            <p:spPr>
              <a:xfrm>
                <a:off x="-1465230" y="494988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71" name="Group 470">
            <a:extLst>
              <a:ext uri="{FF2B5EF4-FFF2-40B4-BE49-F238E27FC236}">
                <a16:creationId xmlns:a16="http://schemas.microsoft.com/office/drawing/2014/main" id="{305DBDED-21D9-4EEA-949B-BC8629EC9014}"/>
              </a:ext>
            </a:extLst>
          </p:cNvPr>
          <p:cNvGrpSpPr/>
          <p:nvPr/>
        </p:nvGrpSpPr>
        <p:grpSpPr>
          <a:xfrm>
            <a:off x="4734046" y="1828319"/>
            <a:ext cx="427273" cy="427273"/>
            <a:chOff x="4297892" y="2841460"/>
            <a:chExt cx="502920" cy="502920"/>
          </a:xfrm>
        </p:grpSpPr>
        <p:sp>
          <p:nvSpPr>
            <p:cNvPr id="472" name="Oval 471">
              <a:extLst>
                <a:ext uri="{FF2B5EF4-FFF2-40B4-BE49-F238E27FC236}">
                  <a16:creationId xmlns:a16="http://schemas.microsoft.com/office/drawing/2014/main" id="{A3CD1B9C-F6E7-4004-B5F7-DBCF862A6104}"/>
                </a:ext>
              </a:extLst>
            </p:cNvPr>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73" name="Group 472">
              <a:extLst>
                <a:ext uri="{FF2B5EF4-FFF2-40B4-BE49-F238E27FC236}">
                  <a16:creationId xmlns:a16="http://schemas.microsoft.com/office/drawing/2014/main" id="{F5C48413-4E97-45BD-B8FC-303B4E371664}"/>
                </a:ext>
              </a:extLst>
            </p:cNvPr>
            <p:cNvGrpSpPr>
              <a:grpSpLocks noChangeAspect="1"/>
            </p:cNvGrpSpPr>
            <p:nvPr/>
          </p:nvGrpSpPr>
          <p:grpSpPr>
            <a:xfrm>
              <a:off x="4457912" y="3026530"/>
              <a:ext cx="182880" cy="132780"/>
              <a:chOff x="-4119757" y="5792140"/>
              <a:chExt cx="226376" cy="164360"/>
            </a:xfrm>
          </p:grpSpPr>
          <p:sp>
            <p:nvSpPr>
              <p:cNvPr id="474" name="Rectangle 473">
                <a:extLst>
                  <a:ext uri="{FF2B5EF4-FFF2-40B4-BE49-F238E27FC236}">
                    <a16:creationId xmlns:a16="http://schemas.microsoft.com/office/drawing/2014/main" id="{95784AE5-9849-4213-BECA-DAC18F9AE330}"/>
                  </a:ext>
                </a:extLst>
              </p:cNvPr>
              <p:cNvSpPr/>
              <p:nvPr/>
            </p:nvSpPr>
            <p:spPr bwMode="auto">
              <a:xfrm>
                <a:off x="-4119011" y="5792140"/>
                <a:ext cx="224759" cy="164360"/>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75" name="Isosceles Triangle 150">
                <a:extLst>
                  <a:ext uri="{FF2B5EF4-FFF2-40B4-BE49-F238E27FC236}">
                    <a16:creationId xmlns:a16="http://schemas.microsoft.com/office/drawing/2014/main" id="{548A92AA-3982-47A7-BCB6-8A76D947DBF4}"/>
                  </a:ext>
                </a:extLst>
              </p:cNvPr>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76" name="Group 475">
            <a:extLst>
              <a:ext uri="{FF2B5EF4-FFF2-40B4-BE49-F238E27FC236}">
                <a16:creationId xmlns:a16="http://schemas.microsoft.com/office/drawing/2014/main" id="{C9DCFD8A-9605-4238-825D-AB7A24CF6602}"/>
              </a:ext>
            </a:extLst>
          </p:cNvPr>
          <p:cNvGrpSpPr/>
          <p:nvPr/>
        </p:nvGrpSpPr>
        <p:grpSpPr>
          <a:xfrm>
            <a:off x="4774899" y="1878045"/>
            <a:ext cx="427273" cy="427273"/>
            <a:chOff x="4297892" y="4929305"/>
            <a:chExt cx="502920" cy="502920"/>
          </a:xfrm>
        </p:grpSpPr>
        <p:sp>
          <p:nvSpPr>
            <p:cNvPr id="477" name="Oval 476">
              <a:extLst>
                <a:ext uri="{FF2B5EF4-FFF2-40B4-BE49-F238E27FC236}">
                  <a16:creationId xmlns:a16="http://schemas.microsoft.com/office/drawing/2014/main" id="{425E73FF-D413-4C10-A011-12F617E672A1}"/>
                </a:ext>
              </a:extLst>
            </p:cNvPr>
            <p:cNvSpPr/>
            <p:nvPr/>
          </p:nvSpPr>
          <p:spPr bwMode="auto">
            <a:xfrm>
              <a:off x="4297892"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78" name="Group 477">
              <a:extLst>
                <a:ext uri="{FF2B5EF4-FFF2-40B4-BE49-F238E27FC236}">
                  <a16:creationId xmlns:a16="http://schemas.microsoft.com/office/drawing/2014/main" id="{9F0CA331-4606-4A91-B993-835A865541C8}"/>
                </a:ext>
              </a:extLst>
            </p:cNvPr>
            <p:cNvGrpSpPr>
              <a:grpSpLocks noChangeAspect="1"/>
            </p:cNvGrpSpPr>
            <p:nvPr/>
          </p:nvGrpSpPr>
          <p:grpSpPr>
            <a:xfrm>
              <a:off x="4435052" y="5091258"/>
              <a:ext cx="228600" cy="179015"/>
              <a:chOff x="-2178049" y="6200634"/>
              <a:chExt cx="295707" cy="231567"/>
            </a:xfrm>
          </p:grpSpPr>
          <p:sp>
            <p:nvSpPr>
              <p:cNvPr id="479" name="Freeform 134">
                <a:extLst>
                  <a:ext uri="{FF2B5EF4-FFF2-40B4-BE49-F238E27FC236}">
                    <a16:creationId xmlns:a16="http://schemas.microsoft.com/office/drawing/2014/main" id="{29ABD0B4-A7E3-4109-B7F4-2267C6B42AA4}"/>
                  </a:ext>
                </a:extLst>
              </p:cNvPr>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80" name="Freeform 135">
                <a:extLst>
                  <a:ext uri="{FF2B5EF4-FFF2-40B4-BE49-F238E27FC236}">
                    <a16:creationId xmlns:a16="http://schemas.microsoft.com/office/drawing/2014/main" id="{A3F3126B-CFDB-45A2-AC4A-0665B56D08D9}"/>
                  </a:ext>
                </a:extLst>
              </p:cNvPr>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481" name="Group 480">
            <a:extLst>
              <a:ext uri="{FF2B5EF4-FFF2-40B4-BE49-F238E27FC236}">
                <a16:creationId xmlns:a16="http://schemas.microsoft.com/office/drawing/2014/main" id="{D2215ADD-6D25-4B41-B77C-9F18823FAD51}"/>
              </a:ext>
            </a:extLst>
          </p:cNvPr>
          <p:cNvGrpSpPr/>
          <p:nvPr/>
        </p:nvGrpSpPr>
        <p:grpSpPr>
          <a:xfrm>
            <a:off x="4703201" y="2047650"/>
            <a:ext cx="427273" cy="427273"/>
            <a:chOff x="4297892" y="4233356"/>
            <a:chExt cx="502920" cy="502920"/>
          </a:xfrm>
        </p:grpSpPr>
        <p:sp>
          <p:nvSpPr>
            <p:cNvPr id="482" name="Oval 481">
              <a:extLst>
                <a:ext uri="{FF2B5EF4-FFF2-40B4-BE49-F238E27FC236}">
                  <a16:creationId xmlns:a16="http://schemas.microsoft.com/office/drawing/2014/main" id="{88BFD48F-4D34-4DC0-8CD9-D151198F4D3C}"/>
                </a:ext>
              </a:extLst>
            </p:cNvPr>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83" name="Group 482">
              <a:extLst>
                <a:ext uri="{FF2B5EF4-FFF2-40B4-BE49-F238E27FC236}">
                  <a16:creationId xmlns:a16="http://schemas.microsoft.com/office/drawing/2014/main" id="{01DF0F27-B5A4-42E6-AAA0-8073A331E3FE}"/>
                </a:ext>
              </a:extLst>
            </p:cNvPr>
            <p:cNvGrpSpPr>
              <a:grpSpLocks noChangeAspect="1"/>
            </p:cNvGrpSpPr>
            <p:nvPr/>
          </p:nvGrpSpPr>
          <p:grpSpPr>
            <a:xfrm>
              <a:off x="4433862" y="4381519"/>
              <a:ext cx="230981" cy="206595"/>
              <a:chOff x="-1320398" y="7123634"/>
              <a:chExt cx="302577" cy="270631"/>
            </a:xfrm>
            <a:noFill/>
          </p:grpSpPr>
          <p:sp>
            <p:nvSpPr>
              <p:cNvPr id="484" name="Oval 483">
                <a:extLst>
                  <a:ext uri="{FF2B5EF4-FFF2-40B4-BE49-F238E27FC236}">
                    <a16:creationId xmlns:a16="http://schemas.microsoft.com/office/drawing/2014/main" id="{7EA41950-12F9-42FB-8082-260C87DA21D2}"/>
                  </a:ext>
                </a:extLst>
              </p:cNvPr>
              <p:cNvSpPr>
                <a:spLocks noChangeArrowheads="1"/>
              </p:cNvSpPr>
              <p:nvPr/>
            </p:nvSpPr>
            <p:spPr bwMode="auto">
              <a:xfrm>
                <a:off x="-1119176" y="7159089"/>
                <a:ext cx="75659" cy="74231"/>
              </a:xfrm>
              <a:prstGeom prst="ellipse">
                <a:avLst/>
              </a:pr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5" name="Freeform 114">
                <a:extLst>
                  <a:ext uri="{FF2B5EF4-FFF2-40B4-BE49-F238E27FC236}">
                    <a16:creationId xmlns:a16="http://schemas.microsoft.com/office/drawing/2014/main" id="{2FA46D26-F5F5-457F-908F-6D853A38AF44}"/>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6" name="Freeform 108">
                <a:extLst>
                  <a:ext uri="{FF2B5EF4-FFF2-40B4-BE49-F238E27FC236}">
                    <a16:creationId xmlns:a16="http://schemas.microsoft.com/office/drawing/2014/main" id="{BEBC3E8A-1741-4274-AB39-5FEBD439E36B}"/>
                  </a:ext>
                </a:extLst>
              </p:cNvPr>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7" name="Oval 113">
                <a:extLst>
                  <a:ext uri="{FF2B5EF4-FFF2-40B4-BE49-F238E27FC236}">
                    <a16:creationId xmlns:a16="http://schemas.microsoft.com/office/drawing/2014/main" id="{60AC8548-1F7B-466B-9855-C384AFAD33E4}"/>
                  </a:ext>
                </a:extLst>
              </p:cNvPr>
              <p:cNvSpPr>
                <a:spLocks noChangeArrowheads="1"/>
              </p:cNvSpPr>
              <p:nvPr/>
            </p:nvSpPr>
            <p:spPr bwMode="auto">
              <a:xfrm>
                <a:off x="-1220386" y="7255082"/>
                <a:ext cx="75659" cy="74231"/>
              </a:xfrm>
              <a:prstGeom prst="ellipse">
                <a:avLst/>
              </a:pr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8" name="Freeform 114">
                <a:extLst>
                  <a:ext uri="{FF2B5EF4-FFF2-40B4-BE49-F238E27FC236}">
                    <a16:creationId xmlns:a16="http://schemas.microsoft.com/office/drawing/2014/main" id="{3E29B1F6-9D20-4AE6-B50C-A7B6D27179DB}"/>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89" name="Group 488">
            <a:extLst>
              <a:ext uri="{FF2B5EF4-FFF2-40B4-BE49-F238E27FC236}">
                <a16:creationId xmlns:a16="http://schemas.microsoft.com/office/drawing/2014/main" id="{6953507B-8EB0-4D4E-BEEF-5F4B6ECF15F8}"/>
              </a:ext>
            </a:extLst>
          </p:cNvPr>
          <p:cNvGrpSpPr/>
          <p:nvPr/>
        </p:nvGrpSpPr>
        <p:grpSpPr>
          <a:xfrm>
            <a:off x="4721449" y="1993683"/>
            <a:ext cx="427273" cy="427273"/>
            <a:chOff x="4811474" y="5817220"/>
            <a:chExt cx="502920" cy="502920"/>
          </a:xfrm>
        </p:grpSpPr>
        <p:sp>
          <p:nvSpPr>
            <p:cNvPr id="490" name="Oval 489">
              <a:extLst>
                <a:ext uri="{FF2B5EF4-FFF2-40B4-BE49-F238E27FC236}">
                  <a16:creationId xmlns:a16="http://schemas.microsoft.com/office/drawing/2014/main" id="{88C1C852-5B42-4DED-8839-10C15F639CD1}"/>
                </a:ext>
              </a:extLst>
            </p:cNvPr>
            <p:cNvSpPr/>
            <p:nvPr/>
          </p:nvSpPr>
          <p:spPr bwMode="auto">
            <a:xfrm>
              <a:off x="4811474" y="581722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91" name="Group 490">
              <a:extLst>
                <a:ext uri="{FF2B5EF4-FFF2-40B4-BE49-F238E27FC236}">
                  <a16:creationId xmlns:a16="http://schemas.microsoft.com/office/drawing/2014/main" id="{98F333B5-00C7-4CD2-854E-2CE1F21297AF}"/>
                </a:ext>
              </a:extLst>
            </p:cNvPr>
            <p:cNvGrpSpPr/>
            <p:nvPr/>
          </p:nvGrpSpPr>
          <p:grpSpPr>
            <a:xfrm>
              <a:off x="4994501" y="5972567"/>
              <a:ext cx="136866" cy="173176"/>
              <a:chOff x="4989898" y="5967253"/>
              <a:chExt cx="136866" cy="173176"/>
            </a:xfrm>
          </p:grpSpPr>
          <p:sp>
            <p:nvSpPr>
              <p:cNvPr id="492" name="Freeform 38">
                <a:extLst>
                  <a:ext uri="{FF2B5EF4-FFF2-40B4-BE49-F238E27FC236}">
                    <a16:creationId xmlns:a16="http://schemas.microsoft.com/office/drawing/2014/main" id="{381B5059-DC3A-4B32-8573-3BF9AFAD01A0}"/>
                  </a:ext>
                </a:extLst>
              </p:cNvPr>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nvGrpSpPr>
              <p:cNvPr id="493" name="Group 492">
                <a:extLst>
                  <a:ext uri="{FF2B5EF4-FFF2-40B4-BE49-F238E27FC236}">
                    <a16:creationId xmlns:a16="http://schemas.microsoft.com/office/drawing/2014/main" id="{D45F466F-2773-47A6-9818-03D8F0A6024B}"/>
                  </a:ext>
                </a:extLst>
              </p:cNvPr>
              <p:cNvGrpSpPr/>
              <p:nvPr/>
            </p:nvGrpSpPr>
            <p:grpSpPr>
              <a:xfrm>
                <a:off x="4989898" y="5967253"/>
                <a:ext cx="136866" cy="173176"/>
                <a:chOff x="4989898" y="5967253"/>
                <a:chExt cx="136866" cy="173176"/>
              </a:xfrm>
            </p:grpSpPr>
            <p:sp>
              <p:nvSpPr>
                <p:cNvPr id="494" name="Line 37">
                  <a:extLst>
                    <a:ext uri="{FF2B5EF4-FFF2-40B4-BE49-F238E27FC236}">
                      <a16:creationId xmlns:a16="http://schemas.microsoft.com/office/drawing/2014/main" id="{211DBC93-F076-4520-AE09-E6C4E7BF066B}"/>
                    </a:ext>
                  </a:extLst>
                </p:cNvPr>
                <p:cNvSpPr>
                  <a:spLocks noChangeShapeType="1"/>
                </p:cNvSpPr>
                <p:nvPr/>
              </p:nvSpPr>
              <p:spPr bwMode="auto">
                <a:xfrm rot="5400000">
                  <a:off x="4988424" y="6037161"/>
                  <a:ext cx="139815"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sp>
              <p:nvSpPr>
                <p:cNvPr id="495" name="Rectangle 39">
                  <a:extLst>
                    <a:ext uri="{FF2B5EF4-FFF2-40B4-BE49-F238E27FC236}">
                      <a16:creationId xmlns:a16="http://schemas.microsoft.com/office/drawing/2014/main" id="{82AC6BE6-C891-4F85-954A-4DB444DA7762}"/>
                    </a:ext>
                  </a:extLst>
                </p:cNvPr>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grpSp>
      </p:grpSp>
      <p:grpSp>
        <p:nvGrpSpPr>
          <p:cNvPr id="496" name="Group 495">
            <a:extLst>
              <a:ext uri="{FF2B5EF4-FFF2-40B4-BE49-F238E27FC236}">
                <a16:creationId xmlns:a16="http://schemas.microsoft.com/office/drawing/2014/main" id="{D3B735A4-1087-4EFC-BCDC-1A3BD76E1E01}"/>
              </a:ext>
            </a:extLst>
          </p:cNvPr>
          <p:cNvGrpSpPr/>
          <p:nvPr/>
        </p:nvGrpSpPr>
        <p:grpSpPr>
          <a:xfrm>
            <a:off x="4844120" y="2028479"/>
            <a:ext cx="427273" cy="427273"/>
            <a:chOff x="3660732" y="2154621"/>
            <a:chExt cx="502920" cy="502920"/>
          </a:xfrm>
        </p:grpSpPr>
        <p:sp>
          <p:nvSpPr>
            <p:cNvPr id="497" name="Oval 496">
              <a:extLst>
                <a:ext uri="{FF2B5EF4-FFF2-40B4-BE49-F238E27FC236}">
                  <a16:creationId xmlns:a16="http://schemas.microsoft.com/office/drawing/2014/main" id="{90CF4749-DE36-4E70-A7E2-086076BB3448}"/>
                </a:ext>
              </a:extLst>
            </p:cNvPr>
            <p:cNvSpPr/>
            <p:nvPr/>
          </p:nvSpPr>
          <p:spPr bwMode="auto">
            <a:xfrm>
              <a:off x="3660732" y="2154621"/>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98" name="Group 4">
              <a:extLst>
                <a:ext uri="{FF2B5EF4-FFF2-40B4-BE49-F238E27FC236}">
                  <a16:creationId xmlns:a16="http://schemas.microsoft.com/office/drawing/2014/main" id="{A5E61015-7366-435B-ACA8-D09016871328}"/>
                </a:ext>
              </a:extLst>
            </p:cNvPr>
            <p:cNvGrpSpPr>
              <a:grpSpLocks noChangeAspect="1"/>
            </p:cNvGrpSpPr>
            <p:nvPr/>
          </p:nvGrpSpPr>
          <p:grpSpPr bwMode="auto">
            <a:xfrm>
              <a:off x="3827895" y="2292208"/>
              <a:ext cx="185124" cy="212054"/>
              <a:chOff x="3590" y="1796"/>
              <a:chExt cx="660" cy="756"/>
            </a:xfrm>
          </p:grpSpPr>
          <p:sp>
            <p:nvSpPr>
              <p:cNvPr id="499" name="Freeform 5">
                <a:extLst>
                  <a:ext uri="{FF2B5EF4-FFF2-40B4-BE49-F238E27FC236}">
                    <a16:creationId xmlns:a16="http://schemas.microsoft.com/office/drawing/2014/main" id="{1C0675D6-16EF-494C-884C-22B6F9398086}"/>
                  </a:ext>
                </a:extLst>
              </p:cNvPr>
              <p:cNvSpPr>
                <a:spLocks/>
              </p:cNvSpPr>
              <p:nvPr/>
            </p:nvSpPr>
            <p:spPr bwMode="auto">
              <a:xfrm>
                <a:off x="3590" y="1880"/>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0" name="Freeform 6">
                <a:extLst>
                  <a:ext uri="{FF2B5EF4-FFF2-40B4-BE49-F238E27FC236}">
                    <a16:creationId xmlns:a16="http://schemas.microsoft.com/office/drawing/2014/main" id="{90AEECEA-6752-4FCF-973B-ADFB91A1ECBF}"/>
                  </a:ext>
                </a:extLst>
              </p:cNvPr>
              <p:cNvSpPr>
                <a:spLocks/>
              </p:cNvSpPr>
              <p:nvPr/>
            </p:nvSpPr>
            <p:spPr bwMode="auto">
              <a:xfrm>
                <a:off x="4006" y="1880"/>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1" name="Freeform 7">
                <a:extLst>
                  <a:ext uri="{FF2B5EF4-FFF2-40B4-BE49-F238E27FC236}">
                    <a16:creationId xmlns:a16="http://schemas.microsoft.com/office/drawing/2014/main" id="{BB86661A-687B-4B14-B3E5-A148333431DC}"/>
                  </a:ext>
                </a:extLst>
              </p:cNvPr>
              <p:cNvSpPr>
                <a:spLocks/>
              </p:cNvSpPr>
              <p:nvPr/>
            </p:nvSpPr>
            <p:spPr bwMode="auto">
              <a:xfrm>
                <a:off x="3716" y="1880"/>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2" name="Freeform 8">
                <a:extLst>
                  <a:ext uri="{FF2B5EF4-FFF2-40B4-BE49-F238E27FC236}">
                    <a16:creationId xmlns:a16="http://schemas.microsoft.com/office/drawing/2014/main" id="{028108BA-BD35-47F6-95B1-F80E4183A644}"/>
                  </a:ext>
                </a:extLst>
              </p:cNvPr>
              <p:cNvSpPr>
                <a:spLocks/>
              </p:cNvSpPr>
              <p:nvPr/>
            </p:nvSpPr>
            <p:spPr bwMode="auto">
              <a:xfrm>
                <a:off x="3716" y="1796"/>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3" name="Freeform 9">
                <a:extLst>
                  <a:ext uri="{FF2B5EF4-FFF2-40B4-BE49-F238E27FC236}">
                    <a16:creationId xmlns:a16="http://schemas.microsoft.com/office/drawing/2014/main" id="{2E59471D-2564-47FB-A2E3-ED009129B7BD}"/>
                  </a:ext>
                </a:extLst>
              </p:cNvPr>
              <p:cNvSpPr>
                <a:spLocks/>
              </p:cNvSpPr>
              <p:nvPr/>
            </p:nvSpPr>
            <p:spPr bwMode="auto">
              <a:xfrm>
                <a:off x="3985" y="2307"/>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4" name="Oval 10">
                <a:extLst>
                  <a:ext uri="{FF2B5EF4-FFF2-40B4-BE49-F238E27FC236}">
                    <a16:creationId xmlns:a16="http://schemas.microsoft.com/office/drawing/2014/main" id="{B91496E5-0F22-48F8-8012-FFA985D3761B}"/>
                  </a:ext>
                </a:extLst>
              </p:cNvPr>
              <p:cNvSpPr>
                <a:spLocks noChangeArrowheads="1"/>
              </p:cNvSpPr>
              <p:nvPr/>
            </p:nvSpPr>
            <p:spPr bwMode="auto">
              <a:xfrm>
                <a:off x="3913" y="2215"/>
                <a:ext cx="337" cy="337"/>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21" name="Group 520">
            <a:extLst>
              <a:ext uri="{FF2B5EF4-FFF2-40B4-BE49-F238E27FC236}">
                <a16:creationId xmlns:a16="http://schemas.microsoft.com/office/drawing/2014/main" id="{381487E4-DB36-41F1-8BF8-007C1C30EA31}"/>
              </a:ext>
            </a:extLst>
          </p:cNvPr>
          <p:cNvGrpSpPr/>
          <p:nvPr/>
        </p:nvGrpSpPr>
        <p:grpSpPr>
          <a:xfrm>
            <a:off x="2475685" y="1990328"/>
            <a:ext cx="427273" cy="427273"/>
            <a:chOff x="4297892" y="2841460"/>
            <a:chExt cx="502920" cy="502920"/>
          </a:xfrm>
        </p:grpSpPr>
        <p:sp>
          <p:nvSpPr>
            <p:cNvPr id="522" name="Oval 521">
              <a:extLst>
                <a:ext uri="{FF2B5EF4-FFF2-40B4-BE49-F238E27FC236}">
                  <a16:creationId xmlns:a16="http://schemas.microsoft.com/office/drawing/2014/main" id="{699FB996-52BF-4F78-9CFA-8A5067C83703}"/>
                </a:ext>
              </a:extLst>
            </p:cNvPr>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23" name="Freeform 236">
              <a:extLst>
                <a:ext uri="{FF2B5EF4-FFF2-40B4-BE49-F238E27FC236}">
                  <a16:creationId xmlns:a16="http://schemas.microsoft.com/office/drawing/2014/main" id="{33DD5E6F-C5C2-4BFD-AF2C-A4B41EA762A2}"/>
                </a:ext>
              </a:extLst>
            </p:cNvPr>
            <p:cNvSpPr/>
            <p:nvPr/>
          </p:nvSpPr>
          <p:spPr bwMode="auto">
            <a:xfrm>
              <a:off x="4457912" y="3001480"/>
              <a:ext cx="182880" cy="182880"/>
            </a:xfrm>
            <a:custGeom>
              <a:avLst/>
              <a:gdLst>
                <a:gd name="connsiteX0" fmla="*/ 108347 w 369888"/>
                <a:gd name="connsiteY0" fmla="*/ 0 h 369888"/>
                <a:gd name="connsiteX1" fmla="*/ 261541 w 369888"/>
                <a:gd name="connsiteY1" fmla="*/ 0 h 369888"/>
                <a:gd name="connsiteX2" fmla="*/ 261541 w 369888"/>
                <a:gd name="connsiteY2" fmla="*/ 108347 h 369888"/>
                <a:gd name="connsiteX3" fmla="*/ 369888 w 369888"/>
                <a:gd name="connsiteY3" fmla="*/ 108347 h 369888"/>
                <a:gd name="connsiteX4" fmla="*/ 369888 w 369888"/>
                <a:gd name="connsiteY4" fmla="*/ 261541 h 369888"/>
                <a:gd name="connsiteX5" fmla="*/ 261541 w 369888"/>
                <a:gd name="connsiteY5" fmla="*/ 261541 h 369888"/>
                <a:gd name="connsiteX6" fmla="*/ 261541 w 369888"/>
                <a:gd name="connsiteY6" fmla="*/ 369888 h 369888"/>
                <a:gd name="connsiteX7" fmla="*/ 108347 w 369888"/>
                <a:gd name="connsiteY7" fmla="*/ 369888 h 369888"/>
                <a:gd name="connsiteX8" fmla="*/ 108347 w 369888"/>
                <a:gd name="connsiteY8" fmla="*/ 261541 h 369888"/>
                <a:gd name="connsiteX9" fmla="*/ 0 w 369888"/>
                <a:gd name="connsiteY9" fmla="*/ 261541 h 369888"/>
                <a:gd name="connsiteX10" fmla="*/ 0 w 369888"/>
                <a:gd name="connsiteY10" fmla="*/ 108347 h 369888"/>
                <a:gd name="connsiteX11" fmla="*/ 108347 w 369888"/>
                <a:gd name="connsiteY11" fmla="*/ 108347 h 36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888" h="369888">
                  <a:moveTo>
                    <a:pt x="108347" y="0"/>
                  </a:moveTo>
                  <a:lnTo>
                    <a:pt x="261541" y="0"/>
                  </a:lnTo>
                  <a:lnTo>
                    <a:pt x="261541" y="108347"/>
                  </a:lnTo>
                  <a:lnTo>
                    <a:pt x="369888" y="108347"/>
                  </a:lnTo>
                  <a:lnTo>
                    <a:pt x="369888" y="261541"/>
                  </a:lnTo>
                  <a:lnTo>
                    <a:pt x="261541" y="261541"/>
                  </a:lnTo>
                  <a:lnTo>
                    <a:pt x="261541" y="369888"/>
                  </a:lnTo>
                  <a:lnTo>
                    <a:pt x="108347" y="369888"/>
                  </a:lnTo>
                  <a:lnTo>
                    <a:pt x="108347" y="261541"/>
                  </a:lnTo>
                  <a:lnTo>
                    <a:pt x="0" y="261541"/>
                  </a:lnTo>
                  <a:lnTo>
                    <a:pt x="0" y="108347"/>
                  </a:lnTo>
                  <a:lnTo>
                    <a:pt x="108347" y="108347"/>
                  </a:lnTo>
                  <a:close/>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524" name="Group 523">
            <a:extLst>
              <a:ext uri="{FF2B5EF4-FFF2-40B4-BE49-F238E27FC236}">
                <a16:creationId xmlns:a16="http://schemas.microsoft.com/office/drawing/2014/main" id="{40D0A3C6-1E44-4366-BCA6-ED3A46D17086}"/>
              </a:ext>
            </a:extLst>
          </p:cNvPr>
          <p:cNvGrpSpPr/>
          <p:nvPr/>
        </p:nvGrpSpPr>
        <p:grpSpPr>
          <a:xfrm>
            <a:off x="2519949" y="1984975"/>
            <a:ext cx="427273" cy="427273"/>
            <a:chOff x="10634100" y="3287027"/>
            <a:chExt cx="502920" cy="502920"/>
          </a:xfrm>
        </p:grpSpPr>
        <p:sp>
          <p:nvSpPr>
            <p:cNvPr id="525" name="Oval 524">
              <a:extLst>
                <a:ext uri="{FF2B5EF4-FFF2-40B4-BE49-F238E27FC236}">
                  <a16:creationId xmlns:a16="http://schemas.microsoft.com/office/drawing/2014/main" id="{54A904B1-DFB3-484B-AA3C-CE50E0C7C73B}"/>
                </a:ext>
              </a:extLst>
            </p:cNvPr>
            <p:cNvSpPr/>
            <p:nvPr/>
          </p:nvSpPr>
          <p:spPr bwMode="auto">
            <a:xfrm>
              <a:off x="10634100" y="328702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26" name="Group 28">
              <a:extLst>
                <a:ext uri="{FF2B5EF4-FFF2-40B4-BE49-F238E27FC236}">
                  <a16:creationId xmlns:a16="http://schemas.microsoft.com/office/drawing/2014/main" id="{D80F64FA-871D-42FE-BAD0-3473C2E29093}"/>
                </a:ext>
              </a:extLst>
            </p:cNvPr>
            <p:cNvGrpSpPr>
              <a:grpSpLocks noChangeAspect="1"/>
            </p:cNvGrpSpPr>
            <p:nvPr/>
          </p:nvGrpSpPr>
          <p:grpSpPr bwMode="auto">
            <a:xfrm>
              <a:off x="10794120" y="3482394"/>
              <a:ext cx="182880" cy="112186"/>
              <a:chOff x="5219" y="2831"/>
              <a:chExt cx="238" cy="146"/>
            </a:xfrm>
          </p:grpSpPr>
          <p:sp>
            <p:nvSpPr>
              <p:cNvPr id="527" name="Line 29">
                <a:extLst>
                  <a:ext uri="{FF2B5EF4-FFF2-40B4-BE49-F238E27FC236}">
                    <a16:creationId xmlns:a16="http://schemas.microsoft.com/office/drawing/2014/main" id="{E9526E75-EE1B-46ED-8E77-643A8C32FFC3}"/>
                  </a:ext>
                </a:extLst>
              </p:cNvPr>
              <p:cNvSpPr>
                <a:spLocks noChangeShapeType="1"/>
              </p:cNvSpPr>
              <p:nvPr/>
            </p:nvSpPr>
            <p:spPr bwMode="auto">
              <a:xfrm>
                <a:off x="5219" y="2870"/>
                <a:ext cx="0" cy="60"/>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28" name="Line 30">
                <a:extLst>
                  <a:ext uri="{FF2B5EF4-FFF2-40B4-BE49-F238E27FC236}">
                    <a16:creationId xmlns:a16="http://schemas.microsoft.com/office/drawing/2014/main" id="{4BF46CCB-03A0-44D6-BDB8-3989F3482E87}"/>
                  </a:ext>
                </a:extLst>
              </p:cNvPr>
              <p:cNvSpPr>
                <a:spLocks noChangeShapeType="1"/>
              </p:cNvSpPr>
              <p:nvPr/>
            </p:nvSpPr>
            <p:spPr bwMode="auto">
              <a:xfrm>
                <a:off x="5219" y="2865"/>
                <a:ext cx="0" cy="63"/>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29" name="Freeform 31">
                <a:extLst>
                  <a:ext uri="{FF2B5EF4-FFF2-40B4-BE49-F238E27FC236}">
                    <a16:creationId xmlns:a16="http://schemas.microsoft.com/office/drawing/2014/main" id="{70F32136-2A84-4E8A-BB6E-8F804C387141}"/>
                  </a:ext>
                </a:extLst>
              </p:cNvPr>
              <p:cNvSpPr>
                <a:spLocks/>
              </p:cNvSpPr>
              <p:nvPr/>
            </p:nvSpPr>
            <p:spPr bwMode="auto">
              <a:xfrm>
                <a:off x="5219" y="2831"/>
                <a:ext cx="238" cy="136"/>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30" name="Freeform 32">
                <a:extLst>
                  <a:ext uri="{FF2B5EF4-FFF2-40B4-BE49-F238E27FC236}">
                    <a16:creationId xmlns:a16="http://schemas.microsoft.com/office/drawing/2014/main" id="{8BA0E9FF-8119-452D-B038-043377FC957E}"/>
                  </a:ext>
                </a:extLst>
              </p:cNvPr>
              <p:cNvSpPr>
                <a:spLocks/>
              </p:cNvSpPr>
              <p:nvPr/>
            </p:nvSpPr>
            <p:spPr bwMode="auto">
              <a:xfrm>
                <a:off x="5278" y="2934"/>
                <a:ext cx="70" cy="43"/>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31" name="Group 530">
            <a:extLst>
              <a:ext uri="{FF2B5EF4-FFF2-40B4-BE49-F238E27FC236}">
                <a16:creationId xmlns:a16="http://schemas.microsoft.com/office/drawing/2014/main" id="{AD4FC931-B910-4251-9334-7809FF90101C}"/>
              </a:ext>
            </a:extLst>
          </p:cNvPr>
          <p:cNvGrpSpPr/>
          <p:nvPr/>
        </p:nvGrpSpPr>
        <p:grpSpPr>
          <a:xfrm>
            <a:off x="2502566" y="1912604"/>
            <a:ext cx="427273" cy="427273"/>
            <a:chOff x="457200" y="3537408"/>
            <a:chExt cx="502920" cy="502920"/>
          </a:xfrm>
        </p:grpSpPr>
        <p:sp>
          <p:nvSpPr>
            <p:cNvPr id="532" name="Oval 531">
              <a:extLst>
                <a:ext uri="{FF2B5EF4-FFF2-40B4-BE49-F238E27FC236}">
                  <a16:creationId xmlns:a16="http://schemas.microsoft.com/office/drawing/2014/main" id="{6DF5E414-E288-4B54-A717-0B02A8F410A5}"/>
                </a:ext>
              </a:extLst>
            </p:cNvPr>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33" name="Group 17">
              <a:extLst>
                <a:ext uri="{FF2B5EF4-FFF2-40B4-BE49-F238E27FC236}">
                  <a16:creationId xmlns:a16="http://schemas.microsoft.com/office/drawing/2014/main" id="{154CFF2D-92EE-4832-AFCC-3156F71DE5C1}"/>
                </a:ext>
              </a:extLst>
            </p:cNvPr>
            <p:cNvGrpSpPr>
              <a:grpSpLocks noChangeAspect="1"/>
            </p:cNvGrpSpPr>
            <p:nvPr/>
          </p:nvGrpSpPr>
          <p:grpSpPr bwMode="auto">
            <a:xfrm>
              <a:off x="617220" y="3697428"/>
              <a:ext cx="182880" cy="182880"/>
              <a:chOff x="3800" y="2086"/>
              <a:chExt cx="236" cy="236"/>
            </a:xfrm>
          </p:grpSpPr>
          <p:sp>
            <p:nvSpPr>
              <p:cNvPr id="534" name="Freeform 18">
                <a:extLst>
                  <a:ext uri="{FF2B5EF4-FFF2-40B4-BE49-F238E27FC236}">
                    <a16:creationId xmlns:a16="http://schemas.microsoft.com/office/drawing/2014/main" id="{01ACAF40-DDA6-4178-83A0-32EE4CD8466F}"/>
                  </a:ext>
                </a:extLst>
              </p:cNvPr>
              <p:cNvSpPr>
                <a:spLocks/>
              </p:cNvSpPr>
              <p:nvPr/>
            </p:nvSpPr>
            <p:spPr bwMode="auto">
              <a:xfrm>
                <a:off x="3800" y="2150"/>
                <a:ext cx="173" cy="172"/>
              </a:xfrm>
              <a:custGeom>
                <a:avLst/>
                <a:gdLst>
                  <a:gd name="T0" fmla="*/ 173 w 173"/>
                  <a:gd name="T1" fmla="*/ 0 h 172"/>
                  <a:gd name="T2" fmla="*/ 93 w 173"/>
                  <a:gd name="T3" fmla="*/ 0 h 172"/>
                  <a:gd name="T4" fmla="*/ 0 w 173"/>
                  <a:gd name="T5" fmla="*/ 96 h 172"/>
                  <a:gd name="T6" fmla="*/ 77 w 173"/>
                  <a:gd name="T7" fmla="*/ 172 h 172"/>
                  <a:gd name="T8" fmla="*/ 173 w 173"/>
                  <a:gd name="T9" fmla="*/ 80 h 172"/>
                  <a:gd name="T10" fmla="*/ 173 w 173"/>
                  <a:gd name="T11" fmla="*/ 0 h 172"/>
                </a:gdLst>
                <a:ahLst/>
                <a:cxnLst>
                  <a:cxn ang="0">
                    <a:pos x="T0" y="T1"/>
                  </a:cxn>
                  <a:cxn ang="0">
                    <a:pos x="T2" y="T3"/>
                  </a:cxn>
                  <a:cxn ang="0">
                    <a:pos x="T4" y="T5"/>
                  </a:cxn>
                  <a:cxn ang="0">
                    <a:pos x="T6" y="T7"/>
                  </a:cxn>
                  <a:cxn ang="0">
                    <a:pos x="T8" y="T9"/>
                  </a:cxn>
                  <a:cxn ang="0">
                    <a:pos x="T10" y="T11"/>
                  </a:cxn>
                </a:cxnLst>
                <a:rect l="0" t="0" r="r" b="b"/>
                <a:pathLst>
                  <a:path w="173" h="172">
                    <a:moveTo>
                      <a:pt x="173" y="0"/>
                    </a:moveTo>
                    <a:lnTo>
                      <a:pt x="93" y="0"/>
                    </a:lnTo>
                    <a:lnTo>
                      <a:pt x="0" y="96"/>
                    </a:lnTo>
                    <a:lnTo>
                      <a:pt x="77" y="172"/>
                    </a:lnTo>
                    <a:lnTo>
                      <a:pt x="173" y="80"/>
                    </a:lnTo>
                    <a:lnTo>
                      <a:pt x="173" y="0"/>
                    </a:lnTo>
                    <a:close/>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35" name="Freeform 19">
                <a:extLst>
                  <a:ext uri="{FF2B5EF4-FFF2-40B4-BE49-F238E27FC236}">
                    <a16:creationId xmlns:a16="http://schemas.microsoft.com/office/drawing/2014/main" id="{02A36418-6A06-4329-B007-02123CD1FECE}"/>
                  </a:ext>
                </a:extLst>
              </p:cNvPr>
              <p:cNvSpPr>
                <a:spLocks/>
              </p:cNvSpPr>
              <p:nvPr/>
            </p:nvSpPr>
            <p:spPr bwMode="auto">
              <a:xfrm>
                <a:off x="3925" y="2086"/>
                <a:ext cx="111" cy="112"/>
              </a:xfrm>
              <a:custGeom>
                <a:avLst/>
                <a:gdLst>
                  <a:gd name="T0" fmla="*/ 7 w 56"/>
                  <a:gd name="T1" fmla="*/ 46 h 56"/>
                  <a:gd name="T2" fmla="*/ 0 w 56"/>
                  <a:gd name="T3" fmla="*/ 28 h 56"/>
                  <a:gd name="T4" fmla="*/ 28 w 56"/>
                  <a:gd name="T5" fmla="*/ 0 h 56"/>
                  <a:gd name="T6" fmla="*/ 56 w 56"/>
                  <a:gd name="T7" fmla="*/ 28 h 56"/>
                  <a:gd name="T8" fmla="*/ 28 w 56"/>
                  <a:gd name="T9" fmla="*/ 56 h 56"/>
                  <a:gd name="T10" fmla="*/ 24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7" y="46"/>
                    </a:moveTo>
                    <a:cubicBezTo>
                      <a:pt x="3" y="41"/>
                      <a:pt x="0" y="35"/>
                      <a:pt x="0" y="28"/>
                    </a:cubicBezTo>
                    <a:cubicBezTo>
                      <a:pt x="0" y="12"/>
                      <a:pt x="13" y="0"/>
                      <a:pt x="28" y="0"/>
                    </a:cubicBezTo>
                    <a:cubicBezTo>
                      <a:pt x="44" y="0"/>
                      <a:pt x="56" y="12"/>
                      <a:pt x="56" y="28"/>
                    </a:cubicBezTo>
                    <a:cubicBezTo>
                      <a:pt x="56" y="43"/>
                      <a:pt x="44" y="56"/>
                      <a:pt x="28" y="56"/>
                    </a:cubicBezTo>
                    <a:cubicBezTo>
                      <a:pt x="27" y="56"/>
                      <a:pt x="25" y="56"/>
                      <a:pt x="24" y="56"/>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36" name="Group 535">
            <a:extLst>
              <a:ext uri="{FF2B5EF4-FFF2-40B4-BE49-F238E27FC236}">
                <a16:creationId xmlns:a16="http://schemas.microsoft.com/office/drawing/2014/main" id="{E5831D6B-097E-4D8E-BF3D-48498E457A30}"/>
              </a:ext>
            </a:extLst>
          </p:cNvPr>
          <p:cNvGrpSpPr/>
          <p:nvPr/>
        </p:nvGrpSpPr>
        <p:grpSpPr>
          <a:xfrm>
            <a:off x="7008118" y="1984489"/>
            <a:ext cx="427273" cy="427273"/>
            <a:chOff x="6692754" y="2585785"/>
            <a:chExt cx="502920" cy="502920"/>
          </a:xfrm>
        </p:grpSpPr>
        <p:sp>
          <p:nvSpPr>
            <p:cNvPr id="537" name="Oval 536">
              <a:extLst>
                <a:ext uri="{FF2B5EF4-FFF2-40B4-BE49-F238E27FC236}">
                  <a16:creationId xmlns:a16="http://schemas.microsoft.com/office/drawing/2014/main" id="{A8C33E65-3F17-4AA4-9D0F-1DCB7E03E530}"/>
                </a:ext>
              </a:extLst>
            </p:cNvPr>
            <p:cNvSpPr/>
            <p:nvPr/>
          </p:nvSpPr>
          <p:spPr bwMode="auto">
            <a:xfrm>
              <a:off x="6692754" y="258578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38" name="Group 4">
              <a:extLst>
                <a:ext uri="{FF2B5EF4-FFF2-40B4-BE49-F238E27FC236}">
                  <a16:creationId xmlns:a16="http://schemas.microsoft.com/office/drawing/2014/main" id="{F55C4073-F2D0-4FC6-A1B5-D6ED52BEEC34}"/>
                </a:ext>
              </a:extLst>
            </p:cNvPr>
            <p:cNvGrpSpPr>
              <a:grpSpLocks noChangeAspect="1"/>
            </p:cNvGrpSpPr>
            <p:nvPr/>
          </p:nvGrpSpPr>
          <p:grpSpPr bwMode="auto">
            <a:xfrm>
              <a:off x="6852774" y="2714947"/>
              <a:ext cx="182880" cy="244596"/>
              <a:chOff x="899" y="1007"/>
              <a:chExt cx="403" cy="539"/>
            </a:xfrm>
          </p:grpSpPr>
          <p:sp>
            <p:nvSpPr>
              <p:cNvPr id="539" name="Freeform 5">
                <a:extLst>
                  <a:ext uri="{FF2B5EF4-FFF2-40B4-BE49-F238E27FC236}">
                    <a16:creationId xmlns:a16="http://schemas.microsoft.com/office/drawing/2014/main" id="{3189CEFF-B5C1-4FFA-99F1-61F21E5C63DA}"/>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0" name="Freeform 6">
                <a:extLst>
                  <a:ext uri="{FF2B5EF4-FFF2-40B4-BE49-F238E27FC236}">
                    <a16:creationId xmlns:a16="http://schemas.microsoft.com/office/drawing/2014/main" id="{377A9118-0C00-41D3-B62D-4E74247F1FEB}"/>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1" name="Oval 7">
                <a:extLst>
                  <a:ext uri="{FF2B5EF4-FFF2-40B4-BE49-F238E27FC236}">
                    <a16:creationId xmlns:a16="http://schemas.microsoft.com/office/drawing/2014/main" id="{3F2010C3-0C7D-4E48-9636-14998B35F8B9}"/>
                  </a:ext>
                </a:extLst>
              </p:cNvPr>
              <p:cNvSpPr>
                <a:spLocks noChangeArrowheads="1"/>
              </p:cNvSpPr>
              <p:nvPr/>
            </p:nvSpPr>
            <p:spPr bwMode="auto">
              <a:xfrm>
                <a:off x="899" y="1461"/>
                <a:ext cx="86" cy="85"/>
              </a:xfrm>
              <a:prstGeom prst="ellips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2" name="Oval 8">
                <a:extLst>
                  <a:ext uri="{FF2B5EF4-FFF2-40B4-BE49-F238E27FC236}">
                    <a16:creationId xmlns:a16="http://schemas.microsoft.com/office/drawing/2014/main" id="{F4ABC7E6-BC78-4D70-B56E-CC4D27D810E8}"/>
                  </a:ext>
                </a:extLst>
              </p:cNvPr>
              <p:cNvSpPr>
                <a:spLocks noChangeArrowheads="1"/>
              </p:cNvSpPr>
              <p:nvPr/>
            </p:nvSpPr>
            <p:spPr bwMode="auto">
              <a:xfrm>
                <a:off x="1208" y="1007"/>
                <a:ext cx="86" cy="87"/>
              </a:xfrm>
              <a:prstGeom prst="ellips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3" name="Line 9">
                <a:extLst>
                  <a:ext uri="{FF2B5EF4-FFF2-40B4-BE49-F238E27FC236}">
                    <a16:creationId xmlns:a16="http://schemas.microsoft.com/office/drawing/2014/main" id="{00E03A73-E60A-47A6-941F-46DFC905F6D4}"/>
                  </a:ext>
                </a:extLst>
              </p:cNvPr>
              <p:cNvSpPr>
                <a:spLocks noChangeShapeType="1"/>
              </p:cNvSpPr>
              <p:nvPr/>
            </p:nvSpPr>
            <p:spPr bwMode="auto">
              <a:xfrm>
                <a:off x="993" y="1141"/>
                <a:ext cx="95" cy="95"/>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4" name="Line 10">
                <a:extLst>
                  <a:ext uri="{FF2B5EF4-FFF2-40B4-BE49-F238E27FC236}">
                    <a16:creationId xmlns:a16="http://schemas.microsoft.com/office/drawing/2014/main" id="{D48AC9E9-CE36-4B72-A55B-A02031EBCCCC}"/>
                  </a:ext>
                </a:extLst>
              </p:cNvPr>
              <p:cNvSpPr>
                <a:spLocks noChangeShapeType="1"/>
              </p:cNvSpPr>
              <p:nvPr/>
            </p:nvSpPr>
            <p:spPr bwMode="auto">
              <a:xfrm flipH="1">
                <a:off x="997" y="1141"/>
                <a:ext cx="91" cy="89"/>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5" name="Line 11">
                <a:extLst>
                  <a:ext uri="{FF2B5EF4-FFF2-40B4-BE49-F238E27FC236}">
                    <a16:creationId xmlns:a16="http://schemas.microsoft.com/office/drawing/2014/main" id="{0240D198-3195-42D8-9D52-CC7BE7523A10}"/>
                  </a:ext>
                </a:extLst>
              </p:cNvPr>
              <p:cNvSpPr>
                <a:spLocks noChangeShapeType="1"/>
              </p:cNvSpPr>
              <p:nvPr/>
            </p:nvSpPr>
            <p:spPr bwMode="auto">
              <a:xfrm>
                <a:off x="1204" y="1361"/>
                <a:ext cx="94" cy="92"/>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6" name="Line 12">
                <a:extLst>
                  <a:ext uri="{FF2B5EF4-FFF2-40B4-BE49-F238E27FC236}">
                    <a16:creationId xmlns:a16="http://schemas.microsoft.com/office/drawing/2014/main" id="{38AF39F6-ADEB-41E7-8EEB-618127FABBA1}"/>
                  </a:ext>
                </a:extLst>
              </p:cNvPr>
              <p:cNvSpPr>
                <a:spLocks noChangeShapeType="1"/>
              </p:cNvSpPr>
              <p:nvPr/>
            </p:nvSpPr>
            <p:spPr bwMode="auto">
              <a:xfrm flipH="1">
                <a:off x="1210" y="1361"/>
                <a:ext cx="88" cy="88"/>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7" name="Line 13">
                <a:extLst>
                  <a:ext uri="{FF2B5EF4-FFF2-40B4-BE49-F238E27FC236}">
                    <a16:creationId xmlns:a16="http://schemas.microsoft.com/office/drawing/2014/main" id="{4A5BBF0A-7F09-4682-895D-2C32C994A1E9}"/>
                  </a:ext>
                </a:extLst>
              </p:cNvPr>
              <p:cNvSpPr>
                <a:spLocks noChangeShapeType="1"/>
              </p:cNvSpPr>
              <p:nvPr/>
            </p:nvSpPr>
            <p:spPr bwMode="auto">
              <a:xfrm>
                <a:off x="1041" y="1430"/>
                <a:ext cx="94" cy="92"/>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8" name="Line 14">
                <a:extLst>
                  <a:ext uri="{FF2B5EF4-FFF2-40B4-BE49-F238E27FC236}">
                    <a16:creationId xmlns:a16="http://schemas.microsoft.com/office/drawing/2014/main" id="{DBD125C4-C59C-4026-A109-A873C19A95F4}"/>
                  </a:ext>
                </a:extLst>
              </p:cNvPr>
              <p:cNvSpPr>
                <a:spLocks noChangeShapeType="1"/>
              </p:cNvSpPr>
              <p:nvPr/>
            </p:nvSpPr>
            <p:spPr bwMode="auto">
              <a:xfrm flipH="1">
                <a:off x="1044" y="1430"/>
                <a:ext cx="91" cy="89"/>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50" name="Group 549">
            <a:extLst>
              <a:ext uri="{FF2B5EF4-FFF2-40B4-BE49-F238E27FC236}">
                <a16:creationId xmlns:a16="http://schemas.microsoft.com/office/drawing/2014/main" id="{A5351BBB-3439-4B29-B360-771DC427FAEC}"/>
              </a:ext>
            </a:extLst>
          </p:cNvPr>
          <p:cNvGrpSpPr/>
          <p:nvPr/>
        </p:nvGrpSpPr>
        <p:grpSpPr>
          <a:xfrm>
            <a:off x="2455520" y="2085957"/>
            <a:ext cx="427273" cy="427273"/>
            <a:chOff x="1778799" y="-768144"/>
            <a:chExt cx="492964" cy="492964"/>
          </a:xfrm>
        </p:grpSpPr>
        <p:sp>
          <p:nvSpPr>
            <p:cNvPr id="551" name="Oval 550">
              <a:extLst>
                <a:ext uri="{FF2B5EF4-FFF2-40B4-BE49-F238E27FC236}">
                  <a16:creationId xmlns:a16="http://schemas.microsoft.com/office/drawing/2014/main" id="{CEF0B5E8-0234-412C-9C70-AD5B1ABBB70A}"/>
                </a:ext>
              </a:extLst>
            </p:cNvPr>
            <p:cNvSpPr/>
            <p:nvPr/>
          </p:nvSpPr>
          <p:spPr bwMode="auto">
            <a:xfrm>
              <a:off x="1778799"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52" name="Group 551">
              <a:extLst>
                <a:ext uri="{FF2B5EF4-FFF2-40B4-BE49-F238E27FC236}">
                  <a16:creationId xmlns:a16="http://schemas.microsoft.com/office/drawing/2014/main" id="{6C1393B1-4E9D-4345-8674-1760484E1876}"/>
                </a:ext>
              </a:extLst>
            </p:cNvPr>
            <p:cNvGrpSpPr/>
            <p:nvPr/>
          </p:nvGrpSpPr>
          <p:grpSpPr>
            <a:xfrm>
              <a:off x="1926334" y="-611489"/>
              <a:ext cx="206070" cy="149752"/>
              <a:chOff x="2169760" y="4518971"/>
              <a:chExt cx="255587" cy="185737"/>
            </a:xfrm>
          </p:grpSpPr>
          <p:sp>
            <p:nvSpPr>
              <p:cNvPr id="553" name="Freeform 29">
                <a:extLst>
                  <a:ext uri="{FF2B5EF4-FFF2-40B4-BE49-F238E27FC236}">
                    <a16:creationId xmlns:a16="http://schemas.microsoft.com/office/drawing/2014/main" id="{CB33840D-1100-42DE-9B88-2A283E46BA27}"/>
                  </a:ext>
                </a:extLst>
              </p:cNvPr>
              <p:cNvSpPr>
                <a:spLocks/>
              </p:cNvSpPr>
              <p:nvPr/>
            </p:nvSpPr>
            <p:spPr bwMode="auto">
              <a:xfrm>
                <a:off x="2169760" y="4545958"/>
                <a:ext cx="255587" cy="158750"/>
              </a:xfrm>
              <a:custGeom>
                <a:avLst/>
                <a:gdLst>
                  <a:gd name="T0" fmla="*/ 131 w 222"/>
                  <a:gd name="T1" fmla="*/ 0 h 136"/>
                  <a:gd name="T2" fmla="*/ 213 w 222"/>
                  <a:gd name="T3" fmla="*/ 0 h 136"/>
                  <a:gd name="T4" fmla="*/ 222 w 222"/>
                  <a:gd name="T5" fmla="*/ 9 h 136"/>
                  <a:gd name="T6" fmla="*/ 222 w 222"/>
                  <a:gd name="T7" fmla="*/ 127 h 136"/>
                  <a:gd name="T8" fmla="*/ 213 w 222"/>
                  <a:gd name="T9" fmla="*/ 136 h 136"/>
                  <a:gd name="T10" fmla="*/ 9 w 222"/>
                  <a:gd name="T11" fmla="*/ 136 h 136"/>
                  <a:gd name="T12" fmla="*/ 0 w 222"/>
                  <a:gd name="T13" fmla="*/ 127 h 136"/>
                  <a:gd name="T14" fmla="*/ 0 w 222"/>
                  <a:gd name="T15" fmla="*/ 9 h 136"/>
                  <a:gd name="T16" fmla="*/ 9 w 222"/>
                  <a:gd name="T17" fmla="*/ 0 h 136"/>
                  <a:gd name="T18" fmla="*/ 87 w 222"/>
                  <a:gd name="T1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36">
                    <a:moveTo>
                      <a:pt x="131" y="0"/>
                    </a:moveTo>
                    <a:cubicBezTo>
                      <a:pt x="213" y="0"/>
                      <a:pt x="213" y="0"/>
                      <a:pt x="213" y="0"/>
                    </a:cubicBezTo>
                    <a:cubicBezTo>
                      <a:pt x="218" y="0"/>
                      <a:pt x="222" y="4"/>
                      <a:pt x="222" y="9"/>
                    </a:cubicBezTo>
                    <a:cubicBezTo>
                      <a:pt x="222" y="127"/>
                      <a:pt x="222" y="127"/>
                      <a:pt x="222" y="127"/>
                    </a:cubicBezTo>
                    <a:cubicBezTo>
                      <a:pt x="222" y="132"/>
                      <a:pt x="218" y="136"/>
                      <a:pt x="213" y="136"/>
                    </a:cubicBezTo>
                    <a:cubicBezTo>
                      <a:pt x="9" y="136"/>
                      <a:pt x="9" y="136"/>
                      <a:pt x="9" y="136"/>
                    </a:cubicBezTo>
                    <a:cubicBezTo>
                      <a:pt x="4" y="136"/>
                      <a:pt x="0" y="132"/>
                      <a:pt x="0" y="127"/>
                    </a:cubicBezTo>
                    <a:cubicBezTo>
                      <a:pt x="0" y="9"/>
                      <a:pt x="0" y="9"/>
                      <a:pt x="0" y="9"/>
                    </a:cubicBezTo>
                    <a:cubicBezTo>
                      <a:pt x="0" y="4"/>
                      <a:pt x="4" y="0"/>
                      <a:pt x="9" y="0"/>
                    </a:cubicBezTo>
                    <a:cubicBezTo>
                      <a:pt x="87" y="0"/>
                      <a:pt x="87" y="0"/>
                      <a:pt x="87" y="0"/>
                    </a:cubicBezTo>
                  </a:path>
                </a:pathLst>
              </a:cu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4" name="Oval 30">
                <a:extLst>
                  <a:ext uri="{FF2B5EF4-FFF2-40B4-BE49-F238E27FC236}">
                    <a16:creationId xmlns:a16="http://schemas.microsoft.com/office/drawing/2014/main" id="{5662163F-4C20-4CDA-BE11-A1BBED0469CA}"/>
                  </a:ext>
                </a:extLst>
              </p:cNvPr>
              <p:cNvSpPr>
                <a:spLocks noChangeArrowheads="1"/>
              </p:cNvSpPr>
              <p:nvPr/>
            </p:nvSpPr>
            <p:spPr bwMode="auto">
              <a:xfrm>
                <a:off x="2207860" y="4585646"/>
                <a:ext cx="47625" cy="47625"/>
              </a:xfrm>
              <a:prstGeom prst="ellipse">
                <a:avLst/>
              </a:pr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5" name="Freeform 31">
                <a:extLst>
                  <a:ext uri="{FF2B5EF4-FFF2-40B4-BE49-F238E27FC236}">
                    <a16:creationId xmlns:a16="http://schemas.microsoft.com/office/drawing/2014/main" id="{CAAAB1A8-63FE-4193-A83E-36795ED1B877}"/>
                  </a:ext>
                </a:extLst>
              </p:cNvPr>
              <p:cNvSpPr>
                <a:spLocks/>
              </p:cNvSpPr>
              <p:nvPr/>
            </p:nvSpPr>
            <p:spPr bwMode="auto">
              <a:xfrm>
                <a:off x="2198335" y="4639621"/>
                <a:ext cx="68262" cy="34925"/>
              </a:xfrm>
              <a:custGeom>
                <a:avLst/>
                <a:gdLst>
                  <a:gd name="T0" fmla="*/ 60 w 60"/>
                  <a:gd name="T1" fmla="*/ 30 h 30"/>
                  <a:gd name="T2" fmla="*/ 30 w 60"/>
                  <a:gd name="T3" fmla="*/ 0 h 30"/>
                  <a:gd name="T4" fmla="*/ 0 w 60"/>
                  <a:gd name="T5" fmla="*/ 30 h 30"/>
                </a:gdLst>
                <a:ahLst/>
                <a:cxnLst>
                  <a:cxn ang="0">
                    <a:pos x="T0" y="T1"/>
                  </a:cxn>
                  <a:cxn ang="0">
                    <a:pos x="T2" y="T3"/>
                  </a:cxn>
                  <a:cxn ang="0">
                    <a:pos x="T4" y="T5"/>
                  </a:cxn>
                </a:cxnLst>
                <a:rect l="0" t="0" r="r" b="b"/>
                <a:pathLst>
                  <a:path w="60" h="30">
                    <a:moveTo>
                      <a:pt x="60" y="30"/>
                    </a:moveTo>
                    <a:cubicBezTo>
                      <a:pt x="60" y="13"/>
                      <a:pt x="46" y="0"/>
                      <a:pt x="30" y="0"/>
                    </a:cubicBezTo>
                    <a:cubicBezTo>
                      <a:pt x="13" y="0"/>
                      <a:pt x="0" y="13"/>
                      <a:pt x="0" y="30"/>
                    </a:cubicBezTo>
                  </a:path>
                </a:pathLst>
              </a:cu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6" name="Line 32">
                <a:extLst>
                  <a:ext uri="{FF2B5EF4-FFF2-40B4-BE49-F238E27FC236}">
                    <a16:creationId xmlns:a16="http://schemas.microsoft.com/office/drawing/2014/main" id="{C82FCC20-3225-43A3-9856-224D20E6038C}"/>
                  </a:ext>
                </a:extLst>
              </p:cNvPr>
              <p:cNvSpPr>
                <a:spLocks noChangeShapeType="1"/>
              </p:cNvSpPr>
              <p:nvPr/>
            </p:nvSpPr>
            <p:spPr bwMode="auto">
              <a:xfrm>
                <a:off x="2298348" y="4518971"/>
                <a:ext cx="0" cy="47625"/>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7" name="Line 33">
                <a:extLst>
                  <a:ext uri="{FF2B5EF4-FFF2-40B4-BE49-F238E27FC236}">
                    <a16:creationId xmlns:a16="http://schemas.microsoft.com/office/drawing/2014/main" id="{656540F9-29B7-421A-8FDF-DC789EEE984B}"/>
                  </a:ext>
                </a:extLst>
              </p:cNvPr>
              <p:cNvSpPr>
                <a:spLocks noChangeShapeType="1"/>
              </p:cNvSpPr>
              <p:nvPr/>
            </p:nvSpPr>
            <p:spPr bwMode="auto">
              <a:xfrm>
                <a:off x="2322160" y="4612633"/>
                <a:ext cx="79375" cy="0"/>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8" name="Line 34">
                <a:extLst>
                  <a:ext uri="{FF2B5EF4-FFF2-40B4-BE49-F238E27FC236}">
                    <a16:creationId xmlns:a16="http://schemas.microsoft.com/office/drawing/2014/main" id="{6215180A-BA78-4338-BB3B-E4BB0C28E1DB}"/>
                  </a:ext>
                </a:extLst>
              </p:cNvPr>
              <p:cNvSpPr>
                <a:spLocks noChangeShapeType="1"/>
              </p:cNvSpPr>
              <p:nvPr/>
            </p:nvSpPr>
            <p:spPr bwMode="auto">
              <a:xfrm>
                <a:off x="2322160" y="4639621"/>
                <a:ext cx="79375" cy="0"/>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59" name="Group 558">
            <a:extLst>
              <a:ext uri="{FF2B5EF4-FFF2-40B4-BE49-F238E27FC236}">
                <a16:creationId xmlns:a16="http://schemas.microsoft.com/office/drawing/2014/main" id="{BB21FB84-2B15-4AA1-A250-87035EBC6CB0}"/>
              </a:ext>
            </a:extLst>
          </p:cNvPr>
          <p:cNvGrpSpPr/>
          <p:nvPr/>
        </p:nvGrpSpPr>
        <p:grpSpPr>
          <a:xfrm>
            <a:off x="2499552" y="1963816"/>
            <a:ext cx="427273" cy="427273"/>
            <a:chOff x="6877923" y="-768144"/>
            <a:chExt cx="492964" cy="492964"/>
          </a:xfrm>
        </p:grpSpPr>
        <p:sp>
          <p:nvSpPr>
            <p:cNvPr id="560" name="Oval 559">
              <a:extLst>
                <a:ext uri="{FF2B5EF4-FFF2-40B4-BE49-F238E27FC236}">
                  <a16:creationId xmlns:a16="http://schemas.microsoft.com/office/drawing/2014/main" id="{2E932DB9-4F33-4EA9-98BA-EC2BCDFA2F2F}"/>
                </a:ext>
              </a:extLst>
            </p:cNvPr>
            <p:cNvSpPr/>
            <p:nvPr/>
          </p:nvSpPr>
          <p:spPr bwMode="auto">
            <a:xfrm>
              <a:off x="6877923"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61" name="Group 560">
              <a:extLst>
                <a:ext uri="{FF2B5EF4-FFF2-40B4-BE49-F238E27FC236}">
                  <a16:creationId xmlns:a16="http://schemas.microsoft.com/office/drawing/2014/main" id="{A31D7B73-8AFD-4515-9618-F20D44EDFFF6}"/>
                </a:ext>
              </a:extLst>
            </p:cNvPr>
            <p:cNvGrpSpPr/>
            <p:nvPr/>
          </p:nvGrpSpPr>
          <p:grpSpPr>
            <a:xfrm>
              <a:off x="7011546" y="-626338"/>
              <a:ext cx="232241" cy="205656"/>
              <a:chOff x="7522608" y="5212885"/>
              <a:chExt cx="263530" cy="233364"/>
            </a:xfrm>
          </p:grpSpPr>
          <p:sp>
            <p:nvSpPr>
              <p:cNvPr id="562" name="Freeform 140">
                <a:extLst>
                  <a:ext uri="{FF2B5EF4-FFF2-40B4-BE49-F238E27FC236}">
                    <a16:creationId xmlns:a16="http://schemas.microsoft.com/office/drawing/2014/main" id="{93413812-EEF6-4302-93B3-E6AFBC22DCE0}"/>
                  </a:ext>
                </a:extLst>
              </p:cNvPr>
              <p:cNvSpPr>
                <a:spLocks/>
              </p:cNvSpPr>
              <p:nvPr/>
            </p:nvSpPr>
            <p:spPr bwMode="auto">
              <a:xfrm>
                <a:off x="7560713" y="5212885"/>
                <a:ext cx="225425" cy="225425"/>
              </a:xfrm>
              <a:custGeom>
                <a:avLst/>
                <a:gdLst>
                  <a:gd name="T0" fmla="*/ 86 w 142"/>
                  <a:gd name="T1" fmla="*/ 0 h 142"/>
                  <a:gd name="T2" fmla="*/ 0 w 142"/>
                  <a:gd name="T3" fmla="*/ 86 h 142"/>
                  <a:gd name="T4" fmla="*/ 57 w 142"/>
                  <a:gd name="T5" fmla="*/ 142 h 142"/>
                  <a:gd name="T6" fmla="*/ 142 w 142"/>
                  <a:gd name="T7" fmla="*/ 56 h 142"/>
                  <a:gd name="T8" fmla="*/ 86 w 142"/>
                  <a:gd name="T9" fmla="*/ 0 h 142"/>
                </a:gdLst>
                <a:ahLst/>
                <a:cxnLst>
                  <a:cxn ang="0">
                    <a:pos x="T0" y="T1"/>
                  </a:cxn>
                  <a:cxn ang="0">
                    <a:pos x="T2" y="T3"/>
                  </a:cxn>
                  <a:cxn ang="0">
                    <a:pos x="T4" y="T5"/>
                  </a:cxn>
                  <a:cxn ang="0">
                    <a:pos x="T6" y="T7"/>
                  </a:cxn>
                  <a:cxn ang="0">
                    <a:pos x="T8" y="T9"/>
                  </a:cxn>
                </a:cxnLst>
                <a:rect l="0" t="0" r="r" b="b"/>
                <a:pathLst>
                  <a:path w="142" h="142">
                    <a:moveTo>
                      <a:pt x="86" y="0"/>
                    </a:moveTo>
                    <a:lnTo>
                      <a:pt x="0" y="86"/>
                    </a:lnTo>
                    <a:lnTo>
                      <a:pt x="57" y="142"/>
                    </a:lnTo>
                    <a:lnTo>
                      <a:pt x="142" y="56"/>
                    </a:lnTo>
                    <a:lnTo>
                      <a:pt x="86" y="0"/>
                    </a:lnTo>
                    <a:close/>
                  </a:path>
                </a:pathLst>
              </a:custGeom>
              <a:solidFill>
                <a:srgbClr val="E1E1E1"/>
              </a:solidFill>
              <a:ln w="12700" cap="rnd">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3" name="Freeform 141">
                <a:extLst>
                  <a:ext uri="{FF2B5EF4-FFF2-40B4-BE49-F238E27FC236}">
                    <a16:creationId xmlns:a16="http://schemas.microsoft.com/office/drawing/2014/main" id="{08AB051A-BC1A-4936-A0F3-F56AAFBDBE63}"/>
                  </a:ext>
                </a:extLst>
              </p:cNvPr>
              <p:cNvSpPr>
                <a:spLocks/>
              </p:cNvSpPr>
              <p:nvPr/>
            </p:nvSpPr>
            <p:spPr bwMode="auto">
              <a:xfrm>
                <a:off x="7522608" y="5216061"/>
                <a:ext cx="234950" cy="230188"/>
              </a:xfrm>
              <a:custGeom>
                <a:avLst/>
                <a:gdLst>
                  <a:gd name="T0" fmla="*/ 198 w 204"/>
                  <a:gd name="T1" fmla="*/ 140 h 200"/>
                  <a:gd name="T2" fmla="*/ 198 w 204"/>
                  <a:gd name="T3" fmla="*/ 119 h 200"/>
                  <a:gd name="T4" fmla="*/ 167 w 204"/>
                  <a:gd name="T5" fmla="*/ 88 h 200"/>
                  <a:gd name="T6" fmla="*/ 167 w 204"/>
                  <a:gd name="T7" fmla="*/ 88 h 200"/>
                  <a:gd name="T8" fmla="*/ 79 w 204"/>
                  <a:gd name="T9" fmla="*/ 0 h 200"/>
                  <a:gd name="T10" fmla="*/ 0 w 204"/>
                  <a:gd name="T11" fmla="*/ 80 h 200"/>
                  <a:gd name="T12" fmla="*/ 88 w 204"/>
                  <a:gd name="T13" fmla="*/ 168 h 200"/>
                  <a:gd name="T14" fmla="*/ 89 w 204"/>
                  <a:gd name="T15" fmla="*/ 167 h 200"/>
                  <a:gd name="T16" fmla="*/ 117 w 204"/>
                  <a:gd name="T17" fmla="*/ 195 h 200"/>
                  <a:gd name="T18" fmla="*/ 128 w 204"/>
                  <a:gd name="T19" fmla="*/ 200 h 200"/>
                  <a:gd name="T20" fmla="*/ 139 w 204"/>
                  <a:gd name="T21" fmla="*/ 195 h 200"/>
                  <a:gd name="T22" fmla="*/ 143 w 204"/>
                  <a:gd name="T23" fmla="*/ 183 h 200"/>
                  <a:gd name="T24" fmla="*/ 150 w 204"/>
                  <a:gd name="T25" fmla="*/ 190 h 200"/>
                  <a:gd name="T26" fmla="*/ 161 w 204"/>
                  <a:gd name="T27" fmla="*/ 195 h 200"/>
                  <a:gd name="T28" fmla="*/ 172 w 204"/>
                  <a:gd name="T29" fmla="*/ 190 h 200"/>
                  <a:gd name="T30" fmla="*/ 175 w 204"/>
                  <a:gd name="T31" fmla="*/ 175 h 200"/>
                  <a:gd name="T32" fmla="*/ 180 w 204"/>
                  <a:gd name="T33" fmla="*/ 176 h 200"/>
                  <a:gd name="T34" fmla="*/ 191 w 204"/>
                  <a:gd name="T35" fmla="*/ 171 h 200"/>
                  <a:gd name="T36" fmla="*/ 191 w 204"/>
                  <a:gd name="T37" fmla="*/ 150 h 200"/>
                  <a:gd name="T38" fmla="*/ 185 w 204"/>
                  <a:gd name="T39" fmla="*/ 144 h 200"/>
                  <a:gd name="T40" fmla="*/ 187 w 204"/>
                  <a:gd name="T41" fmla="*/ 144 h 200"/>
                  <a:gd name="T42" fmla="*/ 198 w 204"/>
                  <a:gd name="T43" fmla="*/ 1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200">
                    <a:moveTo>
                      <a:pt x="198" y="140"/>
                    </a:moveTo>
                    <a:cubicBezTo>
                      <a:pt x="204" y="134"/>
                      <a:pt x="204" y="125"/>
                      <a:pt x="198" y="119"/>
                    </a:cubicBezTo>
                    <a:cubicBezTo>
                      <a:pt x="167" y="88"/>
                      <a:pt x="167" y="88"/>
                      <a:pt x="167" y="88"/>
                    </a:cubicBezTo>
                    <a:cubicBezTo>
                      <a:pt x="167" y="88"/>
                      <a:pt x="167" y="88"/>
                      <a:pt x="167" y="88"/>
                    </a:cubicBezTo>
                    <a:cubicBezTo>
                      <a:pt x="79" y="0"/>
                      <a:pt x="79" y="0"/>
                      <a:pt x="79" y="0"/>
                    </a:cubicBezTo>
                    <a:cubicBezTo>
                      <a:pt x="0" y="80"/>
                      <a:pt x="0" y="80"/>
                      <a:pt x="0" y="80"/>
                    </a:cubicBezTo>
                    <a:cubicBezTo>
                      <a:pt x="88" y="168"/>
                      <a:pt x="88" y="168"/>
                      <a:pt x="88" y="168"/>
                    </a:cubicBezTo>
                    <a:cubicBezTo>
                      <a:pt x="89" y="167"/>
                      <a:pt x="89" y="167"/>
                      <a:pt x="89" y="167"/>
                    </a:cubicBezTo>
                    <a:cubicBezTo>
                      <a:pt x="117" y="195"/>
                      <a:pt x="117" y="195"/>
                      <a:pt x="117" y="195"/>
                    </a:cubicBezTo>
                    <a:cubicBezTo>
                      <a:pt x="120" y="198"/>
                      <a:pt x="124" y="200"/>
                      <a:pt x="128" y="200"/>
                    </a:cubicBezTo>
                    <a:cubicBezTo>
                      <a:pt x="132" y="200"/>
                      <a:pt x="136" y="198"/>
                      <a:pt x="139" y="195"/>
                    </a:cubicBezTo>
                    <a:cubicBezTo>
                      <a:pt x="142" y="192"/>
                      <a:pt x="143" y="187"/>
                      <a:pt x="143" y="183"/>
                    </a:cubicBezTo>
                    <a:cubicBezTo>
                      <a:pt x="150" y="190"/>
                      <a:pt x="150" y="190"/>
                      <a:pt x="150" y="190"/>
                    </a:cubicBezTo>
                    <a:cubicBezTo>
                      <a:pt x="153" y="193"/>
                      <a:pt x="157" y="195"/>
                      <a:pt x="161" y="195"/>
                    </a:cubicBezTo>
                    <a:cubicBezTo>
                      <a:pt x="165" y="195"/>
                      <a:pt x="169" y="193"/>
                      <a:pt x="172" y="190"/>
                    </a:cubicBezTo>
                    <a:cubicBezTo>
                      <a:pt x="176" y="186"/>
                      <a:pt x="177" y="180"/>
                      <a:pt x="175" y="175"/>
                    </a:cubicBezTo>
                    <a:cubicBezTo>
                      <a:pt x="177" y="175"/>
                      <a:pt x="179" y="176"/>
                      <a:pt x="180" y="176"/>
                    </a:cubicBezTo>
                    <a:cubicBezTo>
                      <a:pt x="184" y="176"/>
                      <a:pt x="188" y="174"/>
                      <a:pt x="191" y="171"/>
                    </a:cubicBezTo>
                    <a:cubicBezTo>
                      <a:pt x="197" y="165"/>
                      <a:pt x="197" y="156"/>
                      <a:pt x="191" y="150"/>
                    </a:cubicBezTo>
                    <a:cubicBezTo>
                      <a:pt x="185" y="144"/>
                      <a:pt x="185" y="144"/>
                      <a:pt x="185" y="144"/>
                    </a:cubicBezTo>
                    <a:cubicBezTo>
                      <a:pt x="186" y="144"/>
                      <a:pt x="187" y="144"/>
                      <a:pt x="187" y="144"/>
                    </a:cubicBezTo>
                    <a:cubicBezTo>
                      <a:pt x="191" y="144"/>
                      <a:pt x="195" y="143"/>
                      <a:pt x="198" y="140"/>
                    </a:cubicBezTo>
                    <a:close/>
                  </a:path>
                </a:pathLst>
              </a:custGeom>
              <a:solidFill>
                <a:srgbClr val="E1E1E1"/>
              </a:solidFill>
              <a:ln w="12700" cap="rnd">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4" name="Freeform 142">
                <a:extLst>
                  <a:ext uri="{FF2B5EF4-FFF2-40B4-BE49-F238E27FC236}">
                    <a16:creationId xmlns:a16="http://schemas.microsoft.com/office/drawing/2014/main" id="{E8CCAFA0-1CA1-4730-87C2-E4B710A42E5B}"/>
                  </a:ext>
                </a:extLst>
              </p:cNvPr>
              <p:cNvSpPr>
                <a:spLocks/>
              </p:cNvSpPr>
              <p:nvPr/>
            </p:nvSpPr>
            <p:spPr bwMode="auto">
              <a:xfrm>
                <a:off x="7606750" y="5228760"/>
                <a:ext cx="74613" cy="101600"/>
              </a:xfrm>
              <a:custGeom>
                <a:avLst/>
                <a:gdLst>
                  <a:gd name="T0" fmla="*/ 65 w 65"/>
                  <a:gd name="T1" fmla="*/ 49 h 88"/>
                  <a:gd name="T2" fmla="*/ 31 w 65"/>
                  <a:gd name="T3" fmla="*/ 83 h 88"/>
                  <a:gd name="T4" fmla="*/ 19 w 65"/>
                  <a:gd name="T5" fmla="*/ 88 h 88"/>
                  <a:gd name="T6" fmla="*/ 7 w 65"/>
                  <a:gd name="T7" fmla="*/ 83 h 88"/>
                  <a:gd name="T8" fmla="*/ 7 w 65"/>
                  <a:gd name="T9" fmla="*/ 59 h 88"/>
                  <a:gd name="T10" fmla="*/ 65 w 65"/>
                  <a:gd name="T11" fmla="*/ 0 h 88"/>
                </a:gdLst>
                <a:ahLst/>
                <a:cxnLst>
                  <a:cxn ang="0">
                    <a:pos x="T0" y="T1"/>
                  </a:cxn>
                  <a:cxn ang="0">
                    <a:pos x="T2" y="T3"/>
                  </a:cxn>
                  <a:cxn ang="0">
                    <a:pos x="T4" y="T5"/>
                  </a:cxn>
                  <a:cxn ang="0">
                    <a:pos x="T6" y="T7"/>
                  </a:cxn>
                  <a:cxn ang="0">
                    <a:pos x="T8" y="T9"/>
                  </a:cxn>
                  <a:cxn ang="0">
                    <a:pos x="T10" y="T11"/>
                  </a:cxn>
                </a:cxnLst>
                <a:rect l="0" t="0" r="r" b="b"/>
                <a:pathLst>
                  <a:path w="65" h="88">
                    <a:moveTo>
                      <a:pt x="65" y="49"/>
                    </a:moveTo>
                    <a:cubicBezTo>
                      <a:pt x="31" y="83"/>
                      <a:pt x="31" y="83"/>
                      <a:pt x="31" y="83"/>
                    </a:cubicBezTo>
                    <a:cubicBezTo>
                      <a:pt x="28" y="86"/>
                      <a:pt x="23" y="88"/>
                      <a:pt x="19" y="88"/>
                    </a:cubicBezTo>
                    <a:cubicBezTo>
                      <a:pt x="14" y="88"/>
                      <a:pt x="10" y="86"/>
                      <a:pt x="7" y="83"/>
                    </a:cubicBezTo>
                    <a:cubicBezTo>
                      <a:pt x="0" y="76"/>
                      <a:pt x="0" y="65"/>
                      <a:pt x="7" y="59"/>
                    </a:cubicBezTo>
                    <a:cubicBezTo>
                      <a:pt x="65" y="0"/>
                      <a:pt x="65" y="0"/>
                      <a:pt x="65" y="0"/>
                    </a:cubicBezTo>
                  </a:path>
                </a:pathLst>
              </a:custGeom>
              <a:solidFill>
                <a:srgbClr val="E1E1E1"/>
              </a:solid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5" name="Freeform 143">
                <a:extLst>
                  <a:ext uri="{FF2B5EF4-FFF2-40B4-BE49-F238E27FC236}">
                    <a16:creationId xmlns:a16="http://schemas.microsoft.com/office/drawing/2014/main" id="{1BE63A5B-3BAB-4E03-B5D1-8B596AE67091}"/>
                  </a:ext>
                </a:extLst>
              </p:cNvPr>
              <p:cNvSpPr>
                <a:spLocks/>
              </p:cNvSpPr>
              <p:nvPr/>
            </p:nvSpPr>
            <p:spPr bwMode="auto">
              <a:xfrm>
                <a:off x="7606750" y="5228760"/>
                <a:ext cx="74613" cy="101600"/>
              </a:xfrm>
              <a:custGeom>
                <a:avLst/>
                <a:gdLst>
                  <a:gd name="T0" fmla="*/ 65 w 65"/>
                  <a:gd name="T1" fmla="*/ 49 h 88"/>
                  <a:gd name="T2" fmla="*/ 31 w 65"/>
                  <a:gd name="T3" fmla="*/ 83 h 88"/>
                  <a:gd name="T4" fmla="*/ 19 w 65"/>
                  <a:gd name="T5" fmla="*/ 88 h 88"/>
                  <a:gd name="T6" fmla="*/ 7 w 65"/>
                  <a:gd name="T7" fmla="*/ 83 h 88"/>
                  <a:gd name="T8" fmla="*/ 7 w 65"/>
                  <a:gd name="T9" fmla="*/ 59 h 88"/>
                  <a:gd name="T10" fmla="*/ 65 w 65"/>
                  <a:gd name="T11" fmla="*/ 0 h 88"/>
                </a:gdLst>
                <a:ahLst/>
                <a:cxnLst>
                  <a:cxn ang="0">
                    <a:pos x="T0" y="T1"/>
                  </a:cxn>
                  <a:cxn ang="0">
                    <a:pos x="T2" y="T3"/>
                  </a:cxn>
                  <a:cxn ang="0">
                    <a:pos x="T4" y="T5"/>
                  </a:cxn>
                  <a:cxn ang="0">
                    <a:pos x="T6" y="T7"/>
                  </a:cxn>
                  <a:cxn ang="0">
                    <a:pos x="T8" y="T9"/>
                  </a:cxn>
                  <a:cxn ang="0">
                    <a:pos x="T10" y="T11"/>
                  </a:cxn>
                </a:cxnLst>
                <a:rect l="0" t="0" r="r" b="b"/>
                <a:pathLst>
                  <a:path w="65" h="88">
                    <a:moveTo>
                      <a:pt x="65" y="49"/>
                    </a:moveTo>
                    <a:cubicBezTo>
                      <a:pt x="31" y="83"/>
                      <a:pt x="31" y="83"/>
                      <a:pt x="31" y="83"/>
                    </a:cubicBezTo>
                    <a:cubicBezTo>
                      <a:pt x="28" y="86"/>
                      <a:pt x="23" y="88"/>
                      <a:pt x="19" y="88"/>
                    </a:cubicBezTo>
                    <a:cubicBezTo>
                      <a:pt x="14" y="88"/>
                      <a:pt x="10" y="86"/>
                      <a:pt x="7" y="83"/>
                    </a:cubicBezTo>
                    <a:cubicBezTo>
                      <a:pt x="0" y="76"/>
                      <a:pt x="0" y="65"/>
                      <a:pt x="7" y="59"/>
                    </a:cubicBezTo>
                    <a:cubicBezTo>
                      <a:pt x="65" y="0"/>
                      <a:pt x="65" y="0"/>
                      <a:pt x="65" y="0"/>
                    </a:cubicBezTo>
                  </a:path>
                </a:pathLst>
              </a:custGeom>
              <a:noFill/>
              <a:ln w="12700" cap="sq">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6" name="Freeform 144">
                <a:extLst>
                  <a:ext uri="{FF2B5EF4-FFF2-40B4-BE49-F238E27FC236}">
                    <a16:creationId xmlns:a16="http://schemas.microsoft.com/office/drawing/2014/main" id="{DCCF2EED-2ADD-4B9A-A088-1BA0238F11B2}"/>
                  </a:ext>
                </a:extLst>
              </p:cNvPr>
              <p:cNvSpPr>
                <a:spLocks/>
              </p:cNvSpPr>
              <p:nvPr/>
            </p:nvSpPr>
            <p:spPr bwMode="auto">
              <a:xfrm>
                <a:off x="7552769" y="5341471"/>
                <a:ext cx="106362" cy="104775"/>
              </a:xfrm>
              <a:custGeom>
                <a:avLst/>
                <a:gdLst>
                  <a:gd name="T0" fmla="*/ 86 w 92"/>
                  <a:gd name="T1" fmla="*/ 63 h 91"/>
                  <a:gd name="T2" fmla="*/ 71 w 92"/>
                  <a:gd name="T3" fmla="*/ 59 h 91"/>
                  <a:gd name="T4" fmla="*/ 67 w 92"/>
                  <a:gd name="T5" fmla="*/ 44 h 91"/>
                  <a:gd name="T6" fmla="*/ 52 w 92"/>
                  <a:gd name="T7" fmla="*/ 40 h 91"/>
                  <a:gd name="T8" fmla="*/ 48 w 92"/>
                  <a:gd name="T9" fmla="*/ 25 h 91"/>
                  <a:gd name="T10" fmla="*/ 33 w 92"/>
                  <a:gd name="T11" fmla="*/ 21 h 91"/>
                  <a:gd name="T12" fmla="*/ 29 w 92"/>
                  <a:gd name="T13" fmla="*/ 6 h 91"/>
                  <a:gd name="T14" fmla="*/ 8 w 92"/>
                  <a:gd name="T15" fmla="*/ 6 h 91"/>
                  <a:gd name="T16" fmla="*/ 6 w 92"/>
                  <a:gd name="T17" fmla="*/ 8 h 91"/>
                  <a:gd name="T18" fmla="*/ 6 w 92"/>
                  <a:gd name="T19" fmla="*/ 29 h 91"/>
                  <a:gd name="T20" fmla="*/ 16 w 92"/>
                  <a:gd name="T21" fmla="*/ 33 h 91"/>
                  <a:gd name="T22" fmla="*/ 18 w 92"/>
                  <a:gd name="T23" fmla="*/ 33 h 91"/>
                  <a:gd name="T24" fmla="*/ 17 w 92"/>
                  <a:gd name="T25" fmla="*/ 35 h 91"/>
                  <a:gd name="T26" fmla="*/ 17 w 92"/>
                  <a:gd name="T27" fmla="*/ 56 h 91"/>
                  <a:gd name="T28" fmla="*/ 27 w 92"/>
                  <a:gd name="T29" fmla="*/ 61 h 91"/>
                  <a:gd name="T30" fmla="*/ 32 w 92"/>
                  <a:gd name="T31" fmla="*/ 60 h 91"/>
                  <a:gd name="T32" fmla="*/ 36 w 92"/>
                  <a:gd name="T33" fmla="*/ 75 h 91"/>
                  <a:gd name="T34" fmla="*/ 46 w 92"/>
                  <a:gd name="T35" fmla="*/ 80 h 91"/>
                  <a:gd name="T36" fmla="*/ 57 w 92"/>
                  <a:gd name="T37" fmla="*/ 75 h 91"/>
                  <a:gd name="T38" fmla="*/ 59 w 92"/>
                  <a:gd name="T39" fmla="*/ 74 h 91"/>
                  <a:gd name="T40" fmla="*/ 63 w 92"/>
                  <a:gd name="T41" fmla="*/ 86 h 91"/>
                  <a:gd name="T42" fmla="*/ 74 w 92"/>
                  <a:gd name="T43" fmla="*/ 91 h 91"/>
                  <a:gd name="T44" fmla="*/ 84 w 92"/>
                  <a:gd name="T45" fmla="*/ 86 h 91"/>
                  <a:gd name="T46" fmla="*/ 86 w 92"/>
                  <a:gd name="T47" fmla="*/ 84 h 91"/>
                  <a:gd name="T48" fmla="*/ 86 w 92"/>
                  <a:gd name="T49" fmla="*/ 6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91">
                    <a:moveTo>
                      <a:pt x="86" y="63"/>
                    </a:moveTo>
                    <a:cubicBezTo>
                      <a:pt x="82" y="59"/>
                      <a:pt x="76" y="57"/>
                      <a:pt x="71" y="59"/>
                    </a:cubicBezTo>
                    <a:cubicBezTo>
                      <a:pt x="73" y="54"/>
                      <a:pt x="71" y="48"/>
                      <a:pt x="67" y="44"/>
                    </a:cubicBezTo>
                    <a:cubicBezTo>
                      <a:pt x="63" y="40"/>
                      <a:pt x="57" y="38"/>
                      <a:pt x="52" y="40"/>
                    </a:cubicBezTo>
                    <a:cubicBezTo>
                      <a:pt x="54" y="35"/>
                      <a:pt x="52" y="29"/>
                      <a:pt x="48" y="25"/>
                    </a:cubicBezTo>
                    <a:cubicBezTo>
                      <a:pt x="44" y="20"/>
                      <a:pt x="38" y="19"/>
                      <a:pt x="33" y="21"/>
                    </a:cubicBezTo>
                    <a:cubicBezTo>
                      <a:pt x="34" y="16"/>
                      <a:pt x="33" y="10"/>
                      <a:pt x="29" y="6"/>
                    </a:cubicBezTo>
                    <a:cubicBezTo>
                      <a:pt x="23" y="0"/>
                      <a:pt x="14" y="0"/>
                      <a:pt x="8" y="6"/>
                    </a:cubicBezTo>
                    <a:cubicBezTo>
                      <a:pt x="6" y="8"/>
                      <a:pt x="6" y="8"/>
                      <a:pt x="6" y="8"/>
                    </a:cubicBezTo>
                    <a:cubicBezTo>
                      <a:pt x="0" y="14"/>
                      <a:pt x="0" y="23"/>
                      <a:pt x="6" y="29"/>
                    </a:cubicBezTo>
                    <a:cubicBezTo>
                      <a:pt x="8" y="32"/>
                      <a:pt x="12" y="33"/>
                      <a:pt x="16" y="33"/>
                    </a:cubicBezTo>
                    <a:cubicBezTo>
                      <a:pt x="17" y="33"/>
                      <a:pt x="17" y="33"/>
                      <a:pt x="18" y="33"/>
                    </a:cubicBezTo>
                    <a:cubicBezTo>
                      <a:pt x="17" y="35"/>
                      <a:pt x="17" y="35"/>
                      <a:pt x="17" y="35"/>
                    </a:cubicBezTo>
                    <a:cubicBezTo>
                      <a:pt x="11" y="41"/>
                      <a:pt x="11" y="50"/>
                      <a:pt x="17" y="56"/>
                    </a:cubicBezTo>
                    <a:cubicBezTo>
                      <a:pt x="20" y="59"/>
                      <a:pt x="23" y="61"/>
                      <a:pt x="27" y="61"/>
                    </a:cubicBezTo>
                    <a:cubicBezTo>
                      <a:pt x="29" y="61"/>
                      <a:pt x="31" y="60"/>
                      <a:pt x="32" y="60"/>
                    </a:cubicBezTo>
                    <a:cubicBezTo>
                      <a:pt x="30" y="65"/>
                      <a:pt x="32" y="71"/>
                      <a:pt x="36" y="75"/>
                    </a:cubicBezTo>
                    <a:cubicBezTo>
                      <a:pt x="39" y="78"/>
                      <a:pt x="43" y="80"/>
                      <a:pt x="46" y="80"/>
                    </a:cubicBezTo>
                    <a:cubicBezTo>
                      <a:pt x="50" y="80"/>
                      <a:pt x="54" y="78"/>
                      <a:pt x="57" y="75"/>
                    </a:cubicBezTo>
                    <a:cubicBezTo>
                      <a:pt x="59" y="74"/>
                      <a:pt x="59" y="74"/>
                      <a:pt x="59" y="74"/>
                    </a:cubicBezTo>
                    <a:cubicBezTo>
                      <a:pt x="58" y="78"/>
                      <a:pt x="59" y="83"/>
                      <a:pt x="63" y="86"/>
                    </a:cubicBezTo>
                    <a:cubicBezTo>
                      <a:pt x="66" y="89"/>
                      <a:pt x="70" y="91"/>
                      <a:pt x="74" y="91"/>
                    </a:cubicBezTo>
                    <a:cubicBezTo>
                      <a:pt x="77" y="91"/>
                      <a:pt x="81" y="89"/>
                      <a:pt x="84" y="86"/>
                    </a:cubicBezTo>
                    <a:cubicBezTo>
                      <a:pt x="86" y="84"/>
                      <a:pt x="86" y="84"/>
                      <a:pt x="86" y="84"/>
                    </a:cubicBezTo>
                    <a:cubicBezTo>
                      <a:pt x="92" y="78"/>
                      <a:pt x="92" y="69"/>
                      <a:pt x="86" y="63"/>
                    </a:cubicBezTo>
                    <a:close/>
                  </a:path>
                </a:pathLst>
              </a:custGeom>
              <a:solidFill>
                <a:srgbClr val="E1E1E1"/>
              </a:solidFill>
              <a:ln w="12700" cap="rnd">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7" name="Freeform 145">
                <a:extLst>
                  <a:ext uri="{FF2B5EF4-FFF2-40B4-BE49-F238E27FC236}">
                    <a16:creationId xmlns:a16="http://schemas.microsoft.com/office/drawing/2014/main" id="{73FBE6D9-DB4F-4279-A5F1-39D356E327B0}"/>
                  </a:ext>
                </a:extLst>
              </p:cNvPr>
              <p:cNvSpPr>
                <a:spLocks/>
              </p:cNvSpPr>
              <p:nvPr/>
            </p:nvSpPr>
            <p:spPr bwMode="auto">
              <a:xfrm>
                <a:off x="7635325" y="5374810"/>
                <a:ext cx="52388" cy="52388"/>
              </a:xfrm>
              <a:custGeom>
                <a:avLst/>
                <a:gdLst>
                  <a:gd name="T0" fmla="*/ 33 w 33"/>
                  <a:gd name="T1" fmla="*/ 33 h 33"/>
                  <a:gd name="T2" fmla="*/ 0 w 33"/>
                  <a:gd name="T3" fmla="*/ 0 h 33"/>
                  <a:gd name="T4" fmla="*/ 33 w 33"/>
                  <a:gd name="T5" fmla="*/ 33 h 33"/>
                </a:gdLst>
                <a:ahLst/>
                <a:cxnLst>
                  <a:cxn ang="0">
                    <a:pos x="T0" y="T1"/>
                  </a:cxn>
                  <a:cxn ang="0">
                    <a:pos x="T2" y="T3"/>
                  </a:cxn>
                  <a:cxn ang="0">
                    <a:pos x="T4" y="T5"/>
                  </a:cxn>
                </a:cxnLst>
                <a:rect l="0" t="0" r="r" b="b"/>
                <a:pathLst>
                  <a:path w="33" h="33">
                    <a:moveTo>
                      <a:pt x="33" y="33"/>
                    </a:moveTo>
                    <a:lnTo>
                      <a:pt x="0" y="0"/>
                    </a:lnTo>
                    <a:lnTo>
                      <a:pt x="33" y="33"/>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8" name="Line 146">
                <a:extLst>
                  <a:ext uri="{FF2B5EF4-FFF2-40B4-BE49-F238E27FC236}">
                    <a16:creationId xmlns:a16="http://schemas.microsoft.com/office/drawing/2014/main" id="{641AEA31-711F-4BB1-A5C2-17CA7C710FB9}"/>
                  </a:ext>
                </a:extLst>
              </p:cNvPr>
              <p:cNvSpPr>
                <a:spLocks noChangeShapeType="1"/>
              </p:cNvSpPr>
              <p:nvPr/>
            </p:nvSpPr>
            <p:spPr bwMode="auto">
              <a:xfrm flipH="1" flipV="1">
                <a:off x="7635325" y="5374810"/>
                <a:ext cx="52388" cy="52388"/>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9" name="Freeform 147">
                <a:extLst>
                  <a:ext uri="{FF2B5EF4-FFF2-40B4-BE49-F238E27FC236}">
                    <a16:creationId xmlns:a16="http://schemas.microsoft.com/office/drawing/2014/main" id="{A1720109-279D-410C-8BA9-057A545C2E64}"/>
                  </a:ext>
                </a:extLst>
              </p:cNvPr>
              <p:cNvSpPr>
                <a:spLocks/>
              </p:cNvSpPr>
              <p:nvPr/>
            </p:nvSpPr>
            <p:spPr bwMode="auto">
              <a:xfrm>
                <a:off x="7681363" y="5327185"/>
                <a:ext cx="57150" cy="55563"/>
              </a:xfrm>
              <a:custGeom>
                <a:avLst/>
                <a:gdLst>
                  <a:gd name="T0" fmla="*/ 36 w 36"/>
                  <a:gd name="T1" fmla="*/ 35 h 35"/>
                  <a:gd name="T2" fmla="*/ 0 w 36"/>
                  <a:gd name="T3" fmla="*/ 0 h 35"/>
                  <a:gd name="T4" fmla="*/ 36 w 36"/>
                  <a:gd name="T5" fmla="*/ 35 h 35"/>
                </a:gdLst>
                <a:ahLst/>
                <a:cxnLst>
                  <a:cxn ang="0">
                    <a:pos x="T0" y="T1"/>
                  </a:cxn>
                  <a:cxn ang="0">
                    <a:pos x="T2" y="T3"/>
                  </a:cxn>
                  <a:cxn ang="0">
                    <a:pos x="T4" y="T5"/>
                  </a:cxn>
                </a:cxnLst>
                <a:rect l="0" t="0" r="r" b="b"/>
                <a:pathLst>
                  <a:path w="36" h="35">
                    <a:moveTo>
                      <a:pt x="36" y="35"/>
                    </a:moveTo>
                    <a:lnTo>
                      <a:pt x="0" y="0"/>
                    </a:lnTo>
                    <a:lnTo>
                      <a:pt x="36" y="35"/>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0" name="Line 148">
                <a:extLst>
                  <a:ext uri="{FF2B5EF4-FFF2-40B4-BE49-F238E27FC236}">
                    <a16:creationId xmlns:a16="http://schemas.microsoft.com/office/drawing/2014/main" id="{498F47DA-DE65-4665-9B1C-D7AC2C8EA333}"/>
                  </a:ext>
                </a:extLst>
              </p:cNvPr>
              <p:cNvSpPr>
                <a:spLocks noChangeShapeType="1"/>
              </p:cNvSpPr>
              <p:nvPr/>
            </p:nvSpPr>
            <p:spPr bwMode="auto">
              <a:xfrm flipH="1" flipV="1">
                <a:off x="7681363" y="5327185"/>
                <a:ext cx="57150" cy="55563"/>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1" name="Freeform 149">
                <a:extLst>
                  <a:ext uri="{FF2B5EF4-FFF2-40B4-BE49-F238E27FC236}">
                    <a16:creationId xmlns:a16="http://schemas.microsoft.com/office/drawing/2014/main" id="{7286E906-EB7D-4F27-A9B0-4CB8DAAF6AE9}"/>
                  </a:ext>
                </a:extLst>
              </p:cNvPr>
              <p:cNvSpPr>
                <a:spLocks/>
              </p:cNvSpPr>
              <p:nvPr/>
            </p:nvSpPr>
            <p:spPr bwMode="auto">
              <a:xfrm>
                <a:off x="7659138" y="5350997"/>
                <a:ext cx="65088" cy="66675"/>
              </a:xfrm>
              <a:custGeom>
                <a:avLst/>
                <a:gdLst>
                  <a:gd name="T0" fmla="*/ 41 w 41"/>
                  <a:gd name="T1" fmla="*/ 42 h 42"/>
                  <a:gd name="T2" fmla="*/ 0 w 41"/>
                  <a:gd name="T3" fmla="*/ 0 h 42"/>
                  <a:gd name="T4" fmla="*/ 41 w 41"/>
                  <a:gd name="T5" fmla="*/ 42 h 42"/>
                </a:gdLst>
                <a:ahLst/>
                <a:cxnLst>
                  <a:cxn ang="0">
                    <a:pos x="T0" y="T1"/>
                  </a:cxn>
                  <a:cxn ang="0">
                    <a:pos x="T2" y="T3"/>
                  </a:cxn>
                  <a:cxn ang="0">
                    <a:pos x="T4" y="T5"/>
                  </a:cxn>
                </a:cxnLst>
                <a:rect l="0" t="0" r="r" b="b"/>
                <a:pathLst>
                  <a:path w="41" h="42">
                    <a:moveTo>
                      <a:pt x="41" y="42"/>
                    </a:moveTo>
                    <a:lnTo>
                      <a:pt x="0" y="0"/>
                    </a:lnTo>
                    <a:lnTo>
                      <a:pt x="41" y="42"/>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2" name="Line 150">
                <a:extLst>
                  <a:ext uri="{FF2B5EF4-FFF2-40B4-BE49-F238E27FC236}">
                    <a16:creationId xmlns:a16="http://schemas.microsoft.com/office/drawing/2014/main" id="{81948F26-F5D8-4C00-B266-37B775DC77C7}"/>
                  </a:ext>
                </a:extLst>
              </p:cNvPr>
              <p:cNvSpPr>
                <a:spLocks noChangeShapeType="1"/>
              </p:cNvSpPr>
              <p:nvPr/>
            </p:nvSpPr>
            <p:spPr bwMode="auto">
              <a:xfrm flipH="1" flipV="1">
                <a:off x="7659138" y="5350997"/>
                <a:ext cx="65088" cy="66675"/>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3" name="Line 151">
                <a:extLst>
                  <a:ext uri="{FF2B5EF4-FFF2-40B4-BE49-F238E27FC236}">
                    <a16:creationId xmlns:a16="http://schemas.microsoft.com/office/drawing/2014/main" id="{9B72665D-F8D8-44FE-B827-D142BF2BBC9F}"/>
                  </a:ext>
                </a:extLst>
              </p:cNvPr>
              <p:cNvSpPr>
                <a:spLocks noChangeShapeType="1"/>
              </p:cNvSpPr>
              <p:nvPr/>
            </p:nvSpPr>
            <p:spPr bwMode="auto">
              <a:xfrm>
                <a:off x="7608338" y="5390685"/>
                <a:ext cx="0" cy="0"/>
              </a:xfrm>
              <a:prstGeom prst="line">
                <a:avLst/>
              </a:prstGeom>
              <a:noFill/>
              <a:ln w="12700">
                <a:solidFill>
                  <a:srgbClr val="002060"/>
                </a:solidFill>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4" name="Line 152">
                <a:extLst>
                  <a:ext uri="{FF2B5EF4-FFF2-40B4-BE49-F238E27FC236}">
                    <a16:creationId xmlns:a16="http://schemas.microsoft.com/office/drawing/2014/main" id="{5981C5CF-C4D3-4193-9CC4-8698955F90FE}"/>
                  </a:ext>
                </a:extLst>
              </p:cNvPr>
              <p:cNvSpPr>
                <a:spLocks noChangeShapeType="1"/>
              </p:cNvSpPr>
              <p:nvPr/>
            </p:nvSpPr>
            <p:spPr bwMode="auto">
              <a:xfrm>
                <a:off x="7608338" y="5390685"/>
                <a:ext cx="0"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5" name="Line 153">
                <a:extLst>
                  <a:ext uri="{FF2B5EF4-FFF2-40B4-BE49-F238E27FC236}">
                    <a16:creationId xmlns:a16="http://schemas.microsoft.com/office/drawing/2014/main" id="{D7699EFA-3E78-4870-A874-798B3124637C}"/>
                  </a:ext>
                </a:extLst>
              </p:cNvPr>
              <p:cNvSpPr>
                <a:spLocks noChangeShapeType="1"/>
              </p:cNvSpPr>
              <p:nvPr/>
            </p:nvSpPr>
            <p:spPr bwMode="auto">
              <a:xfrm>
                <a:off x="7590875" y="5406560"/>
                <a:ext cx="0" cy="0"/>
              </a:xfrm>
              <a:prstGeom prst="line">
                <a:avLst/>
              </a:prstGeom>
              <a:noFill/>
              <a:ln w="12700">
                <a:solidFill>
                  <a:srgbClr val="002060"/>
                </a:solidFill>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6" name="Line 154">
                <a:extLst>
                  <a:ext uri="{FF2B5EF4-FFF2-40B4-BE49-F238E27FC236}">
                    <a16:creationId xmlns:a16="http://schemas.microsoft.com/office/drawing/2014/main" id="{0765FE84-A91A-4C02-9298-449F2A9702E0}"/>
                  </a:ext>
                </a:extLst>
              </p:cNvPr>
              <p:cNvSpPr>
                <a:spLocks noChangeShapeType="1"/>
              </p:cNvSpPr>
              <p:nvPr/>
            </p:nvSpPr>
            <p:spPr bwMode="auto">
              <a:xfrm>
                <a:off x="7590875" y="5406560"/>
                <a:ext cx="0"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7" name="Freeform 155">
                <a:extLst>
                  <a:ext uri="{FF2B5EF4-FFF2-40B4-BE49-F238E27FC236}">
                    <a16:creationId xmlns:a16="http://schemas.microsoft.com/office/drawing/2014/main" id="{9D2C1A04-1844-4D1A-AF1F-AD1477B464CE}"/>
                  </a:ext>
                </a:extLst>
              </p:cNvPr>
              <p:cNvSpPr>
                <a:spLocks/>
              </p:cNvSpPr>
              <p:nvPr/>
            </p:nvSpPr>
            <p:spPr bwMode="auto">
              <a:xfrm>
                <a:off x="7568650" y="5363697"/>
                <a:ext cx="22225" cy="22225"/>
              </a:xfrm>
              <a:custGeom>
                <a:avLst/>
                <a:gdLst>
                  <a:gd name="T0" fmla="*/ 0 w 14"/>
                  <a:gd name="T1" fmla="*/ 14 h 14"/>
                  <a:gd name="T2" fmla="*/ 14 w 14"/>
                  <a:gd name="T3" fmla="*/ 0 h 14"/>
                  <a:gd name="T4" fmla="*/ 0 w 14"/>
                  <a:gd name="T5" fmla="*/ 14 h 14"/>
                </a:gdLst>
                <a:ahLst/>
                <a:cxnLst>
                  <a:cxn ang="0">
                    <a:pos x="T0" y="T1"/>
                  </a:cxn>
                  <a:cxn ang="0">
                    <a:pos x="T2" y="T3"/>
                  </a:cxn>
                  <a:cxn ang="0">
                    <a:pos x="T4" y="T5"/>
                  </a:cxn>
                </a:cxnLst>
                <a:rect l="0" t="0" r="r" b="b"/>
                <a:pathLst>
                  <a:path w="14" h="14">
                    <a:moveTo>
                      <a:pt x="0" y="14"/>
                    </a:moveTo>
                    <a:lnTo>
                      <a:pt x="14" y="0"/>
                    </a:lnTo>
                    <a:lnTo>
                      <a:pt x="0" y="14"/>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8" name="Line 156">
                <a:extLst>
                  <a:ext uri="{FF2B5EF4-FFF2-40B4-BE49-F238E27FC236}">
                    <a16:creationId xmlns:a16="http://schemas.microsoft.com/office/drawing/2014/main" id="{11F2A141-AC68-446B-A3E4-69F04280FA44}"/>
                  </a:ext>
                </a:extLst>
              </p:cNvPr>
              <p:cNvSpPr>
                <a:spLocks noChangeShapeType="1"/>
              </p:cNvSpPr>
              <p:nvPr/>
            </p:nvSpPr>
            <p:spPr bwMode="auto">
              <a:xfrm flipV="1">
                <a:off x="7568650" y="5363697"/>
                <a:ext cx="22225" cy="22225"/>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9" name="Freeform 157">
                <a:extLst>
                  <a:ext uri="{FF2B5EF4-FFF2-40B4-BE49-F238E27FC236}">
                    <a16:creationId xmlns:a16="http://schemas.microsoft.com/office/drawing/2014/main" id="{21EAB785-E876-4273-AAE5-F7E1954CB593}"/>
                  </a:ext>
                </a:extLst>
              </p:cNvPr>
              <p:cNvSpPr>
                <a:spLocks/>
              </p:cNvSpPr>
              <p:nvPr/>
            </p:nvSpPr>
            <p:spPr bwMode="auto">
              <a:xfrm>
                <a:off x="7587700" y="5385922"/>
                <a:ext cx="25400" cy="23813"/>
              </a:xfrm>
              <a:custGeom>
                <a:avLst/>
                <a:gdLst>
                  <a:gd name="T0" fmla="*/ 0 w 16"/>
                  <a:gd name="T1" fmla="*/ 15 h 15"/>
                  <a:gd name="T2" fmla="*/ 16 w 16"/>
                  <a:gd name="T3" fmla="*/ 0 h 15"/>
                  <a:gd name="T4" fmla="*/ 0 w 16"/>
                  <a:gd name="T5" fmla="*/ 15 h 15"/>
                </a:gdLst>
                <a:ahLst/>
                <a:cxnLst>
                  <a:cxn ang="0">
                    <a:pos x="T0" y="T1"/>
                  </a:cxn>
                  <a:cxn ang="0">
                    <a:pos x="T2" y="T3"/>
                  </a:cxn>
                  <a:cxn ang="0">
                    <a:pos x="T4" y="T5"/>
                  </a:cxn>
                </a:cxnLst>
                <a:rect l="0" t="0" r="r" b="b"/>
                <a:pathLst>
                  <a:path w="16" h="15">
                    <a:moveTo>
                      <a:pt x="0" y="15"/>
                    </a:moveTo>
                    <a:lnTo>
                      <a:pt x="16" y="0"/>
                    </a:lnTo>
                    <a:lnTo>
                      <a:pt x="0" y="15"/>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0" name="Line 158">
                <a:extLst>
                  <a:ext uri="{FF2B5EF4-FFF2-40B4-BE49-F238E27FC236}">
                    <a16:creationId xmlns:a16="http://schemas.microsoft.com/office/drawing/2014/main" id="{A24FC6F0-FA1F-4578-9321-4F2E94D119E5}"/>
                  </a:ext>
                </a:extLst>
              </p:cNvPr>
              <p:cNvSpPr>
                <a:spLocks noChangeShapeType="1"/>
              </p:cNvSpPr>
              <p:nvPr/>
            </p:nvSpPr>
            <p:spPr bwMode="auto">
              <a:xfrm flipV="1">
                <a:off x="7587700" y="5385922"/>
                <a:ext cx="25400" cy="23813"/>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1" name="Freeform 159">
                <a:extLst>
                  <a:ext uri="{FF2B5EF4-FFF2-40B4-BE49-F238E27FC236}">
                    <a16:creationId xmlns:a16="http://schemas.microsoft.com/office/drawing/2014/main" id="{CFE1CAEF-832C-4E7D-8FE6-CCFFBDAD0C68}"/>
                  </a:ext>
                </a:extLst>
              </p:cNvPr>
              <p:cNvSpPr>
                <a:spLocks/>
              </p:cNvSpPr>
              <p:nvPr/>
            </p:nvSpPr>
            <p:spPr bwMode="auto">
              <a:xfrm>
                <a:off x="7613100" y="5409735"/>
                <a:ext cx="23813" cy="20638"/>
              </a:xfrm>
              <a:custGeom>
                <a:avLst/>
                <a:gdLst>
                  <a:gd name="T0" fmla="*/ 0 w 15"/>
                  <a:gd name="T1" fmla="*/ 13 h 13"/>
                  <a:gd name="T2" fmla="*/ 15 w 15"/>
                  <a:gd name="T3" fmla="*/ 0 h 13"/>
                  <a:gd name="T4" fmla="*/ 0 w 15"/>
                  <a:gd name="T5" fmla="*/ 13 h 13"/>
                </a:gdLst>
                <a:ahLst/>
                <a:cxnLst>
                  <a:cxn ang="0">
                    <a:pos x="T0" y="T1"/>
                  </a:cxn>
                  <a:cxn ang="0">
                    <a:pos x="T2" y="T3"/>
                  </a:cxn>
                  <a:cxn ang="0">
                    <a:pos x="T4" y="T5"/>
                  </a:cxn>
                </a:cxnLst>
                <a:rect l="0" t="0" r="r" b="b"/>
                <a:pathLst>
                  <a:path w="15" h="13">
                    <a:moveTo>
                      <a:pt x="0" y="13"/>
                    </a:moveTo>
                    <a:lnTo>
                      <a:pt x="15" y="0"/>
                    </a:lnTo>
                    <a:lnTo>
                      <a:pt x="0" y="13"/>
                    </a:lnTo>
                    <a:close/>
                  </a:path>
                </a:pathLst>
              </a:custGeom>
              <a:solidFill>
                <a:srgbClr val="FFFFFF"/>
              </a:solidFill>
              <a:ln w="12700">
                <a:solidFill>
                  <a:srgbClr val="002060"/>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2" name="Line 160">
                <a:extLst>
                  <a:ext uri="{FF2B5EF4-FFF2-40B4-BE49-F238E27FC236}">
                    <a16:creationId xmlns:a16="http://schemas.microsoft.com/office/drawing/2014/main" id="{DC0079BF-F89B-45F5-B4B4-B19D1B8C418F}"/>
                  </a:ext>
                </a:extLst>
              </p:cNvPr>
              <p:cNvSpPr>
                <a:spLocks noChangeShapeType="1"/>
              </p:cNvSpPr>
              <p:nvPr/>
            </p:nvSpPr>
            <p:spPr bwMode="auto">
              <a:xfrm flipV="1">
                <a:off x="7613100" y="5409735"/>
                <a:ext cx="23813" cy="20638"/>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83" name="Group 582">
            <a:extLst>
              <a:ext uri="{FF2B5EF4-FFF2-40B4-BE49-F238E27FC236}">
                <a16:creationId xmlns:a16="http://schemas.microsoft.com/office/drawing/2014/main" id="{8C4B3166-7627-4DDA-83A9-4B4C7F210F2C}"/>
              </a:ext>
            </a:extLst>
          </p:cNvPr>
          <p:cNvGrpSpPr/>
          <p:nvPr/>
        </p:nvGrpSpPr>
        <p:grpSpPr>
          <a:xfrm>
            <a:off x="2422947" y="1950925"/>
            <a:ext cx="427273" cy="427273"/>
            <a:chOff x="9444160" y="-785172"/>
            <a:chExt cx="492964" cy="492964"/>
          </a:xfrm>
        </p:grpSpPr>
        <p:sp>
          <p:nvSpPr>
            <p:cNvPr id="584" name="Oval 583">
              <a:extLst>
                <a:ext uri="{FF2B5EF4-FFF2-40B4-BE49-F238E27FC236}">
                  <a16:creationId xmlns:a16="http://schemas.microsoft.com/office/drawing/2014/main" id="{B73A2A43-6C39-4F65-90A8-83F94AD9B77C}"/>
                </a:ext>
              </a:extLst>
            </p:cNvPr>
            <p:cNvSpPr/>
            <p:nvPr/>
          </p:nvSpPr>
          <p:spPr bwMode="auto">
            <a:xfrm>
              <a:off x="9444160" y="-785172"/>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85" name="Group 584">
              <a:extLst>
                <a:ext uri="{FF2B5EF4-FFF2-40B4-BE49-F238E27FC236}">
                  <a16:creationId xmlns:a16="http://schemas.microsoft.com/office/drawing/2014/main" id="{997810E1-87A7-4856-955D-B32F4582E019}"/>
                </a:ext>
              </a:extLst>
            </p:cNvPr>
            <p:cNvGrpSpPr/>
            <p:nvPr/>
          </p:nvGrpSpPr>
          <p:grpSpPr>
            <a:xfrm>
              <a:off x="9610449" y="-646418"/>
              <a:ext cx="186699" cy="206943"/>
              <a:chOff x="6540046" y="4542529"/>
              <a:chExt cx="131763" cy="146050"/>
            </a:xfrm>
          </p:grpSpPr>
          <p:sp>
            <p:nvSpPr>
              <p:cNvPr id="586" name="Freeform 68">
                <a:extLst>
                  <a:ext uri="{FF2B5EF4-FFF2-40B4-BE49-F238E27FC236}">
                    <a16:creationId xmlns:a16="http://schemas.microsoft.com/office/drawing/2014/main" id="{A74CD866-8799-4224-9386-BE0180160A7C}"/>
                  </a:ext>
                </a:extLst>
              </p:cNvPr>
              <p:cNvSpPr>
                <a:spLocks/>
              </p:cNvSpPr>
              <p:nvPr/>
            </p:nvSpPr>
            <p:spPr bwMode="auto">
              <a:xfrm>
                <a:off x="6633709" y="4542529"/>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7" name="Line 69">
                <a:extLst>
                  <a:ext uri="{FF2B5EF4-FFF2-40B4-BE49-F238E27FC236}">
                    <a16:creationId xmlns:a16="http://schemas.microsoft.com/office/drawing/2014/main" id="{C980A85A-C532-4384-A9D5-FE5EEAF29B9F}"/>
                  </a:ext>
                </a:extLst>
              </p:cNvPr>
              <p:cNvSpPr>
                <a:spLocks noChangeShapeType="1"/>
              </p:cNvSpPr>
              <p:nvPr/>
            </p:nvSpPr>
            <p:spPr bwMode="auto">
              <a:xfrm flipH="1">
                <a:off x="6540046" y="4567929"/>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8" name="Freeform 70">
                <a:extLst>
                  <a:ext uri="{FF2B5EF4-FFF2-40B4-BE49-F238E27FC236}">
                    <a16:creationId xmlns:a16="http://schemas.microsoft.com/office/drawing/2014/main" id="{CA9C98C5-224C-4176-BA8B-44380C66C3E6}"/>
                  </a:ext>
                </a:extLst>
              </p:cNvPr>
              <p:cNvSpPr>
                <a:spLocks/>
              </p:cNvSpPr>
              <p:nvPr/>
            </p:nvSpPr>
            <p:spPr bwMode="auto">
              <a:xfrm>
                <a:off x="6633709" y="4601267"/>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9" name="Line 71">
                <a:extLst>
                  <a:ext uri="{FF2B5EF4-FFF2-40B4-BE49-F238E27FC236}">
                    <a16:creationId xmlns:a16="http://schemas.microsoft.com/office/drawing/2014/main" id="{6FE947E6-A832-4AEB-BBA9-AF6FE4F2F054}"/>
                  </a:ext>
                </a:extLst>
              </p:cNvPr>
              <p:cNvSpPr>
                <a:spLocks noChangeShapeType="1"/>
              </p:cNvSpPr>
              <p:nvPr/>
            </p:nvSpPr>
            <p:spPr bwMode="auto">
              <a:xfrm flipH="1">
                <a:off x="6540046" y="4626667"/>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0" name="Freeform 72">
                <a:extLst>
                  <a:ext uri="{FF2B5EF4-FFF2-40B4-BE49-F238E27FC236}">
                    <a16:creationId xmlns:a16="http://schemas.microsoft.com/office/drawing/2014/main" id="{B756A660-4A03-474B-BC49-A62E799D167A}"/>
                  </a:ext>
                </a:extLst>
              </p:cNvPr>
              <p:cNvSpPr>
                <a:spLocks/>
              </p:cNvSpPr>
              <p:nvPr/>
            </p:nvSpPr>
            <p:spPr bwMode="auto">
              <a:xfrm>
                <a:off x="6633709" y="4660004"/>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1" name="Line 73">
                <a:extLst>
                  <a:ext uri="{FF2B5EF4-FFF2-40B4-BE49-F238E27FC236}">
                    <a16:creationId xmlns:a16="http://schemas.microsoft.com/office/drawing/2014/main" id="{724A1A6A-21C6-44EF-A3BD-0EBF1AAD01E2}"/>
                  </a:ext>
                </a:extLst>
              </p:cNvPr>
              <p:cNvSpPr>
                <a:spLocks noChangeShapeType="1"/>
              </p:cNvSpPr>
              <p:nvPr/>
            </p:nvSpPr>
            <p:spPr bwMode="auto">
              <a:xfrm flipH="1">
                <a:off x="6540046" y="4685404"/>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92" name="Group 591">
            <a:extLst>
              <a:ext uri="{FF2B5EF4-FFF2-40B4-BE49-F238E27FC236}">
                <a16:creationId xmlns:a16="http://schemas.microsoft.com/office/drawing/2014/main" id="{24032E76-7E6C-400C-84BC-BB2F1968E155}"/>
              </a:ext>
            </a:extLst>
          </p:cNvPr>
          <p:cNvGrpSpPr/>
          <p:nvPr/>
        </p:nvGrpSpPr>
        <p:grpSpPr>
          <a:xfrm>
            <a:off x="2287729" y="2111022"/>
            <a:ext cx="427273" cy="427273"/>
            <a:chOff x="2628653" y="-768144"/>
            <a:chExt cx="492964" cy="492964"/>
          </a:xfrm>
        </p:grpSpPr>
        <p:sp>
          <p:nvSpPr>
            <p:cNvPr id="593" name="Oval 592">
              <a:extLst>
                <a:ext uri="{FF2B5EF4-FFF2-40B4-BE49-F238E27FC236}">
                  <a16:creationId xmlns:a16="http://schemas.microsoft.com/office/drawing/2014/main" id="{CF1F9AB3-E721-4ABC-8841-0FF7E2D5FE51}"/>
                </a:ext>
              </a:extLst>
            </p:cNvPr>
            <p:cNvSpPr/>
            <p:nvPr/>
          </p:nvSpPr>
          <p:spPr bwMode="auto">
            <a:xfrm>
              <a:off x="2628653"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94" name="Group 593">
              <a:extLst>
                <a:ext uri="{FF2B5EF4-FFF2-40B4-BE49-F238E27FC236}">
                  <a16:creationId xmlns:a16="http://schemas.microsoft.com/office/drawing/2014/main" id="{E6DA796B-0642-4ED6-95EC-695E32FAB1B1}"/>
                </a:ext>
              </a:extLst>
            </p:cNvPr>
            <p:cNvGrpSpPr>
              <a:grpSpLocks noChangeAspect="1"/>
            </p:cNvGrpSpPr>
            <p:nvPr/>
          </p:nvGrpSpPr>
          <p:grpSpPr>
            <a:xfrm>
              <a:off x="2757699" y="-603354"/>
              <a:ext cx="248001" cy="175975"/>
              <a:chOff x="-1347664" y="7159089"/>
              <a:chExt cx="331435" cy="235176"/>
            </a:xfrm>
            <a:noFill/>
          </p:grpSpPr>
          <p:sp>
            <p:nvSpPr>
              <p:cNvPr id="595" name="Oval 594">
                <a:extLst>
                  <a:ext uri="{FF2B5EF4-FFF2-40B4-BE49-F238E27FC236}">
                    <a16:creationId xmlns:a16="http://schemas.microsoft.com/office/drawing/2014/main" id="{F7F5AEDB-5DD4-4E61-A127-05AF719FA0C8}"/>
                  </a:ext>
                </a:extLst>
              </p:cNvPr>
              <p:cNvSpPr>
                <a:spLocks noChangeArrowheads="1"/>
              </p:cNvSpPr>
              <p:nvPr/>
            </p:nvSpPr>
            <p:spPr bwMode="auto">
              <a:xfrm>
                <a:off x="-1117585" y="7159089"/>
                <a:ext cx="75659" cy="74231"/>
              </a:xfrm>
              <a:prstGeom prst="ellipse">
                <a:avLst/>
              </a:pr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6" name="Freeform 114">
                <a:extLst>
                  <a:ext uri="{FF2B5EF4-FFF2-40B4-BE49-F238E27FC236}">
                    <a16:creationId xmlns:a16="http://schemas.microsoft.com/office/drawing/2014/main" id="{AD0AB8E4-09AB-474F-BEF2-1ADDE18F31B1}"/>
                  </a:ext>
                </a:extLst>
              </p:cNvPr>
              <p:cNvSpPr>
                <a:spLocks/>
              </p:cNvSpPr>
              <p:nvPr/>
            </p:nvSpPr>
            <p:spPr bwMode="auto">
              <a:xfrm>
                <a:off x="-1143993"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7" name="Oval 113">
                <a:extLst>
                  <a:ext uri="{FF2B5EF4-FFF2-40B4-BE49-F238E27FC236}">
                    <a16:creationId xmlns:a16="http://schemas.microsoft.com/office/drawing/2014/main" id="{3A864928-0AEB-4FB1-992F-75571D7B0C1A}"/>
                  </a:ext>
                </a:extLst>
              </p:cNvPr>
              <p:cNvSpPr>
                <a:spLocks noChangeArrowheads="1"/>
              </p:cNvSpPr>
              <p:nvPr/>
            </p:nvSpPr>
            <p:spPr bwMode="auto">
              <a:xfrm>
                <a:off x="-1220386" y="7255082"/>
                <a:ext cx="75659" cy="74231"/>
              </a:xfrm>
              <a:prstGeom prst="ellipse">
                <a:avLst/>
              </a:pr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8" name="Freeform 114">
                <a:extLst>
                  <a:ext uri="{FF2B5EF4-FFF2-40B4-BE49-F238E27FC236}">
                    <a16:creationId xmlns:a16="http://schemas.microsoft.com/office/drawing/2014/main" id="{BA866329-F2BA-4CE0-8C4E-4CAD7739E54D}"/>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9" name="Oval 598">
                <a:extLst>
                  <a:ext uri="{FF2B5EF4-FFF2-40B4-BE49-F238E27FC236}">
                    <a16:creationId xmlns:a16="http://schemas.microsoft.com/office/drawing/2014/main" id="{40F13C1A-F01E-40A3-9159-18041294E0AE}"/>
                  </a:ext>
                </a:extLst>
              </p:cNvPr>
              <p:cNvSpPr>
                <a:spLocks noChangeArrowheads="1"/>
              </p:cNvSpPr>
              <p:nvPr/>
            </p:nvSpPr>
            <p:spPr bwMode="auto">
              <a:xfrm>
                <a:off x="-1321255" y="7159089"/>
                <a:ext cx="75659" cy="74231"/>
              </a:xfrm>
              <a:prstGeom prst="ellipse">
                <a:avLst/>
              </a:pr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0" name="Freeform 114">
                <a:extLst>
                  <a:ext uri="{FF2B5EF4-FFF2-40B4-BE49-F238E27FC236}">
                    <a16:creationId xmlns:a16="http://schemas.microsoft.com/office/drawing/2014/main" id="{81C8DE8C-8C70-49F5-B6D6-C1F4C02B9B74}"/>
                  </a:ext>
                </a:extLst>
              </p:cNvPr>
              <p:cNvSpPr>
                <a:spLocks/>
              </p:cNvSpPr>
              <p:nvPr/>
            </p:nvSpPr>
            <p:spPr bwMode="auto">
              <a:xfrm>
                <a:off x="-1347664"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601" name="Group 600">
            <a:extLst>
              <a:ext uri="{FF2B5EF4-FFF2-40B4-BE49-F238E27FC236}">
                <a16:creationId xmlns:a16="http://schemas.microsoft.com/office/drawing/2014/main" id="{A1930445-7A24-4FB0-A469-2E828B2E75D5}"/>
              </a:ext>
            </a:extLst>
          </p:cNvPr>
          <p:cNvGrpSpPr/>
          <p:nvPr/>
        </p:nvGrpSpPr>
        <p:grpSpPr>
          <a:xfrm>
            <a:off x="2441170" y="1920761"/>
            <a:ext cx="427273" cy="427273"/>
            <a:chOff x="4328361" y="-768144"/>
            <a:chExt cx="492964" cy="492964"/>
          </a:xfrm>
        </p:grpSpPr>
        <p:sp>
          <p:nvSpPr>
            <p:cNvPr id="602" name="Oval 601">
              <a:extLst>
                <a:ext uri="{FF2B5EF4-FFF2-40B4-BE49-F238E27FC236}">
                  <a16:creationId xmlns:a16="http://schemas.microsoft.com/office/drawing/2014/main" id="{3FCF73A9-2081-4C9E-BD7E-5D4DE9085983}"/>
                </a:ext>
              </a:extLst>
            </p:cNvPr>
            <p:cNvSpPr/>
            <p:nvPr/>
          </p:nvSpPr>
          <p:spPr bwMode="auto">
            <a:xfrm>
              <a:off x="4328361"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603" name="Group 602">
              <a:extLst>
                <a:ext uri="{FF2B5EF4-FFF2-40B4-BE49-F238E27FC236}">
                  <a16:creationId xmlns:a16="http://schemas.microsoft.com/office/drawing/2014/main" id="{CE4967DD-AEA1-40F3-9347-684F2D5C4DC9}"/>
                </a:ext>
              </a:extLst>
            </p:cNvPr>
            <p:cNvGrpSpPr/>
            <p:nvPr/>
          </p:nvGrpSpPr>
          <p:grpSpPr>
            <a:xfrm>
              <a:off x="4442249" y="-673756"/>
              <a:ext cx="272672" cy="251710"/>
              <a:chOff x="8544911" y="5705404"/>
              <a:chExt cx="400992" cy="370165"/>
            </a:xfrm>
            <a:noFill/>
          </p:grpSpPr>
          <p:sp>
            <p:nvSpPr>
              <p:cNvPr id="604" name="Oval 243">
                <a:extLst>
                  <a:ext uri="{FF2B5EF4-FFF2-40B4-BE49-F238E27FC236}">
                    <a16:creationId xmlns:a16="http://schemas.microsoft.com/office/drawing/2014/main" id="{98EC5A44-F7AE-48AF-AB44-139AF46F3F74}"/>
                  </a:ext>
                </a:extLst>
              </p:cNvPr>
              <p:cNvSpPr>
                <a:spLocks noChangeArrowheads="1"/>
              </p:cNvSpPr>
              <p:nvPr/>
            </p:nvSpPr>
            <p:spPr bwMode="auto">
              <a:xfrm>
                <a:off x="8675500" y="5821569"/>
                <a:ext cx="146050" cy="146050"/>
              </a:xfrm>
              <a:prstGeom prst="ellipse">
                <a:avLst/>
              </a:prstGeom>
              <a:grp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5" name="Freeform 244">
                <a:extLst>
                  <a:ext uri="{FF2B5EF4-FFF2-40B4-BE49-F238E27FC236}">
                    <a16:creationId xmlns:a16="http://schemas.microsoft.com/office/drawing/2014/main" id="{C6E44558-95B9-4176-B2E9-7ED595C8E5F8}"/>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6" name="Freeform 245">
                <a:extLst>
                  <a:ext uri="{FF2B5EF4-FFF2-40B4-BE49-F238E27FC236}">
                    <a16:creationId xmlns:a16="http://schemas.microsoft.com/office/drawing/2014/main" id="{9FED815B-4A11-4812-9126-FB8929421279}"/>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7" name="Freeform 246">
                <a:extLst>
                  <a:ext uri="{FF2B5EF4-FFF2-40B4-BE49-F238E27FC236}">
                    <a16:creationId xmlns:a16="http://schemas.microsoft.com/office/drawing/2014/main" id="{A7CDA347-04F8-49D2-B2E1-B92362A6D7CC}"/>
                  </a:ext>
                </a:extLst>
              </p:cNvPr>
              <p:cNvSpPr>
                <a:spLocks/>
              </p:cNvSpPr>
              <p:nvPr/>
            </p:nvSpPr>
            <p:spPr bwMode="auto">
              <a:xfrm>
                <a:off x="8544911" y="5862981"/>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8" name="Freeform 246">
                <a:extLst>
                  <a:ext uri="{FF2B5EF4-FFF2-40B4-BE49-F238E27FC236}">
                    <a16:creationId xmlns:a16="http://schemas.microsoft.com/office/drawing/2014/main" id="{FD068B74-6ABE-4828-AA45-68E6A06788F4}"/>
                  </a:ext>
                </a:extLst>
              </p:cNvPr>
              <p:cNvSpPr>
                <a:spLocks/>
              </p:cNvSpPr>
              <p:nvPr/>
            </p:nvSpPr>
            <p:spPr bwMode="auto">
              <a:xfrm>
                <a:off x="8699427" y="5705404"/>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9" name="Freeform 246">
                <a:extLst>
                  <a:ext uri="{FF2B5EF4-FFF2-40B4-BE49-F238E27FC236}">
                    <a16:creationId xmlns:a16="http://schemas.microsoft.com/office/drawing/2014/main" id="{10E22599-440E-4CE9-A5AF-D8A773D8259B}"/>
                  </a:ext>
                </a:extLst>
              </p:cNvPr>
              <p:cNvSpPr>
                <a:spLocks/>
              </p:cNvSpPr>
              <p:nvPr/>
            </p:nvSpPr>
            <p:spPr bwMode="auto">
              <a:xfrm>
                <a:off x="8857003" y="5858390"/>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610" name="Group 609">
            <a:extLst>
              <a:ext uri="{FF2B5EF4-FFF2-40B4-BE49-F238E27FC236}">
                <a16:creationId xmlns:a16="http://schemas.microsoft.com/office/drawing/2014/main" id="{7A922F43-6C52-41B0-BEB2-4B4CAEF432D1}"/>
              </a:ext>
            </a:extLst>
          </p:cNvPr>
          <p:cNvGrpSpPr/>
          <p:nvPr/>
        </p:nvGrpSpPr>
        <p:grpSpPr>
          <a:xfrm>
            <a:off x="6956768" y="2007326"/>
            <a:ext cx="427273" cy="427273"/>
            <a:chOff x="8577631" y="3659568"/>
            <a:chExt cx="492964" cy="492964"/>
          </a:xfrm>
        </p:grpSpPr>
        <p:sp>
          <p:nvSpPr>
            <p:cNvPr id="611" name="Oval 610">
              <a:extLst>
                <a:ext uri="{FF2B5EF4-FFF2-40B4-BE49-F238E27FC236}">
                  <a16:creationId xmlns:a16="http://schemas.microsoft.com/office/drawing/2014/main" id="{7FAB5D60-3205-4CB0-997A-A3EDAF24E990}"/>
                </a:ext>
              </a:extLst>
            </p:cNvPr>
            <p:cNvSpPr/>
            <p:nvPr/>
          </p:nvSpPr>
          <p:spPr bwMode="auto">
            <a:xfrm>
              <a:off x="8577631" y="3659568"/>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612" name="Group 611">
              <a:extLst>
                <a:ext uri="{FF2B5EF4-FFF2-40B4-BE49-F238E27FC236}">
                  <a16:creationId xmlns:a16="http://schemas.microsoft.com/office/drawing/2014/main" id="{D9D927AD-0E68-40AB-B881-FB954B74B5B3}"/>
                </a:ext>
              </a:extLst>
            </p:cNvPr>
            <p:cNvGrpSpPr/>
            <p:nvPr/>
          </p:nvGrpSpPr>
          <p:grpSpPr>
            <a:xfrm>
              <a:off x="8747523" y="3774306"/>
              <a:ext cx="160733" cy="246075"/>
              <a:chOff x="8747523" y="2236049"/>
              <a:chExt cx="160733" cy="246075"/>
            </a:xfrm>
          </p:grpSpPr>
          <p:sp>
            <p:nvSpPr>
              <p:cNvPr id="613" name="Rectangle: Rounded Corners 395">
                <a:extLst>
                  <a:ext uri="{FF2B5EF4-FFF2-40B4-BE49-F238E27FC236}">
                    <a16:creationId xmlns:a16="http://schemas.microsoft.com/office/drawing/2014/main" id="{DFB7468F-702B-47A6-A864-43B6828965EA}"/>
                  </a:ext>
                </a:extLst>
              </p:cNvPr>
              <p:cNvSpPr/>
              <p:nvPr/>
            </p:nvSpPr>
            <p:spPr bwMode="auto">
              <a:xfrm>
                <a:off x="8747523" y="2236049"/>
                <a:ext cx="160733" cy="246075"/>
              </a:xfrm>
              <a:prstGeom prst="roundRect">
                <a:avLst/>
              </a:prstGeom>
              <a:noFill/>
              <a:ln w="12700" cap="flat" cmpd="sng" algn="ctr">
                <a:solidFill>
                  <a:srgbClr val="7030A0"/>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14" name="Straight Connector 613">
                <a:extLst>
                  <a:ext uri="{FF2B5EF4-FFF2-40B4-BE49-F238E27FC236}">
                    <a16:creationId xmlns:a16="http://schemas.microsoft.com/office/drawing/2014/main" id="{1B067503-48BC-4778-8EFF-95302A51D327}"/>
                  </a:ext>
                </a:extLst>
              </p:cNvPr>
              <p:cNvCxnSpPr>
                <a:cxnSpLocks/>
              </p:cNvCxnSpPr>
              <p:nvPr/>
            </p:nvCxnSpPr>
            <p:spPr>
              <a:xfrm>
                <a:off x="8747523" y="2278425"/>
                <a:ext cx="160733" cy="0"/>
              </a:xfrm>
              <a:prstGeom prst="line">
                <a:avLst/>
              </a:prstGeom>
              <a:noFill/>
              <a:ln w="12700" cap="flat" cmpd="sng" algn="ctr">
                <a:solidFill>
                  <a:srgbClr val="7030A0"/>
                </a:solidFill>
                <a:prstDash val="solid"/>
                <a:headEnd type="none"/>
                <a:tailEnd type="none"/>
              </a:ln>
              <a:effectLst/>
            </p:spPr>
          </p:cxnSp>
          <p:cxnSp>
            <p:nvCxnSpPr>
              <p:cNvPr id="615" name="Straight Connector 614">
                <a:extLst>
                  <a:ext uri="{FF2B5EF4-FFF2-40B4-BE49-F238E27FC236}">
                    <a16:creationId xmlns:a16="http://schemas.microsoft.com/office/drawing/2014/main" id="{8AE75BF0-2D41-4066-901F-875B1E6D6655}"/>
                  </a:ext>
                </a:extLst>
              </p:cNvPr>
              <p:cNvCxnSpPr>
                <a:cxnSpLocks/>
              </p:cNvCxnSpPr>
              <p:nvPr/>
            </p:nvCxnSpPr>
            <p:spPr>
              <a:xfrm>
                <a:off x="8747523" y="2433206"/>
                <a:ext cx="160733" cy="0"/>
              </a:xfrm>
              <a:prstGeom prst="line">
                <a:avLst/>
              </a:prstGeom>
              <a:noFill/>
              <a:ln w="12700" cap="flat" cmpd="sng" algn="ctr">
                <a:solidFill>
                  <a:srgbClr val="7030A0"/>
                </a:solidFill>
                <a:prstDash val="solid"/>
                <a:headEnd type="none"/>
                <a:tailEnd type="none"/>
              </a:ln>
              <a:effectLst/>
            </p:spPr>
          </p:cxnSp>
          <p:cxnSp>
            <p:nvCxnSpPr>
              <p:cNvPr id="616" name="Straight Connector 615">
                <a:extLst>
                  <a:ext uri="{FF2B5EF4-FFF2-40B4-BE49-F238E27FC236}">
                    <a16:creationId xmlns:a16="http://schemas.microsoft.com/office/drawing/2014/main" id="{06F049E2-896A-401C-BF25-F7D2172A7ECA}"/>
                  </a:ext>
                </a:extLst>
              </p:cNvPr>
              <p:cNvCxnSpPr>
                <a:cxnSpLocks/>
              </p:cNvCxnSpPr>
              <p:nvPr/>
            </p:nvCxnSpPr>
            <p:spPr>
              <a:xfrm>
                <a:off x="8813028" y="2455805"/>
                <a:ext cx="26193" cy="0"/>
              </a:xfrm>
              <a:prstGeom prst="line">
                <a:avLst/>
              </a:prstGeom>
              <a:noFill/>
              <a:ln w="12700" cap="flat" cmpd="sng" algn="ctr">
                <a:solidFill>
                  <a:srgbClr val="7030A0"/>
                </a:solidFill>
                <a:prstDash val="solid"/>
                <a:headEnd type="none"/>
                <a:tailEnd type="none"/>
              </a:ln>
              <a:effectLst/>
            </p:spPr>
          </p:cxnSp>
        </p:grpSp>
      </p:grpSp>
      <p:grpSp>
        <p:nvGrpSpPr>
          <p:cNvPr id="220" name="Group 219">
            <a:extLst>
              <a:ext uri="{FF2B5EF4-FFF2-40B4-BE49-F238E27FC236}">
                <a16:creationId xmlns:a16="http://schemas.microsoft.com/office/drawing/2014/main" id="{899F9CDC-2712-4FBB-977C-B9E465A8F9C6}"/>
              </a:ext>
            </a:extLst>
          </p:cNvPr>
          <p:cNvGrpSpPr/>
          <p:nvPr/>
        </p:nvGrpSpPr>
        <p:grpSpPr>
          <a:xfrm>
            <a:off x="4527467" y="1751261"/>
            <a:ext cx="808233" cy="808233"/>
            <a:chOff x="5825513" y="5361671"/>
            <a:chExt cx="640080" cy="640080"/>
          </a:xfrm>
          <a:effectLst>
            <a:outerShdw blurRad="165100" dist="228600" dir="5400000" sx="72000" sy="72000" algn="t" rotWithShape="0">
              <a:prstClr val="black">
                <a:alpha val="40000"/>
              </a:prstClr>
            </a:outerShdw>
          </a:effectLst>
        </p:grpSpPr>
        <p:sp>
          <p:nvSpPr>
            <p:cNvPr id="221" name="Oval 220">
              <a:extLst>
                <a:ext uri="{FF2B5EF4-FFF2-40B4-BE49-F238E27FC236}">
                  <a16:creationId xmlns:a16="http://schemas.microsoft.com/office/drawing/2014/main" id="{7FA0ED4B-AE3B-4042-BF6D-0EE27AF45994}"/>
                </a:ext>
              </a:extLst>
            </p:cNvPr>
            <p:cNvSpPr/>
            <p:nvPr/>
          </p:nvSpPr>
          <p:spPr bwMode="auto">
            <a:xfrm>
              <a:off x="5825513" y="5361671"/>
              <a:ext cx="640080" cy="640080"/>
            </a:xfrm>
            <a:prstGeom prst="ellipse">
              <a:avLst/>
            </a:prstGeom>
            <a:solidFill>
              <a:srgbClr val="D93A0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2" name="Picture 221">
              <a:extLst>
                <a:ext uri="{FF2B5EF4-FFF2-40B4-BE49-F238E27FC236}">
                  <a16:creationId xmlns:a16="http://schemas.microsoft.com/office/drawing/2014/main" id="{6A3EE5C6-6DBF-4F56-972B-C7406361E8BD}"/>
                </a:ext>
              </a:extLst>
            </p:cNvPr>
            <p:cNvPicPr>
              <a:picLocks noChangeAspect="1"/>
            </p:cNvPicPr>
            <p:nvPr/>
          </p:nvPicPr>
          <p:blipFill rotWithShape="1">
            <a:blip r:embed="rId3" cstate="print">
              <a:lum bright="70000" contrast="-70000"/>
              <a:extLst>
                <a:ext uri="{28A0092B-C50C-407E-A947-70E740481C1C}">
                  <a14:useLocalDpi xmlns:a14="http://schemas.microsoft.com/office/drawing/2010/main"/>
                </a:ext>
              </a:extLst>
            </a:blip>
            <a:srcRect b="-7575"/>
            <a:stretch/>
          </p:blipFill>
          <p:spPr>
            <a:xfrm>
              <a:off x="5982052" y="5492600"/>
              <a:ext cx="368184" cy="398596"/>
            </a:xfrm>
            <a:prstGeom prst="rect">
              <a:avLst/>
            </a:prstGeom>
            <a:ln>
              <a:noFill/>
            </a:ln>
          </p:spPr>
        </p:pic>
      </p:grpSp>
      <p:grpSp>
        <p:nvGrpSpPr>
          <p:cNvPr id="2" name="Group 1">
            <a:extLst>
              <a:ext uri="{FF2B5EF4-FFF2-40B4-BE49-F238E27FC236}">
                <a16:creationId xmlns:a16="http://schemas.microsoft.com/office/drawing/2014/main" id="{F2999660-590D-4A00-AE44-F128B2828298}"/>
              </a:ext>
            </a:extLst>
          </p:cNvPr>
          <p:cNvGrpSpPr/>
          <p:nvPr/>
        </p:nvGrpSpPr>
        <p:grpSpPr>
          <a:xfrm>
            <a:off x="2244133" y="1777815"/>
            <a:ext cx="798336" cy="798336"/>
            <a:chOff x="2159135" y="3360591"/>
            <a:chExt cx="920683" cy="920683"/>
          </a:xfrm>
          <a:solidFill>
            <a:srgbClr val="30E5D0"/>
          </a:solidFill>
          <a:effectLst>
            <a:outerShdw blurRad="165100" dist="228600" dir="5400000" sx="72000" sy="72000" algn="t" rotWithShape="0">
              <a:prstClr val="black">
                <a:alpha val="40000"/>
              </a:prstClr>
            </a:outerShdw>
          </a:effectLst>
        </p:grpSpPr>
        <p:sp>
          <p:nvSpPr>
            <p:cNvPr id="4" name="Oval 3">
              <a:extLst>
                <a:ext uri="{FF2B5EF4-FFF2-40B4-BE49-F238E27FC236}">
                  <a16:creationId xmlns:a16="http://schemas.microsoft.com/office/drawing/2014/main" id="{98888561-3EE4-4EE9-992C-9EAE1ABEA29E}"/>
                </a:ext>
              </a:extLst>
            </p:cNvPr>
            <p:cNvSpPr/>
            <p:nvPr/>
          </p:nvSpPr>
          <p:spPr bwMode="auto">
            <a:xfrm>
              <a:off x="2159135" y="3360591"/>
              <a:ext cx="920683" cy="9206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8D789878-06A9-4596-B6C0-2EA24C84B64D}"/>
                </a:ext>
              </a:extLst>
            </p:cNvPr>
            <p:cNvPicPr>
              <a:picLocks noChangeAspect="1"/>
            </p:cNvPicPr>
            <p:nvPr/>
          </p:nvPicPr>
          <p:blipFill rotWithShape="1">
            <a:blip r:embed="rId4"/>
            <a:srcRect l="1392" r="84595"/>
            <a:stretch/>
          </p:blipFill>
          <p:spPr>
            <a:xfrm>
              <a:off x="2409685" y="3554887"/>
              <a:ext cx="447076" cy="538007"/>
            </a:xfrm>
            <a:prstGeom prst="rect">
              <a:avLst/>
            </a:prstGeom>
            <a:grpFill/>
          </p:spPr>
        </p:pic>
      </p:grpSp>
      <p:grpSp>
        <p:nvGrpSpPr>
          <p:cNvPr id="384" name="Group 383"/>
          <p:cNvGrpSpPr/>
          <p:nvPr/>
        </p:nvGrpSpPr>
        <p:grpSpPr>
          <a:xfrm>
            <a:off x="6784998" y="1761829"/>
            <a:ext cx="808233" cy="808233"/>
            <a:chOff x="457200" y="4233356"/>
            <a:chExt cx="502920" cy="502920"/>
          </a:xfrm>
          <a:effectLst>
            <a:outerShdw blurRad="165100" dist="228600" dir="5400000" sx="72000" sy="72000" algn="t" rotWithShape="0">
              <a:prstClr val="black">
                <a:alpha val="40000"/>
              </a:prstClr>
            </a:outerShdw>
          </a:effectLst>
        </p:grpSpPr>
        <p:sp>
          <p:nvSpPr>
            <p:cNvPr id="385" name="Oval 384"/>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86" name="Group 18"/>
            <p:cNvGrpSpPr>
              <a:grpSpLocks noChangeAspect="1"/>
            </p:cNvGrpSpPr>
            <p:nvPr/>
          </p:nvGrpSpPr>
          <p:grpSpPr bwMode="auto">
            <a:xfrm>
              <a:off x="594995" y="4370516"/>
              <a:ext cx="233680" cy="228600"/>
              <a:chOff x="3825" y="2115"/>
              <a:chExt cx="184" cy="180"/>
            </a:xfrm>
          </p:grpSpPr>
          <p:sp>
            <p:nvSpPr>
              <p:cNvPr id="387" name="Freeform 19"/>
              <p:cNvSpPr>
                <a:spLocks/>
              </p:cNvSpPr>
              <p:nvPr/>
            </p:nvSpPr>
            <p:spPr bwMode="auto">
              <a:xfrm>
                <a:off x="3825" y="2115"/>
                <a:ext cx="172" cy="180"/>
              </a:xfrm>
              <a:custGeom>
                <a:avLst/>
                <a:gdLst>
                  <a:gd name="T0" fmla="*/ 79 w 86"/>
                  <a:gd name="T1" fmla="*/ 51 h 89"/>
                  <a:gd name="T2" fmla="*/ 79 w 86"/>
                  <a:gd name="T3" fmla="*/ 44 h 89"/>
                  <a:gd name="T4" fmla="*/ 78 w 86"/>
                  <a:gd name="T5" fmla="*/ 34 h 89"/>
                  <a:gd name="T6" fmla="*/ 86 w 86"/>
                  <a:gd name="T7" fmla="*/ 30 h 89"/>
                  <a:gd name="T8" fmla="*/ 77 w 86"/>
                  <a:gd name="T9" fmla="*/ 15 h 89"/>
                  <a:gd name="T10" fmla="*/ 70 w 86"/>
                  <a:gd name="T11" fmla="*/ 19 h 89"/>
                  <a:gd name="T12" fmla="*/ 51 w 86"/>
                  <a:gd name="T13" fmla="*/ 8 h 89"/>
                  <a:gd name="T14" fmla="*/ 51 w 86"/>
                  <a:gd name="T15" fmla="*/ 0 h 89"/>
                  <a:gd name="T16" fmla="*/ 34 w 86"/>
                  <a:gd name="T17" fmla="*/ 0 h 89"/>
                  <a:gd name="T18" fmla="*/ 34 w 86"/>
                  <a:gd name="T19" fmla="*/ 9 h 89"/>
                  <a:gd name="T20" fmla="*/ 16 w 86"/>
                  <a:gd name="T21" fmla="*/ 19 h 89"/>
                  <a:gd name="T22" fmla="*/ 8 w 86"/>
                  <a:gd name="T23" fmla="*/ 15 h 89"/>
                  <a:gd name="T24" fmla="*/ 0 w 86"/>
                  <a:gd name="T25" fmla="*/ 30 h 89"/>
                  <a:gd name="T26" fmla="*/ 8 w 86"/>
                  <a:gd name="T27" fmla="*/ 34 h 89"/>
                  <a:gd name="T28" fmla="*/ 6 w 86"/>
                  <a:gd name="T29" fmla="*/ 44 h 89"/>
                  <a:gd name="T30" fmla="*/ 8 w 86"/>
                  <a:gd name="T31" fmla="*/ 54 h 89"/>
                  <a:gd name="T32" fmla="*/ 0 w 86"/>
                  <a:gd name="T33" fmla="*/ 58 h 89"/>
                  <a:gd name="T34" fmla="*/ 8 w 86"/>
                  <a:gd name="T35" fmla="*/ 73 h 89"/>
                  <a:gd name="T36" fmla="*/ 16 w 86"/>
                  <a:gd name="T37" fmla="*/ 69 h 89"/>
                  <a:gd name="T38" fmla="*/ 34 w 86"/>
                  <a:gd name="T39" fmla="*/ 79 h 89"/>
                  <a:gd name="T40" fmla="*/ 34 w 86"/>
                  <a:gd name="T41" fmla="*/ 89 h 89"/>
                  <a:gd name="T42" fmla="*/ 51 w 86"/>
                  <a:gd name="T43" fmla="*/ 89 h 89"/>
                  <a:gd name="T44" fmla="*/ 51 w 86"/>
                  <a:gd name="T45" fmla="*/ 80 h 89"/>
                  <a:gd name="T46" fmla="*/ 63 w 86"/>
                  <a:gd name="T4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89">
                    <a:moveTo>
                      <a:pt x="79" y="51"/>
                    </a:moveTo>
                    <a:cubicBezTo>
                      <a:pt x="79" y="48"/>
                      <a:pt x="79" y="46"/>
                      <a:pt x="79" y="44"/>
                    </a:cubicBezTo>
                    <a:cubicBezTo>
                      <a:pt x="79" y="41"/>
                      <a:pt x="79" y="37"/>
                      <a:pt x="78" y="34"/>
                    </a:cubicBezTo>
                    <a:cubicBezTo>
                      <a:pt x="86" y="30"/>
                      <a:pt x="86" y="30"/>
                      <a:pt x="86" y="30"/>
                    </a:cubicBezTo>
                    <a:cubicBezTo>
                      <a:pt x="77" y="15"/>
                      <a:pt x="77" y="15"/>
                      <a:pt x="77" y="15"/>
                    </a:cubicBezTo>
                    <a:cubicBezTo>
                      <a:pt x="70" y="19"/>
                      <a:pt x="70" y="19"/>
                      <a:pt x="70" y="19"/>
                    </a:cubicBezTo>
                    <a:cubicBezTo>
                      <a:pt x="65" y="14"/>
                      <a:pt x="58" y="10"/>
                      <a:pt x="51" y="8"/>
                    </a:cubicBezTo>
                    <a:cubicBezTo>
                      <a:pt x="51" y="0"/>
                      <a:pt x="51" y="0"/>
                      <a:pt x="51" y="0"/>
                    </a:cubicBezTo>
                    <a:cubicBezTo>
                      <a:pt x="34" y="0"/>
                      <a:pt x="34" y="0"/>
                      <a:pt x="34" y="0"/>
                    </a:cubicBezTo>
                    <a:cubicBezTo>
                      <a:pt x="34" y="9"/>
                      <a:pt x="34" y="9"/>
                      <a:pt x="34" y="9"/>
                    </a:cubicBezTo>
                    <a:cubicBezTo>
                      <a:pt x="27" y="10"/>
                      <a:pt x="21" y="14"/>
                      <a:pt x="16" y="19"/>
                    </a:cubicBezTo>
                    <a:cubicBezTo>
                      <a:pt x="8" y="15"/>
                      <a:pt x="8" y="15"/>
                      <a:pt x="8" y="15"/>
                    </a:cubicBezTo>
                    <a:cubicBezTo>
                      <a:pt x="0" y="30"/>
                      <a:pt x="0" y="30"/>
                      <a:pt x="0" y="30"/>
                    </a:cubicBezTo>
                    <a:cubicBezTo>
                      <a:pt x="8" y="34"/>
                      <a:pt x="8" y="34"/>
                      <a:pt x="8" y="34"/>
                    </a:cubicBezTo>
                    <a:cubicBezTo>
                      <a:pt x="7" y="37"/>
                      <a:pt x="6" y="41"/>
                      <a:pt x="6" y="44"/>
                    </a:cubicBezTo>
                    <a:cubicBezTo>
                      <a:pt x="6" y="48"/>
                      <a:pt x="7" y="51"/>
                      <a:pt x="8" y="54"/>
                    </a:cubicBezTo>
                    <a:cubicBezTo>
                      <a:pt x="0" y="58"/>
                      <a:pt x="0" y="58"/>
                      <a:pt x="0" y="58"/>
                    </a:cubicBezTo>
                    <a:cubicBezTo>
                      <a:pt x="8" y="73"/>
                      <a:pt x="8" y="73"/>
                      <a:pt x="8" y="73"/>
                    </a:cubicBezTo>
                    <a:cubicBezTo>
                      <a:pt x="16" y="69"/>
                      <a:pt x="16" y="69"/>
                      <a:pt x="16" y="69"/>
                    </a:cubicBezTo>
                    <a:cubicBezTo>
                      <a:pt x="21" y="74"/>
                      <a:pt x="27" y="78"/>
                      <a:pt x="34" y="79"/>
                    </a:cubicBezTo>
                    <a:cubicBezTo>
                      <a:pt x="34" y="89"/>
                      <a:pt x="34" y="89"/>
                      <a:pt x="34" y="89"/>
                    </a:cubicBezTo>
                    <a:cubicBezTo>
                      <a:pt x="51" y="89"/>
                      <a:pt x="51" y="89"/>
                      <a:pt x="51" y="89"/>
                    </a:cubicBezTo>
                    <a:cubicBezTo>
                      <a:pt x="51" y="80"/>
                      <a:pt x="51" y="80"/>
                      <a:pt x="51" y="80"/>
                    </a:cubicBezTo>
                    <a:cubicBezTo>
                      <a:pt x="55" y="79"/>
                      <a:pt x="60" y="77"/>
                      <a:pt x="63" y="74"/>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88" name="Freeform 20"/>
              <p:cNvSpPr>
                <a:spLocks/>
              </p:cNvSpPr>
              <p:nvPr/>
            </p:nvSpPr>
            <p:spPr bwMode="auto">
              <a:xfrm>
                <a:off x="3869" y="2162"/>
                <a:ext cx="62" cy="78"/>
              </a:xfrm>
              <a:custGeom>
                <a:avLst/>
                <a:gdLst>
                  <a:gd name="T0" fmla="*/ 9 w 31"/>
                  <a:gd name="T1" fmla="*/ 39 h 39"/>
                  <a:gd name="T2" fmla="*/ 0 w 31"/>
                  <a:gd name="T3" fmla="*/ 21 h 39"/>
                  <a:gd name="T4" fmla="*/ 21 w 31"/>
                  <a:gd name="T5" fmla="*/ 0 h 39"/>
                  <a:gd name="T6" fmla="*/ 31 w 31"/>
                  <a:gd name="T7" fmla="*/ 3 h 39"/>
                </a:gdLst>
                <a:ahLst/>
                <a:cxnLst>
                  <a:cxn ang="0">
                    <a:pos x="T0" y="T1"/>
                  </a:cxn>
                  <a:cxn ang="0">
                    <a:pos x="T2" y="T3"/>
                  </a:cxn>
                  <a:cxn ang="0">
                    <a:pos x="T4" y="T5"/>
                  </a:cxn>
                  <a:cxn ang="0">
                    <a:pos x="T6" y="T7"/>
                  </a:cxn>
                </a:cxnLst>
                <a:rect l="0" t="0" r="r" b="b"/>
                <a:pathLst>
                  <a:path w="31" h="39">
                    <a:moveTo>
                      <a:pt x="9" y="39"/>
                    </a:moveTo>
                    <a:cubicBezTo>
                      <a:pt x="3" y="35"/>
                      <a:pt x="0" y="29"/>
                      <a:pt x="0" y="21"/>
                    </a:cubicBezTo>
                    <a:cubicBezTo>
                      <a:pt x="0" y="10"/>
                      <a:pt x="9" y="0"/>
                      <a:pt x="21" y="0"/>
                    </a:cubicBezTo>
                    <a:cubicBezTo>
                      <a:pt x="25" y="0"/>
                      <a:pt x="28" y="1"/>
                      <a:pt x="31" y="3"/>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89" name="Freeform 21"/>
              <p:cNvSpPr>
                <a:spLocks/>
              </p:cNvSpPr>
              <p:nvPr/>
            </p:nvSpPr>
            <p:spPr bwMode="auto">
              <a:xfrm>
                <a:off x="3889" y="2178"/>
                <a:ext cx="120" cy="95"/>
              </a:xfrm>
              <a:custGeom>
                <a:avLst/>
                <a:gdLst>
                  <a:gd name="T0" fmla="*/ 12 w 60"/>
                  <a:gd name="T1" fmla="*/ 8 h 47"/>
                  <a:gd name="T2" fmla="*/ 14 w 60"/>
                  <a:gd name="T3" fmla="*/ 14 h 47"/>
                  <a:gd name="T4" fmla="*/ 9 w 60"/>
                  <a:gd name="T5" fmla="*/ 15 h 47"/>
                  <a:gd name="T6" fmla="*/ 1 w 60"/>
                  <a:gd name="T7" fmla="*/ 10 h 47"/>
                  <a:gd name="T8" fmla="*/ 0 w 60"/>
                  <a:gd name="T9" fmla="*/ 16 h 47"/>
                  <a:gd name="T10" fmla="*/ 15 w 60"/>
                  <a:gd name="T11" fmla="*/ 26 h 47"/>
                  <a:gd name="T12" fmla="*/ 19 w 60"/>
                  <a:gd name="T13" fmla="*/ 25 h 47"/>
                  <a:gd name="T14" fmla="*/ 49 w 60"/>
                  <a:gd name="T15" fmla="*/ 45 h 47"/>
                  <a:gd name="T16" fmla="*/ 50 w 60"/>
                  <a:gd name="T17" fmla="*/ 45 h 47"/>
                  <a:gd name="T18" fmla="*/ 55 w 60"/>
                  <a:gd name="T19" fmla="*/ 47 h 47"/>
                  <a:gd name="T20" fmla="*/ 60 w 60"/>
                  <a:gd name="T21" fmla="*/ 40 h 47"/>
                  <a:gd name="T22" fmla="*/ 55 w 60"/>
                  <a:gd name="T23" fmla="*/ 36 h 47"/>
                  <a:gd name="T24" fmla="*/ 26 w 60"/>
                  <a:gd name="T25" fmla="*/ 14 h 47"/>
                  <a:gd name="T26" fmla="*/ 25 w 60"/>
                  <a:gd name="T27" fmla="*/ 12 h 47"/>
                  <a:gd name="T28" fmla="*/ 11 w 60"/>
                  <a:gd name="T29" fmla="*/ 1 h 47"/>
                  <a:gd name="T30" fmla="*/ 6 w 60"/>
                  <a:gd name="T31" fmla="*/ 3 h 47"/>
                  <a:gd name="T32" fmla="*/ 12 w 60"/>
                  <a:gd name="T3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47">
                    <a:moveTo>
                      <a:pt x="12" y="8"/>
                    </a:moveTo>
                    <a:cubicBezTo>
                      <a:pt x="12" y="8"/>
                      <a:pt x="15" y="11"/>
                      <a:pt x="14" y="14"/>
                    </a:cubicBezTo>
                    <a:cubicBezTo>
                      <a:pt x="12" y="17"/>
                      <a:pt x="9" y="15"/>
                      <a:pt x="9" y="15"/>
                    </a:cubicBezTo>
                    <a:cubicBezTo>
                      <a:pt x="1" y="10"/>
                      <a:pt x="1" y="10"/>
                      <a:pt x="1" y="10"/>
                    </a:cubicBezTo>
                    <a:cubicBezTo>
                      <a:pt x="0" y="12"/>
                      <a:pt x="0" y="14"/>
                      <a:pt x="0" y="16"/>
                    </a:cubicBezTo>
                    <a:cubicBezTo>
                      <a:pt x="1" y="23"/>
                      <a:pt x="8" y="28"/>
                      <a:pt x="15" y="26"/>
                    </a:cubicBezTo>
                    <a:cubicBezTo>
                      <a:pt x="17" y="26"/>
                      <a:pt x="18" y="26"/>
                      <a:pt x="19" y="25"/>
                    </a:cubicBezTo>
                    <a:cubicBezTo>
                      <a:pt x="49" y="45"/>
                      <a:pt x="49" y="45"/>
                      <a:pt x="49" y="45"/>
                    </a:cubicBezTo>
                    <a:cubicBezTo>
                      <a:pt x="50" y="45"/>
                      <a:pt x="50" y="45"/>
                      <a:pt x="50" y="45"/>
                    </a:cubicBezTo>
                    <a:cubicBezTo>
                      <a:pt x="52" y="47"/>
                      <a:pt x="53" y="47"/>
                      <a:pt x="55" y="47"/>
                    </a:cubicBezTo>
                    <a:cubicBezTo>
                      <a:pt x="58" y="46"/>
                      <a:pt x="60" y="44"/>
                      <a:pt x="60" y="40"/>
                    </a:cubicBezTo>
                    <a:cubicBezTo>
                      <a:pt x="59" y="38"/>
                      <a:pt x="57" y="37"/>
                      <a:pt x="55" y="36"/>
                    </a:cubicBezTo>
                    <a:cubicBezTo>
                      <a:pt x="26" y="14"/>
                      <a:pt x="26" y="14"/>
                      <a:pt x="26" y="14"/>
                    </a:cubicBezTo>
                    <a:cubicBezTo>
                      <a:pt x="26" y="13"/>
                      <a:pt x="26" y="13"/>
                      <a:pt x="25" y="12"/>
                    </a:cubicBezTo>
                    <a:cubicBezTo>
                      <a:pt x="24" y="5"/>
                      <a:pt x="17" y="0"/>
                      <a:pt x="11" y="1"/>
                    </a:cubicBezTo>
                    <a:cubicBezTo>
                      <a:pt x="9" y="2"/>
                      <a:pt x="7" y="2"/>
                      <a:pt x="6" y="3"/>
                    </a:cubicBezTo>
                    <a:lnTo>
                      <a:pt x="12" y="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171"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cxnSp>
        <p:nvCxnSpPr>
          <p:cNvPr id="383" name="Straight Connector 382">
            <a:extLst>
              <a:ext uri="{FF2B5EF4-FFF2-40B4-BE49-F238E27FC236}">
                <a16:creationId xmlns:a16="http://schemas.microsoft.com/office/drawing/2014/main" id="{3102E047-4B5C-42A6-B53B-BBEDBF339B54}"/>
              </a:ext>
            </a:extLst>
          </p:cNvPr>
          <p:cNvCxnSpPr>
            <a:cxnSpLocks/>
          </p:cNvCxnSpPr>
          <p:nvPr/>
        </p:nvCxnSpPr>
        <p:spPr>
          <a:xfrm flipH="1">
            <a:off x="2616713" y="2765464"/>
            <a:ext cx="6839030" cy="11978"/>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nvGrpSpPr>
          <p:cNvPr id="223" name="Group 222">
            <a:extLst>
              <a:ext uri="{FF2B5EF4-FFF2-40B4-BE49-F238E27FC236}">
                <a16:creationId xmlns:a16="http://schemas.microsoft.com/office/drawing/2014/main" id="{6210D8A7-DBFF-4E9E-BD95-2971600CB382}"/>
              </a:ext>
            </a:extLst>
          </p:cNvPr>
          <p:cNvGrpSpPr/>
          <p:nvPr/>
        </p:nvGrpSpPr>
        <p:grpSpPr>
          <a:xfrm>
            <a:off x="6779711" y="1769365"/>
            <a:ext cx="824529" cy="824529"/>
            <a:chOff x="9232429" y="1702433"/>
            <a:chExt cx="933186" cy="933186"/>
          </a:xfrm>
        </p:grpSpPr>
        <p:sp>
          <p:nvSpPr>
            <p:cNvPr id="224" name="Oval 223">
              <a:extLst>
                <a:ext uri="{FF2B5EF4-FFF2-40B4-BE49-F238E27FC236}">
                  <a16:creationId xmlns:a16="http://schemas.microsoft.com/office/drawing/2014/main" id="{BF7858CD-7054-4F06-A154-83F49D093915}"/>
                </a:ext>
              </a:extLst>
            </p:cNvPr>
            <p:cNvSpPr/>
            <p:nvPr/>
          </p:nvSpPr>
          <p:spPr bwMode="auto">
            <a:xfrm>
              <a:off x="9232429" y="1702433"/>
              <a:ext cx="933186" cy="933186"/>
            </a:xfrm>
            <a:prstGeom prst="ellipse">
              <a:avLst/>
            </a:prstGeom>
            <a:solidFill>
              <a:srgbClr val="206CA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5" name="Picture 224">
              <a:extLst>
                <a:ext uri="{FF2B5EF4-FFF2-40B4-BE49-F238E27FC236}">
                  <a16:creationId xmlns:a16="http://schemas.microsoft.com/office/drawing/2014/main" id="{C8F2A0E2-8287-483C-978D-5E608B97C2B7}"/>
                </a:ext>
              </a:extLst>
            </p:cNvPr>
            <p:cNvPicPr>
              <a:picLocks noChangeAspect="1"/>
            </p:cNvPicPr>
            <p:nvPr/>
          </p:nvPicPr>
          <p:blipFill rotWithShape="1">
            <a:blip r:embed="rId5">
              <a:alphaModFix amt="97000"/>
            </a:blip>
            <a:srcRect l="12876" t="13975" r="11167" b="6950"/>
            <a:stretch/>
          </p:blipFill>
          <p:spPr>
            <a:xfrm>
              <a:off x="9439575" y="1866860"/>
              <a:ext cx="584563" cy="614955"/>
            </a:xfrm>
            <a:prstGeom prst="rect">
              <a:avLst/>
            </a:prstGeom>
          </p:spPr>
        </p:pic>
      </p:grpSp>
      <p:sp>
        <p:nvSpPr>
          <p:cNvPr id="283" name="Rectangle 282">
            <a:extLst>
              <a:ext uri="{FF2B5EF4-FFF2-40B4-BE49-F238E27FC236}">
                <a16:creationId xmlns:a16="http://schemas.microsoft.com/office/drawing/2014/main" id="{988E96FD-94A7-4D20-B27C-B7A52B04D22F}"/>
              </a:ext>
            </a:extLst>
          </p:cNvPr>
          <p:cNvSpPr/>
          <p:nvPr/>
        </p:nvSpPr>
        <p:spPr>
          <a:xfrm>
            <a:off x="5009435" y="4380011"/>
            <a:ext cx="2052000" cy="324000"/>
          </a:xfrm>
          <a:prstGeom prst="rect">
            <a:avLst/>
          </a:prstGeom>
        </p:spPr>
        <p:txBody>
          <a:bodyPr wrap="square" lIns="0" tIns="0" rIns="0" bIns="0">
            <a:no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Build incredible apps quickly</a:t>
            </a:r>
          </a:p>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with </a:t>
            </a: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Apps</a:t>
            </a:r>
          </a:p>
        </p:txBody>
      </p:sp>
      <p:sp>
        <p:nvSpPr>
          <p:cNvPr id="279" name="Oval 278">
            <a:extLst>
              <a:ext uri="{FF2B5EF4-FFF2-40B4-BE49-F238E27FC236}">
                <a16:creationId xmlns:a16="http://schemas.microsoft.com/office/drawing/2014/main" id="{7DB1202D-D281-4E04-9562-FDD2E6070828}"/>
              </a:ext>
            </a:extLst>
          </p:cNvPr>
          <p:cNvSpPr/>
          <p:nvPr/>
        </p:nvSpPr>
        <p:spPr bwMode="auto">
          <a:xfrm>
            <a:off x="9041077" y="1745835"/>
            <a:ext cx="824529" cy="824529"/>
          </a:xfrm>
          <a:prstGeom prst="ellipse">
            <a:avLst/>
          </a:prstGeom>
          <a:solidFill>
            <a:schemeClr val="accent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Graphic 5" descr="Database">
            <a:extLst>
              <a:ext uri="{FF2B5EF4-FFF2-40B4-BE49-F238E27FC236}">
                <a16:creationId xmlns:a16="http://schemas.microsoft.com/office/drawing/2014/main" id="{8C940260-9D42-4151-ADCC-E10092FFB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19608" y="1831784"/>
            <a:ext cx="647908" cy="647908"/>
          </a:xfrm>
          <a:prstGeom prst="rect">
            <a:avLst/>
          </a:prstGeom>
        </p:spPr>
      </p:pic>
      <p:sp>
        <p:nvSpPr>
          <p:cNvPr id="308" name="Rectangle 307">
            <a:extLst>
              <a:ext uri="{FF2B5EF4-FFF2-40B4-BE49-F238E27FC236}">
                <a16:creationId xmlns:a16="http://schemas.microsoft.com/office/drawing/2014/main" id="{491EE95B-9CF9-44A5-B323-D9CD766CA9EC}"/>
              </a:ext>
            </a:extLst>
          </p:cNvPr>
          <p:cNvSpPr/>
          <p:nvPr/>
        </p:nvSpPr>
        <p:spPr>
          <a:xfrm>
            <a:off x="2299758" y="4380355"/>
            <a:ext cx="2390630" cy="324000"/>
          </a:xfrm>
          <a:prstGeom prst="rect">
            <a:avLst/>
          </a:prstGeom>
        </p:spPr>
        <p:txBody>
          <a:bodyPr wrap="square" lIns="0" tIns="0" rIns="0" bIns="0">
            <a:no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Go from data to insights in minutes </a:t>
            </a:r>
          </a:p>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with </a:t>
            </a: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BI</a:t>
            </a:r>
            <a:endParaRPr kumimoji="0" lang="en-US" sz="170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endParaRPr>
          </a:p>
        </p:txBody>
      </p:sp>
      <p:sp>
        <p:nvSpPr>
          <p:cNvPr id="316" name="Rectangle 315">
            <a:extLst>
              <a:ext uri="{FF2B5EF4-FFF2-40B4-BE49-F238E27FC236}">
                <a16:creationId xmlns:a16="http://schemas.microsoft.com/office/drawing/2014/main" id="{0CC30A7B-454B-4C50-AB82-CB7539E95605}"/>
              </a:ext>
            </a:extLst>
          </p:cNvPr>
          <p:cNvSpPr/>
          <p:nvPr/>
        </p:nvSpPr>
        <p:spPr>
          <a:xfrm>
            <a:off x="1786055" y="1444850"/>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Dynamics 365</a:t>
            </a:r>
          </a:p>
        </p:txBody>
      </p:sp>
      <p:sp>
        <p:nvSpPr>
          <p:cNvPr id="317" name="Rectangle 316">
            <a:extLst>
              <a:ext uri="{FF2B5EF4-FFF2-40B4-BE49-F238E27FC236}">
                <a16:creationId xmlns:a16="http://schemas.microsoft.com/office/drawing/2014/main" id="{721BE610-FED7-4742-831E-EFAF847644F5}"/>
              </a:ext>
            </a:extLst>
          </p:cNvPr>
          <p:cNvSpPr/>
          <p:nvPr/>
        </p:nvSpPr>
        <p:spPr>
          <a:xfrm>
            <a:off x="4047260" y="1447702"/>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Office 365</a:t>
            </a:r>
          </a:p>
        </p:txBody>
      </p:sp>
      <p:sp>
        <p:nvSpPr>
          <p:cNvPr id="318" name="Rectangle 317">
            <a:extLst>
              <a:ext uri="{FF2B5EF4-FFF2-40B4-BE49-F238E27FC236}">
                <a16:creationId xmlns:a16="http://schemas.microsoft.com/office/drawing/2014/main" id="{33FA5CCD-4B54-4B90-AC82-7D1B7009E8EB}"/>
              </a:ext>
            </a:extLst>
          </p:cNvPr>
          <p:cNvSpPr/>
          <p:nvPr/>
        </p:nvSpPr>
        <p:spPr>
          <a:xfrm>
            <a:off x="6326331" y="1444070"/>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Azure</a:t>
            </a:r>
          </a:p>
        </p:txBody>
      </p:sp>
      <p:sp>
        <p:nvSpPr>
          <p:cNvPr id="319" name="Rectangle 318">
            <a:extLst>
              <a:ext uri="{FF2B5EF4-FFF2-40B4-BE49-F238E27FC236}">
                <a16:creationId xmlns:a16="http://schemas.microsoft.com/office/drawing/2014/main" id="{5033098F-3E4B-4BD1-923F-6269F3C14F38}"/>
              </a:ext>
            </a:extLst>
          </p:cNvPr>
          <p:cNvSpPr/>
          <p:nvPr/>
        </p:nvSpPr>
        <p:spPr>
          <a:xfrm>
            <a:off x="7948725" y="1441233"/>
            <a:ext cx="3014036"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Your business apps &amp; data</a:t>
            </a:r>
          </a:p>
        </p:txBody>
      </p:sp>
      <p:sp>
        <p:nvSpPr>
          <p:cNvPr id="300" name="Rectangle 299">
            <a:extLst>
              <a:ext uri="{FF2B5EF4-FFF2-40B4-BE49-F238E27FC236}">
                <a16:creationId xmlns:a16="http://schemas.microsoft.com/office/drawing/2014/main" id="{F8E18CD0-4FF2-4163-A32C-4C87B3CC0C1A}"/>
              </a:ext>
            </a:extLst>
          </p:cNvPr>
          <p:cNvSpPr/>
          <p:nvPr/>
        </p:nvSpPr>
        <p:spPr>
          <a:xfrm>
            <a:off x="7127627" y="4380011"/>
            <a:ext cx="2794459" cy="324000"/>
          </a:xfrm>
          <a:prstGeom prst="rect">
            <a:avLst/>
          </a:prstGeom>
        </p:spPr>
        <p:txBody>
          <a:bodyPr wrap="square" lIns="0" tIns="0" rIns="0" bIns="0">
            <a:no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Democratise Business Process Management with</a:t>
            </a:r>
            <a:r>
              <a:rPr kumimoji="0" lang="en-US" sz="11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 </a:t>
            </a:r>
            <a:r>
              <a:rPr lang="en-US" sz="1700" b="1" dirty="0">
                <a:solidFill>
                  <a:srgbClr val="1A1A1A"/>
                </a:solidFill>
                <a:latin typeface="Segoe UI Semibold" panose="020B0702040204020203" pitchFamily="34" charset="0"/>
                <a:cs typeface="Segoe UI Semibold" panose="020B0702040204020203" pitchFamily="34" charset="0"/>
              </a:rPr>
              <a:t>Power Automate</a:t>
            </a:r>
            <a:endPar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310" name="Title 1">
            <a:extLst>
              <a:ext uri="{FF2B5EF4-FFF2-40B4-BE49-F238E27FC236}">
                <a16:creationId xmlns:a16="http://schemas.microsoft.com/office/drawing/2014/main" id="{A60DB7B4-A62B-4351-B1FD-37CA91581E37}"/>
              </a:ext>
            </a:extLst>
          </p:cNvPr>
          <p:cNvSpPr txBox="1">
            <a:spLocks/>
          </p:cNvSpPr>
          <p:nvPr/>
        </p:nvSpPr>
        <p:spPr>
          <a:xfrm>
            <a:off x="428318" y="197148"/>
            <a:ext cx="12232047" cy="58477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800" b="1" i="0" u="none" strike="noStrike" kern="1200" cap="none" spc="-50" normalizeH="0" baseline="0" noProof="0" dirty="0">
                <a:ln w="3175">
                  <a:noFill/>
                </a:ln>
                <a:solidFill>
                  <a:srgbClr val="742774"/>
                </a:solidFill>
                <a:effectLst/>
                <a:uLnTx/>
                <a:uFillTx/>
                <a:latin typeface="SEGOE UI REGULAR"/>
                <a:ea typeface="+mn-ea"/>
                <a:cs typeface="Segoe UI" pitchFamily="34" charset="0"/>
              </a:rPr>
              <a:t>Microsoft Power Platform - Analyse</a:t>
            </a:r>
            <a:r>
              <a:rPr kumimoji="0" lang="en-US" sz="3800" b="0" i="0" u="none" strike="noStrike" kern="1200" cap="none" spc="-50" normalizeH="0" baseline="0" noProof="0" dirty="0">
                <a:ln w="3175">
                  <a:noFill/>
                </a:ln>
                <a:solidFill>
                  <a:srgbClr val="505050"/>
                </a:solidFill>
                <a:effectLst/>
                <a:uLnTx/>
                <a:uFillTx/>
                <a:latin typeface="SEGOE UI REGULAR"/>
                <a:ea typeface="+mn-ea"/>
                <a:cs typeface="Segoe UI" pitchFamily="34" charset="0"/>
              </a:rPr>
              <a:t>. </a:t>
            </a:r>
            <a:r>
              <a:rPr kumimoji="0" lang="en-US" sz="3800" b="1" i="0" u="none" strike="noStrike" kern="1200" cap="none" spc="-50" normalizeH="0" baseline="0" noProof="0" dirty="0">
                <a:ln w="3175">
                  <a:noFill/>
                </a:ln>
                <a:solidFill>
                  <a:srgbClr val="742774"/>
                </a:solidFill>
                <a:effectLst/>
                <a:uLnTx/>
                <a:uFillTx/>
                <a:latin typeface="SEGOE UI REGULAR"/>
                <a:ea typeface="+mn-ea"/>
                <a:cs typeface="Segoe UI" pitchFamily="34" charset="0"/>
              </a:rPr>
              <a:t>Act. Automate.</a:t>
            </a:r>
          </a:p>
        </p:txBody>
      </p:sp>
      <p:sp>
        <p:nvSpPr>
          <p:cNvPr id="311" name="Rectangle 310">
            <a:extLst>
              <a:ext uri="{FF2B5EF4-FFF2-40B4-BE49-F238E27FC236}">
                <a16:creationId xmlns:a16="http://schemas.microsoft.com/office/drawing/2014/main" id="{189C2850-142C-46A6-8E3F-E04DAD9E4016}"/>
              </a:ext>
            </a:extLst>
          </p:cNvPr>
          <p:cNvSpPr/>
          <p:nvPr/>
        </p:nvSpPr>
        <p:spPr>
          <a:xfrm>
            <a:off x="475802" y="894821"/>
            <a:ext cx="11314495" cy="246221"/>
          </a:xfrm>
          <a:prstGeom prst="rect">
            <a:avLst/>
          </a:prstGeom>
          <a:noFill/>
          <a:ln w="9525" cap="flat" cmpd="sng" algn="ctr">
            <a:noFill/>
            <a:prstDash val="dash"/>
          </a:ln>
          <a:effectLst/>
        </p:spPr>
        <p:txBody>
          <a:bodyPr wrap="none" lIns="91427" tIns="0" rIns="0" bIns="0" rtlCol="0" anchor="ctr" anchorCtr="0">
            <a:spAutoFit/>
          </a:bodyPr>
          <a:lstStyle/>
          <a:p>
            <a:pPr marL="0" marR="0" lvl="0" indent="0" algn="just" defTabSz="91387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40404"/>
                </a:solidFill>
                <a:effectLst/>
                <a:uLnTx/>
                <a:uFillTx/>
                <a:latin typeface="Segoe UI Semilight" panose="020B0402040204020203" pitchFamily="34" charset="0"/>
                <a:ea typeface="+mn-ea"/>
                <a:cs typeface="Segoe UI Semilight" panose="020B0402040204020203" pitchFamily="34" charset="0"/>
              </a:rPr>
              <a:t>One </a:t>
            </a:r>
            <a:r>
              <a:rPr kumimoji="0" lang="en-US" sz="1600" b="1" i="0" u="sng" strike="noStrike" kern="1200" cap="none" spc="0" normalizeH="0" baseline="0" noProof="0" dirty="0">
                <a:ln>
                  <a:noFill/>
                </a:ln>
                <a:solidFill>
                  <a:srgbClr val="040404"/>
                </a:solidFill>
                <a:effectLst/>
                <a:uLnTx/>
                <a:uFillTx/>
                <a:latin typeface="Segoe UI Semilight" panose="020B0402040204020203" pitchFamily="34" charset="0"/>
                <a:ea typeface="+mn-ea"/>
                <a:cs typeface="Segoe UI Semilight" panose="020B0402040204020203" pitchFamily="34" charset="0"/>
              </a:rPr>
              <a:t>low-code</a:t>
            </a:r>
            <a:r>
              <a:rPr kumimoji="0" lang="en-US" sz="1600" b="1" i="0" u="none" strike="noStrike" kern="1200" cap="none" spc="0" normalizeH="0" baseline="0" noProof="0" dirty="0">
                <a:ln>
                  <a:noFill/>
                </a:ln>
                <a:solidFill>
                  <a:srgbClr val="040404"/>
                </a:solidFill>
                <a:effectLst/>
                <a:uLnTx/>
                <a:uFillTx/>
                <a:latin typeface="Segoe UI Semilight" panose="020B0402040204020203" pitchFamily="34" charset="0"/>
                <a:ea typeface="+mn-ea"/>
                <a:cs typeface="Segoe UI Semilight" panose="020B0402040204020203" pitchFamily="34" charset="0"/>
              </a:rPr>
              <a:t> platform that spans Office 365, Azure, Dynamics 365, and standalone applications – both cloud and on-premises</a:t>
            </a:r>
            <a:endParaRPr kumimoji="0" lang="en-US" sz="1600" b="1" i="0" u="none" strike="noStrike" kern="1200" cap="none" spc="0" normalizeH="0" baseline="0" noProof="0" dirty="0">
              <a:ln>
                <a:noFill/>
              </a:ln>
              <a:solidFill>
                <a:srgbClr val="040404"/>
              </a:solidFill>
              <a:effectLst/>
              <a:uLnTx/>
              <a:uFillTx/>
              <a:latin typeface="Segoe UI"/>
              <a:ea typeface="+mn-ea"/>
              <a:cs typeface="Segoe UI" panose="020B0502040204020203" pitchFamily="34" charset="0"/>
            </a:endParaRPr>
          </a:p>
        </p:txBody>
      </p:sp>
      <p:cxnSp>
        <p:nvCxnSpPr>
          <p:cNvPr id="320" name="Straight Connector 319">
            <a:extLst>
              <a:ext uri="{FF2B5EF4-FFF2-40B4-BE49-F238E27FC236}">
                <a16:creationId xmlns:a16="http://schemas.microsoft.com/office/drawing/2014/main" id="{8552D44C-E1CD-419C-957D-633C02F55463}"/>
              </a:ext>
            </a:extLst>
          </p:cNvPr>
          <p:cNvCxnSpPr>
            <a:cxnSpLocks/>
            <a:stCxn id="337" idx="2"/>
            <a:endCxn id="408" idx="6"/>
          </p:cNvCxnSpPr>
          <p:nvPr/>
        </p:nvCxnSpPr>
        <p:spPr>
          <a:xfrm flipV="1">
            <a:off x="3011531" y="3741502"/>
            <a:ext cx="6014062" cy="11839"/>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nvGrpSpPr>
          <p:cNvPr id="321" name="Group 320">
            <a:extLst>
              <a:ext uri="{FF2B5EF4-FFF2-40B4-BE49-F238E27FC236}">
                <a16:creationId xmlns:a16="http://schemas.microsoft.com/office/drawing/2014/main" id="{12F9623D-5487-4F99-B6B5-EE7AD3C92F12}"/>
              </a:ext>
            </a:extLst>
          </p:cNvPr>
          <p:cNvGrpSpPr>
            <a:grpSpLocks noChangeAspect="1"/>
          </p:cNvGrpSpPr>
          <p:nvPr/>
        </p:nvGrpSpPr>
        <p:grpSpPr>
          <a:xfrm>
            <a:off x="5492782" y="3227561"/>
            <a:ext cx="1051560" cy="1051560"/>
            <a:chOff x="5216175" y="2901971"/>
            <a:chExt cx="1715723" cy="1715723"/>
          </a:xfrm>
        </p:grpSpPr>
        <p:sp>
          <p:nvSpPr>
            <p:cNvPr id="322" name="Oval 321">
              <a:extLst>
                <a:ext uri="{FF2B5EF4-FFF2-40B4-BE49-F238E27FC236}">
                  <a16:creationId xmlns:a16="http://schemas.microsoft.com/office/drawing/2014/main" id="{29BB4491-4B46-4253-84B3-60F5A20B9314}"/>
                </a:ext>
              </a:extLst>
            </p:cNvPr>
            <p:cNvSpPr/>
            <p:nvPr/>
          </p:nvSpPr>
          <p:spPr bwMode="auto">
            <a:xfrm>
              <a:off x="5216175" y="2901971"/>
              <a:ext cx="1715723" cy="1715723"/>
            </a:xfrm>
            <a:prstGeom prst="ellipse">
              <a:avLst/>
            </a:prstGeom>
            <a:solidFill>
              <a:srgbClr val="742774"/>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3" name="Group 4">
              <a:extLst>
                <a:ext uri="{FF2B5EF4-FFF2-40B4-BE49-F238E27FC236}">
                  <a16:creationId xmlns:a16="http://schemas.microsoft.com/office/drawing/2014/main" id="{82A836DA-49C1-465E-B409-E8AE890F8BE8}"/>
                </a:ext>
              </a:extLst>
            </p:cNvPr>
            <p:cNvGrpSpPr>
              <a:grpSpLocks noChangeAspect="1"/>
            </p:cNvGrpSpPr>
            <p:nvPr/>
          </p:nvGrpSpPr>
          <p:grpSpPr bwMode="auto">
            <a:xfrm>
              <a:off x="5681957" y="3458106"/>
              <a:ext cx="784088" cy="603380"/>
              <a:chOff x="2880" y="2176"/>
              <a:chExt cx="256" cy="197"/>
            </a:xfrm>
            <a:solidFill>
              <a:srgbClr val="D2D2D2"/>
            </a:solidFill>
          </p:grpSpPr>
          <p:sp>
            <p:nvSpPr>
              <p:cNvPr id="332" name="Freeform 5">
                <a:extLst>
                  <a:ext uri="{FF2B5EF4-FFF2-40B4-BE49-F238E27FC236}">
                    <a16:creationId xmlns:a16="http://schemas.microsoft.com/office/drawing/2014/main" id="{0ADC1ACA-9F8F-4754-AAEE-BAE8BAD076D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3" name="Freeform 6">
                <a:extLst>
                  <a:ext uri="{FF2B5EF4-FFF2-40B4-BE49-F238E27FC236}">
                    <a16:creationId xmlns:a16="http://schemas.microsoft.com/office/drawing/2014/main" id="{7DC48270-21E6-4CDF-947C-B6CD2AFF7C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4" name="Freeform 7">
                <a:extLst>
                  <a:ext uri="{FF2B5EF4-FFF2-40B4-BE49-F238E27FC236}">
                    <a16:creationId xmlns:a16="http://schemas.microsoft.com/office/drawing/2014/main" id="{6EBD09E3-C2E3-405D-BEB4-A0B037F1F776}"/>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5" name="Freeform 8">
                <a:extLst>
                  <a:ext uri="{FF2B5EF4-FFF2-40B4-BE49-F238E27FC236}">
                    <a16:creationId xmlns:a16="http://schemas.microsoft.com/office/drawing/2014/main" id="{8A31CA56-D1F5-40C9-A712-08E638AA4C6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6" name="Freeform 9">
                <a:extLst>
                  <a:ext uri="{FF2B5EF4-FFF2-40B4-BE49-F238E27FC236}">
                    <a16:creationId xmlns:a16="http://schemas.microsoft.com/office/drawing/2014/main" id="{F17C0FB2-7102-42D8-88A1-970C5BC2A2D8}"/>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337" name="Oval 336">
            <a:extLst>
              <a:ext uri="{FF2B5EF4-FFF2-40B4-BE49-F238E27FC236}">
                <a16:creationId xmlns:a16="http://schemas.microsoft.com/office/drawing/2014/main" id="{1B488BD2-7641-46B4-87B8-B0A9DEE95C5F}"/>
              </a:ext>
            </a:extLst>
          </p:cNvPr>
          <p:cNvSpPr/>
          <p:nvPr/>
        </p:nvSpPr>
        <p:spPr bwMode="auto">
          <a:xfrm>
            <a:off x="3011531" y="3227561"/>
            <a:ext cx="1051560" cy="1051560"/>
          </a:xfrm>
          <a:prstGeom prst="ellipse">
            <a:avLst/>
          </a:prstGeom>
          <a:solidFill>
            <a:srgbClr val="FFC000"/>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a:ea typeface="+mn-ea"/>
              <a:cs typeface="Segoe UI" pitchFamily="34" charset="0"/>
            </a:endParaRPr>
          </a:p>
        </p:txBody>
      </p:sp>
      <p:grpSp>
        <p:nvGrpSpPr>
          <p:cNvPr id="338" name="Group 12">
            <a:extLst>
              <a:ext uri="{FF2B5EF4-FFF2-40B4-BE49-F238E27FC236}">
                <a16:creationId xmlns:a16="http://schemas.microsoft.com/office/drawing/2014/main" id="{D6E73F37-7C3D-427D-8DC6-B2EDDAC42C46}"/>
              </a:ext>
            </a:extLst>
          </p:cNvPr>
          <p:cNvGrpSpPr>
            <a:grpSpLocks noChangeAspect="1"/>
          </p:cNvGrpSpPr>
          <p:nvPr/>
        </p:nvGrpSpPr>
        <p:grpSpPr bwMode="auto">
          <a:xfrm>
            <a:off x="3295150" y="3569374"/>
            <a:ext cx="484321" cy="367935"/>
            <a:chOff x="4543" y="2176"/>
            <a:chExt cx="258" cy="196"/>
          </a:xfrm>
          <a:solidFill>
            <a:srgbClr val="1A1A1A"/>
          </a:solidFill>
        </p:grpSpPr>
        <p:sp>
          <p:nvSpPr>
            <p:cNvPr id="339" name="Freeform 13">
              <a:extLst>
                <a:ext uri="{FF2B5EF4-FFF2-40B4-BE49-F238E27FC236}">
                  <a16:creationId xmlns:a16="http://schemas.microsoft.com/office/drawing/2014/main" id="{3D5E9319-8801-470E-B4D4-4D1B2F51A62D}"/>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42" name="Freeform 14">
              <a:extLst>
                <a:ext uri="{FF2B5EF4-FFF2-40B4-BE49-F238E27FC236}">
                  <a16:creationId xmlns:a16="http://schemas.microsoft.com/office/drawing/2014/main" id="{3E96599C-BE03-464A-ABB6-C47309465D80}"/>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43" name="Freeform 15">
              <a:extLst>
                <a:ext uri="{FF2B5EF4-FFF2-40B4-BE49-F238E27FC236}">
                  <a16:creationId xmlns:a16="http://schemas.microsoft.com/office/drawing/2014/main" id="{FA0184D3-0397-4EAC-B56B-B9157DD8A85F}"/>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44" name="Freeform 16">
              <a:extLst>
                <a:ext uri="{FF2B5EF4-FFF2-40B4-BE49-F238E27FC236}">
                  <a16:creationId xmlns:a16="http://schemas.microsoft.com/office/drawing/2014/main" id="{302AADDA-E75B-4774-ADEA-9703DC4C0600}"/>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81" name="Freeform 17">
              <a:extLst>
                <a:ext uri="{FF2B5EF4-FFF2-40B4-BE49-F238E27FC236}">
                  <a16:creationId xmlns:a16="http://schemas.microsoft.com/office/drawing/2014/main" id="{6FF0CF77-0D83-41FD-A8BD-BA921EF3A3EC}"/>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nvGrpSpPr>
          <p:cNvPr id="407" name="Group 406">
            <a:extLst>
              <a:ext uri="{FF2B5EF4-FFF2-40B4-BE49-F238E27FC236}">
                <a16:creationId xmlns:a16="http://schemas.microsoft.com/office/drawing/2014/main" id="{BD6D6BBE-66A2-4292-B522-71443288420F}"/>
              </a:ext>
            </a:extLst>
          </p:cNvPr>
          <p:cNvGrpSpPr/>
          <p:nvPr/>
        </p:nvGrpSpPr>
        <p:grpSpPr>
          <a:xfrm>
            <a:off x="7974033" y="3215722"/>
            <a:ext cx="1051560" cy="1051560"/>
            <a:chOff x="4726930" y="4471473"/>
            <a:chExt cx="703088" cy="703088"/>
          </a:xfrm>
          <a:effectLst>
            <a:outerShdw blurRad="177800" dist="177800" dir="5400000" algn="t" rotWithShape="0">
              <a:prstClr val="black">
                <a:alpha val="10000"/>
              </a:prstClr>
            </a:outerShdw>
          </a:effectLst>
        </p:grpSpPr>
        <p:sp>
          <p:nvSpPr>
            <p:cNvPr id="408" name="Oval 407">
              <a:extLst>
                <a:ext uri="{FF2B5EF4-FFF2-40B4-BE49-F238E27FC236}">
                  <a16:creationId xmlns:a16="http://schemas.microsoft.com/office/drawing/2014/main" id="{180847A1-9CE9-4FBF-9DD3-E84A414130E6}"/>
                </a:ext>
              </a:extLst>
            </p:cNvPr>
            <p:cNvSpPr/>
            <p:nvPr/>
          </p:nvSpPr>
          <p:spPr bwMode="auto">
            <a:xfrm>
              <a:off x="4726930" y="4471473"/>
              <a:ext cx="703088" cy="703088"/>
            </a:xfrm>
            <a:prstGeom prst="ellipse">
              <a:avLst/>
            </a:prstGeom>
            <a:solidFill>
              <a:srgbClr val="287EFF"/>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grpSp>
          <p:nvGrpSpPr>
            <p:cNvPr id="409" name="Group 408">
              <a:extLst>
                <a:ext uri="{FF2B5EF4-FFF2-40B4-BE49-F238E27FC236}">
                  <a16:creationId xmlns:a16="http://schemas.microsoft.com/office/drawing/2014/main" id="{3A5D23F9-0886-45A1-ABC6-ACE083516E4C}"/>
                </a:ext>
              </a:extLst>
            </p:cNvPr>
            <p:cNvGrpSpPr/>
            <p:nvPr/>
          </p:nvGrpSpPr>
          <p:grpSpPr>
            <a:xfrm>
              <a:off x="4902990" y="4689695"/>
              <a:ext cx="350968" cy="266644"/>
              <a:chOff x="-1146792" y="678443"/>
              <a:chExt cx="1017587" cy="773113"/>
            </a:xfrm>
            <a:solidFill>
              <a:srgbClr val="D2D2D2"/>
            </a:solidFill>
          </p:grpSpPr>
          <p:sp>
            <p:nvSpPr>
              <p:cNvPr id="410" name="Freeform 5">
                <a:extLst>
                  <a:ext uri="{FF2B5EF4-FFF2-40B4-BE49-F238E27FC236}">
                    <a16:creationId xmlns:a16="http://schemas.microsoft.com/office/drawing/2014/main" id="{50EF2023-85AC-4774-B973-75DCBE573BCB}"/>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1A1A1A"/>
                  </a:solidFill>
                  <a:effectLst/>
                  <a:uLnTx/>
                  <a:uFillTx/>
                  <a:latin typeface="Segoe UI"/>
                  <a:ea typeface="+mn-ea"/>
                  <a:cs typeface="+mn-cs"/>
                </a:endParaRPr>
              </a:p>
            </p:txBody>
          </p:sp>
          <p:sp>
            <p:nvSpPr>
              <p:cNvPr id="411" name="Freeform 6">
                <a:extLst>
                  <a:ext uri="{FF2B5EF4-FFF2-40B4-BE49-F238E27FC236}">
                    <a16:creationId xmlns:a16="http://schemas.microsoft.com/office/drawing/2014/main" id="{F9746CDC-B06E-47AC-85B8-E752CF2EDEF1}"/>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12" name="Group 411">
            <a:extLst>
              <a:ext uri="{FF2B5EF4-FFF2-40B4-BE49-F238E27FC236}">
                <a16:creationId xmlns:a16="http://schemas.microsoft.com/office/drawing/2014/main" id="{382EAEC5-A69A-4AAA-BB11-1D1470E8E4FE}"/>
              </a:ext>
            </a:extLst>
          </p:cNvPr>
          <p:cNvGrpSpPr/>
          <p:nvPr/>
        </p:nvGrpSpPr>
        <p:grpSpPr>
          <a:xfrm flipV="1">
            <a:off x="4109775" y="4809294"/>
            <a:ext cx="3941695" cy="568872"/>
            <a:chOff x="3868886" y="2263620"/>
            <a:chExt cx="4454228" cy="547717"/>
          </a:xfrm>
        </p:grpSpPr>
        <p:sp>
          <p:nvSpPr>
            <p:cNvPr id="413" name="Rectangle 42">
              <a:extLst>
                <a:ext uri="{FF2B5EF4-FFF2-40B4-BE49-F238E27FC236}">
                  <a16:creationId xmlns:a16="http://schemas.microsoft.com/office/drawing/2014/main" id="{05F838CB-3830-4EA7-8CFC-7389AD4E9B98}"/>
                </a:ext>
              </a:extLst>
            </p:cNvPr>
            <p:cNvSpPr/>
            <p:nvPr/>
          </p:nvSpPr>
          <p:spPr bwMode="auto">
            <a:xfrm>
              <a:off x="3868886" y="2263620"/>
              <a:ext cx="4454228" cy="317670"/>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1A1A1A">
                  <a:lumMod val="50000"/>
                  <a:lumOff val="50000"/>
                </a:srgbClr>
              </a:solidFill>
              <a:prstDash val="solid"/>
              <a:miter lim="800000"/>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14" name="Straight Connector 413">
              <a:extLst>
                <a:ext uri="{FF2B5EF4-FFF2-40B4-BE49-F238E27FC236}">
                  <a16:creationId xmlns:a16="http://schemas.microsoft.com/office/drawing/2014/main" id="{BEA536D4-4132-4765-9397-4518F1BCA256}"/>
                </a:ext>
              </a:extLst>
            </p:cNvPr>
            <p:cNvCxnSpPr>
              <a:cxnSpLocks/>
            </p:cNvCxnSpPr>
            <p:nvPr/>
          </p:nvCxnSpPr>
          <p:spPr>
            <a:xfrm flipH="1">
              <a:off x="6095999" y="2464725"/>
              <a:ext cx="1" cy="346612"/>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sp>
        <p:nvSpPr>
          <p:cNvPr id="415" name="Rectangle 414">
            <a:extLst>
              <a:ext uri="{FF2B5EF4-FFF2-40B4-BE49-F238E27FC236}">
                <a16:creationId xmlns:a16="http://schemas.microsoft.com/office/drawing/2014/main" id="{EA278122-3EED-44E1-9604-4C20FC0F7A54}"/>
              </a:ext>
            </a:extLst>
          </p:cNvPr>
          <p:cNvSpPr/>
          <p:nvPr/>
        </p:nvSpPr>
        <p:spPr bwMode="auto">
          <a:xfrm>
            <a:off x="7796865" y="626318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78559" rtl="0" eaLnBrk="1" fontAlgn="base" latinLnBrk="0" hangingPunct="1">
              <a:lnSpc>
                <a:spcPct val="90000"/>
              </a:lnSpc>
              <a:spcBef>
                <a:spcPct val="0"/>
              </a:spcBef>
              <a:spcAft>
                <a:spcPts val="40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Common</a:t>
            </a:r>
            <a:b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Data Service</a:t>
            </a:r>
          </a:p>
        </p:txBody>
      </p:sp>
      <p:sp>
        <p:nvSpPr>
          <p:cNvPr id="416" name="Rectangle 415">
            <a:extLst>
              <a:ext uri="{FF2B5EF4-FFF2-40B4-BE49-F238E27FC236}">
                <a16:creationId xmlns:a16="http://schemas.microsoft.com/office/drawing/2014/main" id="{002E5794-871F-40C2-A1EB-EE7F9D137F08}"/>
              </a:ext>
            </a:extLst>
          </p:cNvPr>
          <p:cNvSpPr/>
          <p:nvPr/>
        </p:nvSpPr>
        <p:spPr bwMode="auto">
          <a:xfrm>
            <a:off x="3842941" y="6215082"/>
            <a:ext cx="552196" cy="4457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40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Data</a:t>
            </a:r>
            <a:b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connectors</a:t>
            </a:r>
          </a:p>
        </p:txBody>
      </p:sp>
      <p:pic>
        <p:nvPicPr>
          <p:cNvPr id="417" name="Graphic 416">
            <a:extLst>
              <a:ext uri="{FF2B5EF4-FFF2-40B4-BE49-F238E27FC236}">
                <a16:creationId xmlns:a16="http://schemas.microsoft.com/office/drawing/2014/main" id="{48425249-29CB-4844-8104-0716FBC957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23525" y="5439307"/>
            <a:ext cx="655891" cy="655891"/>
          </a:xfrm>
          <a:prstGeom prst="rect">
            <a:avLst/>
          </a:prstGeom>
        </p:spPr>
      </p:pic>
      <p:grpSp>
        <p:nvGrpSpPr>
          <p:cNvPr id="418" name="Group 417">
            <a:extLst>
              <a:ext uri="{FF2B5EF4-FFF2-40B4-BE49-F238E27FC236}">
                <a16:creationId xmlns:a16="http://schemas.microsoft.com/office/drawing/2014/main" id="{6B47C8AF-3F24-4591-BE4D-CCBFCCE87238}"/>
              </a:ext>
            </a:extLst>
          </p:cNvPr>
          <p:cNvGrpSpPr/>
          <p:nvPr/>
        </p:nvGrpSpPr>
        <p:grpSpPr>
          <a:xfrm>
            <a:off x="5784065" y="5000252"/>
            <a:ext cx="552196" cy="1543038"/>
            <a:chOff x="5784065" y="4859576"/>
            <a:chExt cx="552196" cy="1543038"/>
          </a:xfrm>
        </p:grpSpPr>
        <p:sp>
          <p:nvSpPr>
            <p:cNvPr id="419" name="Rectangle 418">
              <a:extLst>
                <a:ext uri="{FF2B5EF4-FFF2-40B4-BE49-F238E27FC236}">
                  <a16:creationId xmlns:a16="http://schemas.microsoft.com/office/drawing/2014/main" id="{B266BB93-13B9-49D2-A360-B513188BEE42}"/>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78559" rtl="0" eaLnBrk="1" fontAlgn="base" latinLnBrk="0" hangingPunct="1">
                <a:lnSpc>
                  <a:spcPct val="90000"/>
                </a:lnSpc>
                <a:spcBef>
                  <a:spcPct val="0"/>
                </a:spcBef>
                <a:spcAft>
                  <a:spcPts val="40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AI Builder</a:t>
              </a:r>
            </a:p>
          </p:txBody>
        </p:sp>
        <p:cxnSp>
          <p:nvCxnSpPr>
            <p:cNvPr id="420" name="Straight Connector 419">
              <a:extLst>
                <a:ext uri="{FF2B5EF4-FFF2-40B4-BE49-F238E27FC236}">
                  <a16:creationId xmlns:a16="http://schemas.microsoft.com/office/drawing/2014/main" id="{C608943D-27D3-4C36-B21D-9919CB0F611B}"/>
                </a:ext>
              </a:extLst>
            </p:cNvPr>
            <p:cNvCxnSpPr>
              <a:cxnSpLocks/>
            </p:cNvCxnSpPr>
            <p:nvPr/>
          </p:nvCxnSpPr>
          <p:spPr>
            <a:xfrm>
              <a:off x="6080623" y="4859576"/>
              <a:ext cx="0" cy="329941"/>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sp>
        <p:nvSpPr>
          <p:cNvPr id="421" name="plug" title="Icon of a power plug showing an A to B connection">
            <a:extLst>
              <a:ext uri="{FF2B5EF4-FFF2-40B4-BE49-F238E27FC236}">
                <a16:creationId xmlns:a16="http://schemas.microsoft.com/office/drawing/2014/main" id="{18AE9559-5D0B-43E4-829A-F3753673C6D4}"/>
              </a:ext>
            </a:extLst>
          </p:cNvPr>
          <p:cNvSpPr>
            <a:spLocks noChangeAspect="1" noEditPoints="1"/>
          </p:cNvSpPr>
          <p:nvPr/>
        </p:nvSpPr>
        <p:spPr bwMode="auto">
          <a:xfrm>
            <a:off x="3811210" y="5475466"/>
            <a:ext cx="615658" cy="583572"/>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422" name="Graphic 421">
            <a:extLst>
              <a:ext uri="{FF2B5EF4-FFF2-40B4-BE49-F238E27FC236}">
                <a16:creationId xmlns:a16="http://schemas.microsoft.com/office/drawing/2014/main" id="{20BF3823-6E98-4DA8-BE46-8A9FF360A5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35190" y="5407327"/>
            <a:ext cx="701071" cy="719850"/>
          </a:xfrm>
          <a:prstGeom prst="rect">
            <a:avLst/>
          </a:prstGeom>
        </p:spPr>
      </p:pic>
    </p:spTree>
    <p:extLst>
      <p:ext uri="{BB962C8B-B14F-4D97-AF65-F5344CB8AC3E}">
        <p14:creationId xmlns:p14="http://schemas.microsoft.com/office/powerpoint/2010/main" val="121617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BD49-47AC-45EA-B1F7-7E603844A197}"/>
              </a:ext>
            </a:extLst>
          </p:cNvPr>
          <p:cNvSpPr>
            <a:spLocks noGrp="1"/>
          </p:cNvSpPr>
          <p:nvPr>
            <p:ph type="title"/>
          </p:nvPr>
        </p:nvSpPr>
        <p:spPr>
          <a:xfrm>
            <a:off x="495299" y="188150"/>
            <a:ext cx="9629469" cy="932730"/>
          </a:xfrm>
        </p:spPr>
        <p:txBody>
          <a:bodyPr/>
          <a:lstStyle/>
          <a:p>
            <a:r>
              <a:rPr lang="en-GB" dirty="0"/>
              <a:t>The Power Platform &amp; Dynamics 365</a:t>
            </a:r>
          </a:p>
        </p:txBody>
      </p:sp>
      <p:grpSp>
        <p:nvGrpSpPr>
          <p:cNvPr id="3" name="Group 2">
            <a:extLst>
              <a:ext uri="{FF2B5EF4-FFF2-40B4-BE49-F238E27FC236}">
                <a16:creationId xmlns:a16="http://schemas.microsoft.com/office/drawing/2014/main" id="{90CE2566-DF21-4AB2-B049-C490DAF93622}"/>
              </a:ext>
            </a:extLst>
          </p:cNvPr>
          <p:cNvGrpSpPr/>
          <p:nvPr/>
        </p:nvGrpSpPr>
        <p:grpSpPr>
          <a:xfrm>
            <a:off x="1960789" y="2127820"/>
            <a:ext cx="8257781" cy="2606511"/>
            <a:chOff x="2010725" y="1327777"/>
            <a:chExt cx="8257781" cy="3034501"/>
          </a:xfrm>
        </p:grpSpPr>
        <p:sp>
          <p:nvSpPr>
            <p:cNvPr id="4" name="Rectangle: Rounded Corners 1">
              <a:extLst>
                <a:ext uri="{FF2B5EF4-FFF2-40B4-BE49-F238E27FC236}">
                  <a16:creationId xmlns:a16="http://schemas.microsoft.com/office/drawing/2014/main" id="{66E23679-AB2A-482A-87A2-4FEC25369143}"/>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CA713B7-2CDE-471E-BEA0-3982694E7AD3}"/>
                </a:ext>
              </a:extLst>
            </p:cNvPr>
            <p:cNvSpPr txBox="1"/>
            <p:nvPr/>
          </p:nvSpPr>
          <p:spPr>
            <a:xfrm>
              <a:off x="2112578" y="3796441"/>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Logic Layer</a:t>
              </a:r>
            </a:p>
          </p:txBody>
        </p:sp>
      </p:grpSp>
      <p:grpSp>
        <p:nvGrpSpPr>
          <p:cNvPr id="6" name="Group 5">
            <a:extLst>
              <a:ext uri="{FF2B5EF4-FFF2-40B4-BE49-F238E27FC236}">
                <a16:creationId xmlns:a16="http://schemas.microsoft.com/office/drawing/2014/main" id="{C1F1D7BE-30AD-424E-9C28-8E79747CB2DA}"/>
              </a:ext>
            </a:extLst>
          </p:cNvPr>
          <p:cNvGrpSpPr/>
          <p:nvPr/>
        </p:nvGrpSpPr>
        <p:grpSpPr>
          <a:xfrm>
            <a:off x="1960791" y="4852372"/>
            <a:ext cx="8257781" cy="777461"/>
            <a:chOff x="412783" y="3721588"/>
            <a:chExt cx="8257781" cy="777461"/>
          </a:xfrm>
        </p:grpSpPr>
        <p:sp>
          <p:nvSpPr>
            <p:cNvPr id="7" name="Rectangle: Rounded Corners 6">
              <a:extLst>
                <a:ext uri="{FF2B5EF4-FFF2-40B4-BE49-F238E27FC236}">
                  <a16:creationId xmlns:a16="http://schemas.microsoft.com/office/drawing/2014/main" id="{75ADA26F-90EB-4C14-B544-B523E4FB6F4E}"/>
                </a:ext>
              </a:extLst>
            </p:cNvPr>
            <p:cNvSpPr/>
            <p:nvPr/>
          </p:nvSpPr>
          <p:spPr>
            <a:xfrm>
              <a:off x="412783" y="3721588"/>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142B36F-0761-4468-8E9C-EDEC58B4E41A}"/>
                </a:ext>
              </a:extLst>
            </p:cNvPr>
            <p:cNvSpPr txBox="1"/>
            <p:nvPr/>
          </p:nvSpPr>
          <p:spPr>
            <a:xfrm>
              <a:off x="1083297" y="3831667"/>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9" name="Rectangle: Rounded Corners 8">
              <a:extLst>
                <a:ext uri="{FF2B5EF4-FFF2-40B4-BE49-F238E27FC236}">
                  <a16:creationId xmlns:a16="http://schemas.microsoft.com/office/drawing/2014/main" id="{663E5403-FCAB-40AA-A3D8-B7DDE1CF803F}"/>
                </a:ext>
              </a:extLst>
            </p:cNvPr>
            <p:cNvSpPr/>
            <p:nvPr/>
          </p:nvSpPr>
          <p:spPr>
            <a:xfrm>
              <a:off x="528430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Business Rules</a:t>
              </a:r>
            </a:p>
          </p:txBody>
        </p:sp>
        <p:sp>
          <p:nvSpPr>
            <p:cNvPr id="10" name="Rectangle: Rounded Corners 9">
              <a:extLst>
                <a:ext uri="{FF2B5EF4-FFF2-40B4-BE49-F238E27FC236}">
                  <a16:creationId xmlns:a16="http://schemas.microsoft.com/office/drawing/2014/main" id="{712FB40D-2DB1-440E-AE1D-7BB5EFDA3D9D}"/>
                </a:ext>
              </a:extLst>
            </p:cNvPr>
            <p:cNvSpPr/>
            <p:nvPr/>
          </p:nvSpPr>
          <p:spPr>
            <a:xfrm>
              <a:off x="6105761" y="3874488"/>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Security</a:t>
              </a:r>
            </a:p>
          </p:txBody>
        </p:sp>
        <p:sp>
          <p:nvSpPr>
            <p:cNvPr id="11" name="Rectangle: Rounded Corners 10">
              <a:extLst>
                <a:ext uri="{FF2B5EF4-FFF2-40B4-BE49-F238E27FC236}">
                  <a16:creationId xmlns:a16="http://schemas.microsoft.com/office/drawing/2014/main" id="{264BC491-2522-4193-A27B-FB7BBE369415}"/>
                </a:ext>
              </a:extLst>
            </p:cNvPr>
            <p:cNvSpPr/>
            <p:nvPr/>
          </p:nvSpPr>
          <p:spPr>
            <a:xfrm>
              <a:off x="6927221" y="3885281"/>
              <a:ext cx="75134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IT Related Functions</a:t>
              </a:r>
            </a:p>
          </p:txBody>
        </p:sp>
        <p:sp>
          <p:nvSpPr>
            <p:cNvPr id="12" name="Rectangle: Rounded Corners 11">
              <a:extLst>
                <a:ext uri="{FF2B5EF4-FFF2-40B4-BE49-F238E27FC236}">
                  <a16:creationId xmlns:a16="http://schemas.microsoft.com/office/drawing/2014/main" id="{9A73E8A0-7ACA-4699-923E-A630CAC31F1D}"/>
                </a:ext>
              </a:extLst>
            </p:cNvPr>
            <p:cNvSpPr/>
            <p:nvPr/>
          </p:nvSpPr>
          <p:spPr>
            <a:xfrm>
              <a:off x="7748686"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Plugins</a:t>
              </a:r>
            </a:p>
          </p:txBody>
        </p:sp>
        <p:sp>
          <p:nvSpPr>
            <p:cNvPr id="13" name="Database_EFC7" title="Icon of a cylinder">
              <a:extLst>
                <a:ext uri="{FF2B5EF4-FFF2-40B4-BE49-F238E27FC236}">
                  <a16:creationId xmlns:a16="http://schemas.microsoft.com/office/drawing/2014/main" id="{B794E320-2403-4D73-B482-803C51A03EA9}"/>
                </a:ext>
              </a:extLst>
            </p:cNvPr>
            <p:cNvSpPr/>
            <p:nvPr/>
          </p:nvSpPr>
          <p:spPr>
            <a:xfrm>
              <a:off x="654524" y="3887303"/>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BB6371E7-8A57-4380-8101-2577514B48A0}"/>
                </a:ext>
              </a:extLst>
            </p:cNvPr>
            <p:cNvSpPr/>
            <p:nvPr/>
          </p:nvSpPr>
          <p:spPr>
            <a:xfrm>
              <a:off x="446284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Entities</a:t>
              </a:r>
            </a:p>
          </p:txBody>
        </p:sp>
        <p:sp>
          <p:nvSpPr>
            <p:cNvPr id="15" name="Rectangle: Rounded Corners 14">
              <a:extLst>
                <a:ext uri="{FF2B5EF4-FFF2-40B4-BE49-F238E27FC236}">
                  <a16:creationId xmlns:a16="http://schemas.microsoft.com/office/drawing/2014/main" id="{904A75A8-C4AD-4824-9788-27579DF098C0}"/>
                </a:ext>
              </a:extLst>
            </p:cNvPr>
            <p:cNvSpPr/>
            <p:nvPr/>
          </p:nvSpPr>
          <p:spPr>
            <a:xfrm>
              <a:off x="2895241"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Core Entities</a:t>
              </a:r>
            </a:p>
          </p:txBody>
        </p:sp>
        <p:sp>
          <p:nvSpPr>
            <p:cNvPr id="16" name="Rectangle: Rounded Corners 42">
              <a:extLst>
                <a:ext uri="{FF2B5EF4-FFF2-40B4-BE49-F238E27FC236}">
                  <a16:creationId xmlns:a16="http://schemas.microsoft.com/office/drawing/2014/main" id="{F2BF7D06-D711-4331-B3DC-1963578C53D6}"/>
                </a:ext>
              </a:extLst>
            </p:cNvPr>
            <p:cNvSpPr/>
            <p:nvPr/>
          </p:nvSpPr>
          <p:spPr>
            <a:xfrm>
              <a:off x="364138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 Integration</a:t>
              </a:r>
            </a:p>
          </p:txBody>
        </p:sp>
      </p:grpSp>
      <p:grpSp>
        <p:nvGrpSpPr>
          <p:cNvPr id="17" name="Group 16">
            <a:extLst>
              <a:ext uri="{FF2B5EF4-FFF2-40B4-BE49-F238E27FC236}">
                <a16:creationId xmlns:a16="http://schemas.microsoft.com/office/drawing/2014/main" id="{FD322A9E-CBBE-40D3-848F-054561D12251}"/>
              </a:ext>
            </a:extLst>
          </p:cNvPr>
          <p:cNvGrpSpPr/>
          <p:nvPr/>
        </p:nvGrpSpPr>
        <p:grpSpPr>
          <a:xfrm>
            <a:off x="2273757" y="2803937"/>
            <a:ext cx="3679857" cy="1518274"/>
            <a:chOff x="2769057" y="2460838"/>
            <a:chExt cx="3679857" cy="1518274"/>
          </a:xfrm>
        </p:grpSpPr>
        <p:grpSp>
          <p:nvGrpSpPr>
            <p:cNvPr id="18" name="Group 17">
              <a:extLst>
                <a:ext uri="{FF2B5EF4-FFF2-40B4-BE49-F238E27FC236}">
                  <a16:creationId xmlns:a16="http://schemas.microsoft.com/office/drawing/2014/main" id="{7A650239-95AD-446D-B4E4-76D714C42489}"/>
                </a:ext>
              </a:extLst>
            </p:cNvPr>
            <p:cNvGrpSpPr/>
            <p:nvPr/>
          </p:nvGrpSpPr>
          <p:grpSpPr>
            <a:xfrm>
              <a:off x="2783951" y="3247145"/>
              <a:ext cx="3664963" cy="731967"/>
              <a:chOff x="2323133" y="2835351"/>
              <a:chExt cx="3664963" cy="731967"/>
            </a:xfrm>
          </p:grpSpPr>
          <p:grpSp>
            <p:nvGrpSpPr>
              <p:cNvPr id="24" name="Group 23">
                <a:extLst>
                  <a:ext uri="{FF2B5EF4-FFF2-40B4-BE49-F238E27FC236}">
                    <a16:creationId xmlns:a16="http://schemas.microsoft.com/office/drawing/2014/main" id="{9601AF52-D412-4281-B680-621A30105BDD}"/>
                  </a:ext>
                </a:extLst>
              </p:cNvPr>
              <p:cNvGrpSpPr/>
              <p:nvPr/>
            </p:nvGrpSpPr>
            <p:grpSpPr>
              <a:xfrm>
                <a:off x="2323133" y="2835351"/>
                <a:ext cx="3664963" cy="731967"/>
                <a:chOff x="2313608" y="2806854"/>
                <a:chExt cx="3664963" cy="734620"/>
              </a:xfrm>
            </p:grpSpPr>
            <p:sp>
              <p:nvSpPr>
                <p:cNvPr id="26" name="Rectangle: Rounded Corners 8">
                  <a:extLst>
                    <a:ext uri="{FF2B5EF4-FFF2-40B4-BE49-F238E27FC236}">
                      <a16:creationId xmlns:a16="http://schemas.microsoft.com/office/drawing/2014/main" id="{179CDB06-9AE7-4B55-806E-135B235141F4}"/>
                    </a:ext>
                  </a:extLst>
                </p:cNvPr>
                <p:cNvSpPr/>
                <p:nvPr/>
              </p:nvSpPr>
              <p:spPr>
                <a:xfrm>
                  <a:off x="2313608" y="2806854"/>
                  <a:ext cx="3664963" cy="734620"/>
                </a:xfrm>
                <a:prstGeom prst="roundRect">
                  <a:avLst>
                    <a:gd name="adj" fmla="val 8999"/>
                  </a:avLst>
                </a:prstGeom>
                <a:blipFill dpi="0" rotWithShape="1">
                  <a:blip r:embed="rId2">
                    <a:alphaModFix amt="58000"/>
                  </a:blip>
                  <a:srcRect/>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Rounded Corners 18">
                  <a:extLst>
                    <a:ext uri="{FF2B5EF4-FFF2-40B4-BE49-F238E27FC236}">
                      <a16:creationId xmlns:a16="http://schemas.microsoft.com/office/drawing/2014/main" id="{D7CB7384-5978-4387-98A5-8F52A910D9EE}"/>
                    </a:ext>
                  </a:extLst>
                </p:cNvPr>
                <p:cNvSpPr/>
                <p:nvPr/>
              </p:nvSpPr>
              <p:spPr>
                <a:xfrm>
                  <a:off x="3201611" y="2944038"/>
                  <a:ext cx="1852042" cy="485595"/>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Canvas Apps</a:t>
                  </a:r>
                </a:p>
              </p:txBody>
            </p:sp>
          </p:grpSp>
          <p:pic>
            <p:nvPicPr>
              <p:cNvPr id="25" name="Picture 2" descr="Image result for powerapps logo">
                <a:extLst>
                  <a:ext uri="{FF2B5EF4-FFF2-40B4-BE49-F238E27FC236}">
                    <a16:creationId xmlns:a16="http://schemas.microsoft.com/office/drawing/2014/main" id="{7BF69AED-0924-42BC-BAE6-36F2828D31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639" y="2920371"/>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2184E271-B1D7-4C88-870A-978A986D53B1}"/>
                </a:ext>
              </a:extLst>
            </p:cNvPr>
            <p:cNvGrpSpPr/>
            <p:nvPr/>
          </p:nvGrpSpPr>
          <p:grpSpPr>
            <a:xfrm>
              <a:off x="2769057" y="2460838"/>
              <a:ext cx="3664963" cy="687706"/>
              <a:chOff x="2333218" y="3677398"/>
              <a:chExt cx="3664963" cy="687706"/>
            </a:xfrm>
          </p:grpSpPr>
          <p:grpSp>
            <p:nvGrpSpPr>
              <p:cNvPr id="20" name="Group 19">
                <a:extLst>
                  <a:ext uri="{FF2B5EF4-FFF2-40B4-BE49-F238E27FC236}">
                    <a16:creationId xmlns:a16="http://schemas.microsoft.com/office/drawing/2014/main" id="{EAC68B26-5A41-4F9C-9B0A-648EFCBC939D}"/>
                  </a:ext>
                </a:extLst>
              </p:cNvPr>
              <p:cNvGrpSpPr/>
              <p:nvPr/>
            </p:nvGrpSpPr>
            <p:grpSpPr>
              <a:xfrm>
                <a:off x="2333218" y="3677398"/>
                <a:ext cx="3664963" cy="687706"/>
                <a:chOff x="2313608" y="2835726"/>
                <a:chExt cx="3664963" cy="705748"/>
              </a:xfrm>
            </p:grpSpPr>
            <p:sp>
              <p:nvSpPr>
                <p:cNvPr id="22" name="Rectangle: Rounded Corners 21">
                  <a:extLst>
                    <a:ext uri="{FF2B5EF4-FFF2-40B4-BE49-F238E27FC236}">
                      <a16:creationId xmlns:a16="http://schemas.microsoft.com/office/drawing/2014/main" id="{50545059-C613-4F64-974E-0DF2E004133A}"/>
                    </a:ext>
                  </a:extLst>
                </p:cNvPr>
                <p:cNvSpPr/>
                <p:nvPr/>
              </p:nvSpPr>
              <p:spPr>
                <a:xfrm>
                  <a:off x="2313608" y="2835726"/>
                  <a:ext cx="3664963" cy="70574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Rounded Corners 22">
                  <a:extLst>
                    <a:ext uri="{FF2B5EF4-FFF2-40B4-BE49-F238E27FC236}">
                      <a16:creationId xmlns:a16="http://schemas.microsoft.com/office/drawing/2014/main" id="{9E76B8B4-752E-485D-AB9E-1410186A18C1}"/>
                    </a:ext>
                  </a:extLst>
                </p:cNvPr>
                <p:cNvSpPr/>
                <p:nvPr/>
              </p:nvSpPr>
              <p:spPr>
                <a:xfrm>
                  <a:off x="3216224" y="2950661"/>
                  <a:ext cx="1852042" cy="48733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Model Driven Apps</a:t>
                  </a:r>
                </a:p>
              </p:txBody>
            </p:sp>
          </p:grpSp>
          <p:pic>
            <p:nvPicPr>
              <p:cNvPr id="21" name="Picture 2" descr="Image result for powerapps logo">
                <a:extLst>
                  <a:ext uri="{FF2B5EF4-FFF2-40B4-BE49-F238E27FC236}">
                    <a16:creationId xmlns:a16="http://schemas.microsoft.com/office/drawing/2014/main" id="{383920F4-ED45-4AC0-9C0A-891D86ECFC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639" y="3737505"/>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Group 27">
            <a:extLst>
              <a:ext uri="{FF2B5EF4-FFF2-40B4-BE49-F238E27FC236}">
                <a16:creationId xmlns:a16="http://schemas.microsoft.com/office/drawing/2014/main" id="{EA6A995F-7332-4397-96D4-32A9E4360B31}"/>
              </a:ext>
            </a:extLst>
          </p:cNvPr>
          <p:cNvGrpSpPr/>
          <p:nvPr/>
        </p:nvGrpSpPr>
        <p:grpSpPr>
          <a:xfrm>
            <a:off x="11267653" y="2125030"/>
            <a:ext cx="775871" cy="3495266"/>
            <a:chOff x="10867067" y="1800772"/>
            <a:chExt cx="775871" cy="3495266"/>
          </a:xfrm>
        </p:grpSpPr>
        <p:sp>
          <p:nvSpPr>
            <p:cNvPr id="29" name="Rectangle: Rounded Corners 1">
              <a:extLst>
                <a:ext uri="{FF2B5EF4-FFF2-40B4-BE49-F238E27FC236}">
                  <a16:creationId xmlns:a16="http://schemas.microsoft.com/office/drawing/2014/main" id="{B2076240-A5E0-4A34-A372-7EEA2CAAFD46}"/>
                </a:ext>
              </a:extLst>
            </p:cNvPr>
            <p:cNvSpPr/>
            <p:nvPr/>
          </p:nvSpPr>
          <p:spPr>
            <a:xfrm>
              <a:off x="10867067" y="1800772"/>
              <a:ext cx="775869" cy="3495266"/>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4">
              <a:extLst>
                <a:ext uri="{FF2B5EF4-FFF2-40B4-BE49-F238E27FC236}">
                  <a16:creationId xmlns:a16="http://schemas.microsoft.com/office/drawing/2014/main" id="{B54C0DE3-776B-4F7A-8BFD-3E8BF86E1AD0}"/>
                </a:ext>
              </a:extLst>
            </p:cNvPr>
            <p:cNvGrpSpPr>
              <a:grpSpLocks noChangeAspect="1"/>
            </p:cNvGrpSpPr>
            <p:nvPr/>
          </p:nvGrpSpPr>
          <p:grpSpPr bwMode="auto">
            <a:xfrm>
              <a:off x="10950983" y="1869466"/>
              <a:ext cx="581038" cy="458544"/>
              <a:chOff x="2792" y="3887"/>
              <a:chExt cx="305" cy="231"/>
            </a:xfrm>
            <a:solidFill>
              <a:srgbClr val="FFC000"/>
            </a:solidFill>
          </p:grpSpPr>
          <p:sp>
            <p:nvSpPr>
              <p:cNvPr id="32" name="Freeform 5">
                <a:extLst>
                  <a:ext uri="{FF2B5EF4-FFF2-40B4-BE49-F238E27FC236}">
                    <a16:creationId xmlns:a16="http://schemas.microsoft.com/office/drawing/2014/main" id="{62E76171-15D4-498C-A9CB-5E9EF0499ACC}"/>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6">
                <a:extLst>
                  <a:ext uri="{FF2B5EF4-FFF2-40B4-BE49-F238E27FC236}">
                    <a16:creationId xmlns:a16="http://schemas.microsoft.com/office/drawing/2014/main" id="{52F22572-508D-4EBB-8D38-F3A94A13136A}"/>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4" name="Freeform 7">
                <a:extLst>
                  <a:ext uri="{FF2B5EF4-FFF2-40B4-BE49-F238E27FC236}">
                    <a16:creationId xmlns:a16="http://schemas.microsoft.com/office/drawing/2014/main" id="{61E6F521-6E51-4A7F-9253-CA7E9AB40B33}"/>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5" name="Freeform 8">
                <a:extLst>
                  <a:ext uri="{FF2B5EF4-FFF2-40B4-BE49-F238E27FC236}">
                    <a16:creationId xmlns:a16="http://schemas.microsoft.com/office/drawing/2014/main" id="{71A6C0D7-2324-4197-9FFD-B307DF529D2E}"/>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6" name="Freeform 9">
                <a:extLst>
                  <a:ext uri="{FF2B5EF4-FFF2-40B4-BE49-F238E27FC236}">
                    <a16:creationId xmlns:a16="http://schemas.microsoft.com/office/drawing/2014/main" id="{3BEA62D3-25B1-413C-BF3E-D8C4A6DEB772}"/>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16FE1379-A875-4C14-A8EC-9CDA9219919A}"/>
                </a:ext>
              </a:extLst>
            </p:cNvPr>
            <p:cNvSpPr txBox="1"/>
            <p:nvPr/>
          </p:nvSpPr>
          <p:spPr>
            <a:xfrm rot="16200000">
              <a:off x="9542908" y="3196008"/>
              <a:ext cx="3424192"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BI</a:t>
              </a:r>
            </a:p>
          </p:txBody>
        </p:sp>
      </p:grpSp>
      <p:grpSp>
        <p:nvGrpSpPr>
          <p:cNvPr id="37" name="Group 36">
            <a:extLst>
              <a:ext uri="{FF2B5EF4-FFF2-40B4-BE49-F238E27FC236}">
                <a16:creationId xmlns:a16="http://schemas.microsoft.com/office/drawing/2014/main" id="{0B655A1B-9F5A-4AC4-AE83-D23E5EB9A551}"/>
              </a:ext>
            </a:extLst>
          </p:cNvPr>
          <p:cNvGrpSpPr/>
          <p:nvPr/>
        </p:nvGrpSpPr>
        <p:grpSpPr>
          <a:xfrm>
            <a:off x="104306" y="5639137"/>
            <a:ext cx="11939216" cy="958215"/>
            <a:chOff x="104306" y="5639137"/>
            <a:chExt cx="11939216" cy="958215"/>
          </a:xfrm>
        </p:grpSpPr>
        <p:sp>
          <p:nvSpPr>
            <p:cNvPr id="38" name="Rectangle: Rounded Corners 1">
              <a:extLst>
                <a:ext uri="{FF2B5EF4-FFF2-40B4-BE49-F238E27FC236}">
                  <a16:creationId xmlns:a16="http://schemas.microsoft.com/office/drawing/2014/main" id="{39B8A9DF-C356-4168-8943-390CD512D33C}"/>
                </a:ext>
              </a:extLst>
            </p:cNvPr>
            <p:cNvSpPr/>
            <p:nvPr/>
          </p:nvSpPr>
          <p:spPr>
            <a:xfrm>
              <a:off x="104308" y="5734402"/>
              <a:ext cx="11939214" cy="751486"/>
            </a:xfrm>
            <a:prstGeom prst="roundRect">
              <a:avLst>
                <a:gd name="adj" fmla="val 14674"/>
              </a:avLst>
            </a:prstGeom>
            <a:solidFill>
              <a:schemeClr val="bg1">
                <a:lumMod val="95000"/>
              </a:schemeClr>
            </a:solidFill>
            <a:ln w="57150">
              <a:solidFill>
                <a:srgbClr val="2075B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Picture 6" descr="Image result for microsoft Azure Logo">
              <a:extLst>
                <a:ext uri="{FF2B5EF4-FFF2-40B4-BE49-F238E27FC236}">
                  <a16:creationId xmlns:a16="http://schemas.microsoft.com/office/drawing/2014/main" id="{1FF9849D-4E65-4E93-B23D-1015E3F0BB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81" y="5639137"/>
              <a:ext cx="958215" cy="9582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95FFFBE-4468-4921-AFB8-5C5D118E1134}"/>
                </a:ext>
              </a:extLst>
            </p:cNvPr>
            <p:cNvSpPr txBox="1"/>
            <p:nvPr/>
          </p:nvSpPr>
          <p:spPr>
            <a:xfrm>
              <a:off x="104306" y="5754989"/>
              <a:ext cx="11939216"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Azure Services</a:t>
              </a:r>
            </a:p>
          </p:txBody>
        </p:sp>
        <p:pic>
          <p:nvPicPr>
            <p:cNvPr id="41" name="Picture 40">
              <a:extLst>
                <a:ext uri="{FF2B5EF4-FFF2-40B4-BE49-F238E27FC236}">
                  <a16:creationId xmlns:a16="http://schemas.microsoft.com/office/drawing/2014/main" id="{F28DA9BD-0131-4567-9B08-7BC62272491F}"/>
                </a:ext>
              </a:extLst>
            </p:cNvPr>
            <p:cNvPicPr>
              <a:picLocks noChangeAspect="1"/>
            </p:cNvPicPr>
            <p:nvPr/>
          </p:nvPicPr>
          <p:blipFill>
            <a:blip r:embed="rId5"/>
            <a:stretch>
              <a:fillRect/>
            </a:stretch>
          </p:blipFill>
          <p:spPr>
            <a:xfrm>
              <a:off x="11411708" y="5822144"/>
              <a:ext cx="576000" cy="576000"/>
            </a:xfrm>
            <a:prstGeom prst="rect">
              <a:avLst/>
            </a:prstGeom>
          </p:spPr>
        </p:pic>
        <p:pic>
          <p:nvPicPr>
            <p:cNvPr id="42" name="Picture 41">
              <a:extLst>
                <a:ext uri="{FF2B5EF4-FFF2-40B4-BE49-F238E27FC236}">
                  <a16:creationId xmlns:a16="http://schemas.microsoft.com/office/drawing/2014/main" id="{07619AF9-1248-4B21-A48B-60D326607656}"/>
                </a:ext>
              </a:extLst>
            </p:cNvPr>
            <p:cNvPicPr>
              <a:picLocks noChangeAspect="1"/>
            </p:cNvPicPr>
            <p:nvPr/>
          </p:nvPicPr>
          <p:blipFill>
            <a:blip r:embed="rId6"/>
            <a:stretch>
              <a:fillRect/>
            </a:stretch>
          </p:blipFill>
          <p:spPr>
            <a:xfrm>
              <a:off x="10843672" y="5856271"/>
              <a:ext cx="504000" cy="504000"/>
            </a:xfrm>
            <a:prstGeom prst="rect">
              <a:avLst/>
            </a:prstGeom>
          </p:spPr>
        </p:pic>
        <p:pic>
          <p:nvPicPr>
            <p:cNvPr id="43" name="Picture 42">
              <a:extLst>
                <a:ext uri="{FF2B5EF4-FFF2-40B4-BE49-F238E27FC236}">
                  <a16:creationId xmlns:a16="http://schemas.microsoft.com/office/drawing/2014/main" id="{8E9E7E0C-6F4D-4071-8DAE-37671F261EE4}"/>
                </a:ext>
              </a:extLst>
            </p:cNvPr>
            <p:cNvPicPr>
              <a:picLocks noChangeAspect="1"/>
            </p:cNvPicPr>
            <p:nvPr/>
          </p:nvPicPr>
          <p:blipFill>
            <a:blip r:embed="rId7"/>
            <a:stretch>
              <a:fillRect/>
            </a:stretch>
          </p:blipFill>
          <p:spPr>
            <a:xfrm>
              <a:off x="10266062" y="5846697"/>
              <a:ext cx="513574" cy="513574"/>
            </a:xfrm>
            <a:prstGeom prst="rect">
              <a:avLst/>
            </a:prstGeom>
          </p:spPr>
        </p:pic>
        <p:pic>
          <p:nvPicPr>
            <p:cNvPr id="44" name="Picture 4" descr="Related image">
              <a:extLst>
                <a:ext uri="{FF2B5EF4-FFF2-40B4-BE49-F238E27FC236}">
                  <a16:creationId xmlns:a16="http://schemas.microsoft.com/office/drawing/2014/main" id="{385F8940-7673-442C-852B-26E0FECE983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17017" y="5860019"/>
              <a:ext cx="938506" cy="492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F827E214-9BC6-4A40-B622-BAB4C8AA3996}"/>
              </a:ext>
            </a:extLst>
          </p:cNvPr>
          <p:cNvGrpSpPr/>
          <p:nvPr/>
        </p:nvGrpSpPr>
        <p:grpSpPr>
          <a:xfrm>
            <a:off x="113128" y="2078132"/>
            <a:ext cx="779968" cy="3503079"/>
            <a:chOff x="1514629" y="1783656"/>
            <a:chExt cx="779968" cy="3503079"/>
          </a:xfrm>
        </p:grpSpPr>
        <p:sp>
          <p:nvSpPr>
            <p:cNvPr id="46" name="Rectangle: Rounded Corners 1">
              <a:extLst>
                <a:ext uri="{FF2B5EF4-FFF2-40B4-BE49-F238E27FC236}">
                  <a16:creationId xmlns:a16="http://schemas.microsoft.com/office/drawing/2014/main" id="{02A901AE-39D6-47CD-AFFC-7D7D0187CC84}"/>
                </a:ext>
              </a:extLst>
            </p:cNvPr>
            <p:cNvSpPr/>
            <p:nvPr/>
          </p:nvSpPr>
          <p:spPr>
            <a:xfrm>
              <a:off x="1514629" y="1800772"/>
              <a:ext cx="775869" cy="3485962"/>
            </a:xfrm>
            <a:prstGeom prst="roundRect">
              <a:avLst>
                <a:gd name="adj" fmla="val 14674"/>
              </a:avLst>
            </a:prstGeom>
            <a:solidFill>
              <a:schemeClr val="bg1">
                <a:lumMod val="95000"/>
              </a:schemeClr>
            </a:solidFill>
            <a:ln w="57150">
              <a:solidFill>
                <a:srgbClr val="0070C9"/>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Picture 6" descr="Image result for SharePoint logo">
              <a:extLst>
                <a:ext uri="{FF2B5EF4-FFF2-40B4-BE49-F238E27FC236}">
                  <a16:creationId xmlns:a16="http://schemas.microsoft.com/office/drawing/2014/main" id="{E58D1258-ED6A-4D31-A2C3-132591DDF29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28670" y="1783656"/>
              <a:ext cx="765927" cy="79394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30C7F61-B82D-4F7C-9CB7-1AB1B12357E2}"/>
                </a:ext>
              </a:extLst>
            </p:cNvPr>
            <p:cNvSpPr txBox="1"/>
            <p:nvPr/>
          </p:nvSpPr>
          <p:spPr>
            <a:xfrm rot="16200000">
              <a:off x="164215" y="3160448"/>
              <a:ext cx="3502013" cy="750561"/>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SharePoint</a:t>
              </a:r>
            </a:p>
          </p:txBody>
        </p:sp>
      </p:grpSp>
      <p:grpSp>
        <p:nvGrpSpPr>
          <p:cNvPr id="49" name="Group 48">
            <a:extLst>
              <a:ext uri="{FF2B5EF4-FFF2-40B4-BE49-F238E27FC236}">
                <a16:creationId xmlns:a16="http://schemas.microsoft.com/office/drawing/2014/main" id="{FEB8213B-DA6C-4706-8585-35CFA2CEA1FE}"/>
              </a:ext>
            </a:extLst>
          </p:cNvPr>
          <p:cNvGrpSpPr/>
          <p:nvPr/>
        </p:nvGrpSpPr>
        <p:grpSpPr>
          <a:xfrm>
            <a:off x="1018723" y="2047762"/>
            <a:ext cx="806808" cy="3581838"/>
            <a:chOff x="599606" y="1704896"/>
            <a:chExt cx="806808" cy="3581838"/>
          </a:xfrm>
        </p:grpSpPr>
        <p:sp>
          <p:nvSpPr>
            <p:cNvPr id="50" name="Rectangle: Rounded Corners 1">
              <a:extLst>
                <a:ext uri="{FF2B5EF4-FFF2-40B4-BE49-F238E27FC236}">
                  <a16:creationId xmlns:a16="http://schemas.microsoft.com/office/drawing/2014/main" id="{02F8471E-DC7B-4B56-8612-DE2CB15657A0}"/>
                </a:ext>
              </a:extLst>
            </p:cNvPr>
            <p:cNvSpPr/>
            <p:nvPr/>
          </p:nvSpPr>
          <p:spPr>
            <a:xfrm>
              <a:off x="599606" y="1783656"/>
              <a:ext cx="775869" cy="3503078"/>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7A9A811C-2290-4AE1-A262-51B18003888A}"/>
                </a:ext>
              </a:extLst>
            </p:cNvPr>
            <p:cNvSpPr txBox="1"/>
            <p:nvPr/>
          </p:nvSpPr>
          <p:spPr>
            <a:xfrm rot="16200000">
              <a:off x="-755439" y="3155820"/>
              <a:ext cx="3485962" cy="775866"/>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Flow</a:t>
              </a:r>
            </a:p>
          </p:txBody>
        </p:sp>
        <p:pic>
          <p:nvPicPr>
            <p:cNvPr id="52" name="Picture 2" descr="Image result for Microsoft Flow logo">
              <a:extLst>
                <a:ext uri="{FF2B5EF4-FFF2-40B4-BE49-F238E27FC236}">
                  <a16:creationId xmlns:a16="http://schemas.microsoft.com/office/drawing/2014/main" id="{224C652F-2010-41D0-AFA7-3D00EB9B12C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1963" y="1704896"/>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84EBF912-4CC7-4697-A61D-45A2477E46D3}"/>
              </a:ext>
            </a:extLst>
          </p:cNvPr>
          <p:cNvGrpSpPr/>
          <p:nvPr/>
        </p:nvGrpSpPr>
        <p:grpSpPr>
          <a:xfrm>
            <a:off x="2240524" y="2127820"/>
            <a:ext cx="7680363" cy="610433"/>
            <a:chOff x="2735824" y="2127820"/>
            <a:chExt cx="7680363" cy="610433"/>
          </a:xfrm>
        </p:grpSpPr>
        <p:grpSp>
          <p:nvGrpSpPr>
            <p:cNvPr id="54" name="Group 53">
              <a:extLst>
                <a:ext uri="{FF2B5EF4-FFF2-40B4-BE49-F238E27FC236}">
                  <a16:creationId xmlns:a16="http://schemas.microsoft.com/office/drawing/2014/main" id="{34787E15-96FD-42F4-9414-CF002DE797D9}"/>
                </a:ext>
              </a:extLst>
            </p:cNvPr>
            <p:cNvGrpSpPr/>
            <p:nvPr/>
          </p:nvGrpSpPr>
          <p:grpSpPr>
            <a:xfrm>
              <a:off x="2735824" y="2441837"/>
              <a:ext cx="7680363" cy="296416"/>
              <a:chOff x="2299985" y="2473252"/>
              <a:chExt cx="7680363" cy="296416"/>
            </a:xfrm>
          </p:grpSpPr>
          <p:grpSp>
            <p:nvGrpSpPr>
              <p:cNvPr id="57" name="Group 56">
                <a:extLst>
                  <a:ext uri="{FF2B5EF4-FFF2-40B4-BE49-F238E27FC236}">
                    <a16:creationId xmlns:a16="http://schemas.microsoft.com/office/drawing/2014/main" id="{23E19E74-D069-48E4-9F7E-B75039C9F3C6}"/>
                  </a:ext>
                </a:extLst>
              </p:cNvPr>
              <p:cNvGrpSpPr/>
              <p:nvPr/>
            </p:nvGrpSpPr>
            <p:grpSpPr>
              <a:xfrm>
                <a:off x="6021754" y="2473252"/>
                <a:ext cx="288032" cy="288032"/>
                <a:chOff x="2268806" y="692696"/>
                <a:chExt cx="288032" cy="288032"/>
              </a:xfrm>
            </p:grpSpPr>
            <p:sp>
              <p:nvSpPr>
                <p:cNvPr id="66" name="Oval 65">
                  <a:extLst>
                    <a:ext uri="{FF2B5EF4-FFF2-40B4-BE49-F238E27FC236}">
                      <a16:creationId xmlns:a16="http://schemas.microsoft.com/office/drawing/2014/main" id="{A8957222-AB1D-4551-A4D4-A23A04FE75ED}"/>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7" name="Oval 66">
                  <a:extLst>
                    <a:ext uri="{FF2B5EF4-FFF2-40B4-BE49-F238E27FC236}">
                      <a16:creationId xmlns:a16="http://schemas.microsoft.com/office/drawing/2014/main" id="{15C6729B-5059-48B9-BF19-BDB0EBE60600}"/>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grpSp>
            <p:nvGrpSpPr>
              <p:cNvPr id="58" name="Group 57">
                <a:extLst>
                  <a:ext uri="{FF2B5EF4-FFF2-40B4-BE49-F238E27FC236}">
                    <a16:creationId xmlns:a16="http://schemas.microsoft.com/office/drawing/2014/main" id="{08F3AD4A-60AF-4410-B418-6550C41E350D}"/>
                  </a:ext>
                </a:extLst>
              </p:cNvPr>
              <p:cNvGrpSpPr/>
              <p:nvPr/>
            </p:nvGrpSpPr>
            <p:grpSpPr>
              <a:xfrm>
                <a:off x="2299985" y="2473252"/>
                <a:ext cx="288032" cy="288032"/>
                <a:chOff x="2268806" y="692696"/>
                <a:chExt cx="288032" cy="288032"/>
              </a:xfrm>
            </p:grpSpPr>
            <p:sp>
              <p:nvSpPr>
                <p:cNvPr id="64" name="Oval 63">
                  <a:extLst>
                    <a:ext uri="{FF2B5EF4-FFF2-40B4-BE49-F238E27FC236}">
                      <a16:creationId xmlns:a16="http://schemas.microsoft.com/office/drawing/2014/main" id="{C1EBBAC7-674F-4A08-B56D-90E594D751BD}"/>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5" name="Oval 64">
                  <a:extLst>
                    <a:ext uri="{FF2B5EF4-FFF2-40B4-BE49-F238E27FC236}">
                      <a16:creationId xmlns:a16="http://schemas.microsoft.com/office/drawing/2014/main" id="{26D3EE30-A1B7-4660-B08D-EEDE7C5AF238}"/>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59" name="Straight Connector 58">
                <a:extLst>
                  <a:ext uri="{FF2B5EF4-FFF2-40B4-BE49-F238E27FC236}">
                    <a16:creationId xmlns:a16="http://schemas.microsoft.com/office/drawing/2014/main" id="{3BE4FE1A-6580-44FD-8577-4431537E5264}"/>
                  </a:ext>
                </a:extLst>
              </p:cNvPr>
              <p:cNvCxnSpPr>
                <a:endCxn id="66" idx="2"/>
              </p:cNvCxnSpPr>
              <p:nvPr/>
            </p:nvCxnSpPr>
            <p:spPr>
              <a:xfrm>
                <a:off x="2588017"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nvGrpSpPr>
              <p:cNvPr id="60" name="Group 59">
                <a:extLst>
                  <a:ext uri="{FF2B5EF4-FFF2-40B4-BE49-F238E27FC236}">
                    <a16:creationId xmlns:a16="http://schemas.microsoft.com/office/drawing/2014/main" id="{512BAE6D-0519-49A5-BCF3-08B96C046DC4}"/>
                  </a:ext>
                </a:extLst>
              </p:cNvPr>
              <p:cNvGrpSpPr/>
              <p:nvPr/>
            </p:nvGrpSpPr>
            <p:grpSpPr>
              <a:xfrm>
                <a:off x="9692316" y="2481636"/>
                <a:ext cx="288032" cy="288032"/>
                <a:chOff x="2268806" y="692696"/>
                <a:chExt cx="288032" cy="288032"/>
              </a:xfrm>
            </p:grpSpPr>
            <p:sp>
              <p:nvSpPr>
                <p:cNvPr id="62" name="Oval 61">
                  <a:extLst>
                    <a:ext uri="{FF2B5EF4-FFF2-40B4-BE49-F238E27FC236}">
                      <a16:creationId xmlns:a16="http://schemas.microsoft.com/office/drawing/2014/main" id="{17A5FE84-0714-4AB5-8A17-2C54AFD70429}"/>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3" name="Oval 62">
                  <a:extLst>
                    <a:ext uri="{FF2B5EF4-FFF2-40B4-BE49-F238E27FC236}">
                      <a16:creationId xmlns:a16="http://schemas.microsoft.com/office/drawing/2014/main" id="{83B24487-9618-4BE8-A627-D41AFE257DA7}"/>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61" name="Straight Connector 60">
                <a:extLst>
                  <a:ext uri="{FF2B5EF4-FFF2-40B4-BE49-F238E27FC236}">
                    <a16:creationId xmlns:a16="http://schemas.microsoft.com/office/drawing/2014/main" id="{0097A511-897E-41E2-A952-08D5B48D05C5}"/>
                  </a:ext>
                </a:extLst>
              </p:cNvPr>
              <p:cNvCxnSpPr/>
              <p:nvPr/>
            </p:nvCxnSpPr>
            <p:spPr>
              <a:xfrm>
                <a:off x="6287641"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sp>
          <p:nvSpPr>
            <p:cNvPr id="55" name="TextBox 54">
              <a:extLst>
                <a:ext uri="{FF2B5EF4-FFF2-40B4-BE49-F238E27FC236}">
                  <a16:creationId xmlns:a16="http://schemas.microsoft.com/office/drawing/2014/main" id="{219D8440-6A30-444F-B4BE-DEEDDF128D7A}"/>
                </a:ext>
              </a:extLst>
            </p:cNvPr>
            <p:cNvSpPr txBox="1"/>
            <p:nvPr/>
          </p:nvSpPr>
          <p:spPr>
            <a:xfrm>
              <a:off x="3016170" y="2127820"/>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Process Flow</a:t>
              </a:r>
            </a:p>
          </p:txBody>
        </p:sp>
        <p:sp>
          <p:nvSpPr>
            <p:cNvPr id="56" name="TextBox 55">
              <a:extLst>
                <a:ext uri="{FF2B5EF4-FFF2-40B4-BE49-F238E27FC236}">
                  <a16:creationId xmlns:a16="http://schemas.microsoft.com/office/drawing/2014/main" id="{D7336852-76EB-43AC-8332-27341A77D55B}"/>
                </a:ext>
              </a:extLst>
            </p:cNvPr>
            <p:cNvSpPr txBox="1"/>
            <p:nvPr/>
          </p:nvSpPr>
          <p:spPr>
            <a:xfrm>
              <a:off x="6708551" y="2136728"/>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Automation &amp; Governance</a:t>
              </a:r>
            </a:p>
          </p:txBody>
        </p:sp>
      </p:grpSp>
      <p:grpSp>
        <p:nvGrpSpPr>
          <p:cNvPr id="68" name="Group 67">
            <a:extLst>
              <a:ext uri="{FF2B5EF4-FFF2-40B4-BE49-F238E27FC236}">
                <a16:creationId xmlns:a16="http://schemas.microsoft.com/office/drawing/2014/main" id="{2D4E86CD-2FCF-46BC-B8F5-D3DF3C07BCA4}"/>
              </a:ext>
            </a:extLst>
          </p:cNvPr>
          <p:cNvGrpSpPr/>
          <p:nvPr/>
        </p:nvGrpSpPr>
        <p:grpSpPr>
          <a:xfrm>
            <a:off x="103318" y="1220455"/>
            <a:ext cx="11940204" cy="751486"/>
            <a:chOff x="103318" y="1220455"/>
            <a:chExt cx="11940204" cy="751486"/>
          </a:xfrm>
        </p:grpSpPr>
        <p:sp>
          <p:nvSpPr>
            <p:cNvPr id="69" name="Rectangle: Rounded Corners 1">
              <a:extLst>
                <a:ext uri="{FF2B5EF4-FFF2-40B4-BE49-F238E27FC236}">
                  <a16:creationId xmlns:a16="http://schemas.microsoft.com/office/drawing/2014/main" id="{90EA7913-DD84-4730-B540-8AD2E4FEEB8D}"/>
                </a:ext>
              </a:extLst>
            </p:cNvPr>
            <p:cNvSpPr/>
            <p:nvPr/>
          </p:nvSpPr>
          <p:spPr>
            <a:xfrm>
              <a:off x="104306" y="1220455"/>
              <a:ext cx="11939216" cy="751486"/>
            </a:xfrm>
            <a:prstGeom prst="roundRect">
              <a:avLst>
                <a:gd name="adj" fmla="val 14674"/>
              </a:avLst>
            </a:prstGeom>
            <a:solidFill>
              <a:schemeClr val="bg1">
                <a:lumMod val="95000"/>
              </a:schemeClr>
            </a:solidFill>
            <a:ln w="57150">
              <a:solidFill>
                <a:srgbClr val="EB3C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Picture 2" descr="Image result for microsoft office logo">
              <a:extLst>
                <a:ext uri="{FF2B5EF4-FFF2-40B4-BE49-F238E27FC236}">
                  <a16:creationId xmlns:a16="http://schemas.microsoft.com/office/drawing/2014/main" id="{18387390-C246-4622-B626-3C2DEBDF4E5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9291" y="1289437"/>
              <a:ext cx="496874" cy="588887"/>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8D6922DF-E4EA-41A1-9451-DF00884C4BB3}"/>
                </a:ext>
              </a:extLst>
            </p:cNvPr>
            <p:cNvSpPr txBox="1"/>
            <p:nvPr/>
          </p:nvSpPr>
          <p:spPr>
            <a:xfrm>
              <a:off x="103318" y="1235408"/>
              <a:ext cx="11940204"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Office 365</a:t>
              </a:r>
            </a:p>
          </p:txBody>
        </p:sp>
      </p:grpSp>
      <p:grpSp>
        <p:nvGrpSpPr>
          <p:cNvPr id="72" name="Group 71">
            <a:extLst>
              <a:ext uri="{FF2B5EF4-FFF2-40B4-BE49-F238E27FC236}">
                <a16:creationId xmlns:a16="http://schemas.microsoft.com/office/drawing/2014/main" id="{21DAB11E-69F0-44FA-8808-4C01E467C4B0}"/>
              </a:ext>
            </a:extLst>
          </p:cNvPr>
          <p:cNvGrpSpPr/>
          <p:nvPr/>
        </p:nvGrpSpPr>
        <p:grpSpPr>
          <a:xfrm>
            <a:off x="6308633" y="2787386"/>
            <a:ext cx="3664963" cy="1518274"/>
            <a:chOff x="6746988" y="2803937"/>
            <a:chExt cx="3664963" cy="1518274"/>
          </a:xfrm>
        </p:grpSpPr>
        <p:grpSp>
          <p:nvGrpSpPr>
            <p:cNvPr id="73" name="Group 72">
              <a:extLst>
                <a:ext uri="{FF2B5EF4-FFF2-40B4-BE49-F238E27FC236}">
                  <a16:creationId xmlns:a16="http://schemas.microsoft.com/office/drawing/2014/main" id="{A595182F-364B-4C63-9EB0-88E94FA9BB85}"/>
                </a:ext>
              </a:extLst>
            </p:cNvPr>
            <p:cNvGrpSpPr/>
            <p:nvPr/>
          </p:nvGrpSpPr>
          <p:grpSpPr>
            <a:xfrm>
              <a:off x="6746988" y="2803937"/>
              <a:ext cx="3664963" cy="1518274"/>
              <a:chOff x="6746988" y="2460838"/>
              <a:chExt cx="3664963" cy="1518274"/>
            </a:xfrm>
          </p:grpSpPr>
          <p:grpSp>
            <p:nvGrpSpPr>
              <p:cNvPr id="79" name="Group 78">
                <a:extLst>
                  <a:ext uri="{FF2B5EF4-FFF2-40B4-BE49-F238E27FC236}">
                    <a16:creationId xmlns:a16="http://schemas.microsoft.com/office/drawing/2014/main" id="{00720A6B-B5BD-4CF5-8788-E8FB294F7837}"/>
                  </a:ext>
                </a:extLst>
              </p:cNvPr>
              <p:cNvGrpSpPr/>
              <p:nvPr/>
            </p:nvGrpSpPr>
            <p:grpSpPr>
              <a:xfrm>
                <a:off x="6746988" y="2460838"/>
                <a:ext cx="3664963" cy="1518274"/>
                <a:chOff x="6290979" y="2493693"/>
                <a:chExt cx="3664963" cy="1518274"/>
              </a:xfrm>
            </p:grpSpPr>
            <p:sp>
              <p:nvSpPr>
                <p:cNvPr id="81" name="Rectangle: Rounded Corners 8">
                  <a:extLst>
                    <a:ext uri="{FF2B5EF4-FFF2-40B4-BE49-F238E27FC236}">
                      <a16:creationId xmlns:a16="http://schemas.microsoft.com/office/drawing/2014/main" id="{87403B3A-B964-4F97-915D-05DA78C1306D}"/>
                    </a:ext>
                  </a:extLst>
                </p:cNvPr>
                <p:cNvSpPr/>
                <p:nvPr/>
              </p:nvSpPr>
              <p:spPr>
                <a:xfrm>
                  <a:off x="6290979" y="2493693"/>
                  <a:ext cx="3664963" cy="1518274"/>
                </a:xfrm>
                <a:prstGeom prst="roundRect">
                  <a:avLst>
                    <a:gd name="adj" fmla="val 8999"/>
                  </a:avLst>
                </a:prstGeom>
                <a:noFill/>
                <a:ln w="57150">
                  <a:solidFill>
                    <a:srgbClr val="14465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Rounded Corners 11">
                  <a:extLst>
                    <a:ext uri="{FF2B5EF4-FFF2-40B4-BE49-F238E27FC236}">
                      <a16:creationId xmlns:a16="http://schemas.microsoft.com/office/drawing/2014/main" id="{341EBA81-AD7A-4C19-86E3-2A994BB55700}"/>
                    </a:ext>
                  </a:extLst>
                </p:cNvPr>
                <p:cNvSpPr/>
                <p:nvPr/>
              </p:nvSpPr>
              <p:spPr>
                <a:xfrm>
                  <a:off x="6980211" y="265550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Marketing</a:t>
                  </a:r>
                </a:p>
              </p:txBody>
            </p:sp>
          </p:grpSp>
          <p:pic>
            <p:nvPicPr>
              <p:cNvPr id="80" name="Picture 79">
                <a:extLst>
                  <a:ext uri="{FF2B5EF4-FFF2-40B4-BE49-F238E27FC236}">
                    <a16:creationId xmlns:a16="http://schemas.microsoft.com/office/drawing/2014/main" id="{E26DE549-D700-4A6A-8D5C-7D7BE25E62B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46988" y="2878660"/>
                <a:ext cx="698118" cy="695353"/>
              </a:xfrm>
              <a:prstGeom prst="rect">
                <a:avLst/>
              </a:prstGeom>
            </p:spPr>
          </p:pic>
        </p:grpSp>
        <p:sp>
          <p:nvSpPr>
            <p:cNvPr id="74" name="Rectangle: Rounded Corners 11">
              <a:extLst>
                <a:ext uri="{FF2B5EF4-FFF2-40B4-BE49-F238E27FC236}">
                  <a16:creationId xmlns:a16="http://schemas.microsoft.com/office/drawing/2014/main" id="{44BAA8C7-CCDC-4EFF-9C3C-3C3913DECB7C}"/>
                </a:ext>
              </a:extLst>
            </p:cNvPr>
            <p:cNvSpPr/>
            <p:nvPr/>
          </p:nvSpPr>
          <p:spPr>
            <a:xfrm>
              <a:off x="8437796" y="2958105"/>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Sales</a:t>
              </a:r>
            </a:p>
          </p:txBody>
        </p:sp>
        <p:sp>
          <p:nvSpPr>
            <p:cNvPr id="75" name="Rectangle: Rounded Corners 11">
              <a:extLst>
                <a:ext uri="{FF2B5EF4-FFF2-40B4-BE49-F238E27FC236}">
                  <a16:creationId xmlns:a16="http://schemas.microsoft.com/office/drawing/2014/main" id="{14820DDD-C363-4E87-987E-1AA76F717A32}"/>
                </a:ext>
              </a:extLst>
            </p:cNvPr>
            <p:cNvSpPr/>
            <p:nvPr/>
          </p:nvSpPr>
          <p:spPr>
            <a:xfrm>
              <a:off x="9404791" y="2965744"/>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Service</a:t>
              </a:r>
            </a:p>
          </p:txBody>
        </p:sp>
        <p:sp>
          <p:nvSpPr>
            <p:cNvPr id="76" name="Rectangle: Rounded Corners 11">
              <a:extLst>
                <a:ext uri="{FF2B5EF4-FFF2-40B4-BE49-F238E27FC236}">
                  <a16:creationId xmlns:a16="http://schemas.microsoft.com/office/drawing/2014/main" id="{EDF57600-86C2-4081-96A5-D307A07CC589}"/>
                </a:ext>
              </a:extLst>
            </p:cNvPr>
            <p:cNvSpPr/>
            <p:nvPr/>
          </p:nvSpPr>
          <p:spPr>
            <a:xfrm>
              <a:off x="7436219" y="365899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Field Service</a:t>
              </a:r>
            </a:p>
          </p:txBody>
        </p:sp>
        <p:sp>
          <p:nvSpPr>
            <p:cNvPr id="77" name="Rectangle: Rounded Corners 11">
              <a:extLst>
                <a:ext uri="{FF2B5EF4-FFF2-40B4-BE49-F238E27FC236}">
                  <a16:creationId xmlns:a16="http://schemas.microsoft.com/office/drawing/2014/main" id="{1ED64EDB-AA17-4989-8468-B3C136529B09}"/>
                </a:ext>
              </a:extLst>
            </p:cNvPr>
            <p:cNvSpPr/>
            <p:nvPr/>
          </p:nvSpPr>
          <p:spPr>
            <a:xfrm>
              <a:off x="8437795" y="3643892"/>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PSA</a:t>
              </a:r>
            </a:p>
          </p:txBody>
        </p:sp>
        <p:sp>
          <p:nvSpPr>
            <p:cNvPr id="78" name="Rectangle: Rounded Corners 11">
              <a:extLst>
                <a:ext uri="{FF2B5EF4-FFF2-40B4-BE49-F238E27FC236}">
                  <a16:creationId xmlns:a16="http://schemas.microsoft.com/office/drawing/2014/main" id="{94DFA5EB-DCA5-493C-AC5C-C9EBB12F24CF}"/>
                </a:ext>
              </a:extLst>
            </p:cNvPr>
            <p:cNvSpPr/>
            <p:nvPr/>
          </p:nvSpPr>
          <p:spPr>
            <a:xfrm>
              <a:off x="9434721" y="364685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Talent</a:t>
              </a:r>
            </a:p>
          </p:txBody>
        </p:sp>
      </p:grpSp>
      <p:grpSp>
        <p:nvGrpSpPr>
          <p:cNvPr id="83" name="Group 82">
            <a:extLst>
              <a:ext uri="{FF2B5EF4-FFF2-40B4-BE49-F238E27FC236}">
                <a16:creationId xmlns:a16="http://schemas.microsoft.com/office/drawing/2014/main" id="{5FCD34DC-3370-44E6-9B3D-04AADE0316C3}"/>
              </a:ext>
            </a:extLst>
          </p:cNvPr>
          <p:cNvGrpSpPr/>
          <p:nvPr/>
        </p:nvGrpSpPr>
        <p:grpSpPr>
          <a:xfrm>
            <a:off x="10336481" y="2125030"/>
            <a:ext cx="775885" cy="3495266"/>
            <a:chOff x="10336481" y="2125030"/>
            <a:chExt cx="775885" cy="3495266"/>
          </a:xfrm>
        </p:grpSpPr>
        <p:sp>
          <p:nvSpPr>
            <p:cNvPr id="84" name="Rectangle: Rounded Corners 1">
              <a:extLst>
                <a:ext uri="{FF2B5EF4-FFF2-40B4-BE49-F238E27FC236}">
                  <a16:creationId xmlns:a16="http://schemas.microsoft.com/office/drawing/2014/main" id="{2AAFCBE5-79AB-4B2A-BFE5-A4E959A43184}"/>
                </a:ext>
              </a:extLst>
            </p:cNvPr>
            <p:cNvSpPr/>
            <p:nvPr/>
          </p:nvSpPr>
          <p:spPr>
            <a:xfrm>
              <a:off x="10336481" y="2125030"/>
              <a:ext cx="775869" cy="3495266"/>
            </a:xfrm>
            <a:prstGeom prst="roundRect">
              <a:avLst>
                <a:gd name="adj" fmla="val 14674"/>
              </a:avLst>
            </a:prstGeom>
            <a:solidFill>
              <a:schemeClr val="bg1">
                <a:lumMod val="95000"/>
              </a:schemeClr>
            </a:solidFill>
            <a:ln w="57150">
              <a:solidFill>
                <a:srgbClr val="17244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CC45B145-28F6-4CD7-B5B6-A12A185A4FB8}"/>
                </a:ext>
              </a:extLst>
            </p:cNvPr>
            <p:cNvSpPr txBox="1"/>
            <p:nvPr/>
          </p:nvSpPr>
          <p:spPr>
            <a:xfrm rot="16200000">
              <a:off x="8996733" y="3504662"/>
              <a:ext cx="3455398"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prstClr val="black"/>
                  </a:solidFill>
                  <a:effectLst/>
                  <a:uLnTx/>
                  <a:uFillTx/>
                  <a:latin typeface="Calibri" panose="020F0502020204030204"/>
                  <a:ea typeface="+mn-ea"/>
                  <a:cs typeface="+mn-cs"/>
                </a:rPr>
                <a:t>FinOps</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6" name="Picture 2" descr="Image result for D365 Finance &amp; Operations logo">
              <a:extLst>
                <a:ext uri="{FF2B5EF4-FFF2-40B4-BE49-F238E27FC236}">
                  <a16:creationId xmlns:a16="http://schemas.microsoft.com/office/drawing/2014/main" id="{43ACCBCC-BA22-47EF-8EFC-E7F89FB2CD2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404251" y="2185561"/>
              <a:ext cx="626883" cy="5448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9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1306199" y="594222"/>
            <a:ext cx="10211884" cy="553998"/>
          </a:xfrm>
        </p:spPr>
        <p:txBody>
          <a:bodyPr>
            <a:normAutofit fontScale="90000"/>
          </a:bodyPr>
          <a:lstStyle/>
          <a:p>
            <a:r>
              <a:rPr lang="en-US" dirty="0">
                <a:solidFill>
                  <a:srgbClr val="5C005C"/>
                </a:solidFill>
              </a:rPr>
              <a:t>Power Apps:</a:t>
            </a:r>
            <a:r>
              <a:rPr lang="en-US" dirty="0"/>
              <a:t> a low-code approach to building apps</a:t>
            </a:r>
          </a:p>
        </p:txBody>
      </p:sp>
      <p:grpSp>
        <p:nvGrpSpPr>
          <p:cNvPr id="50" name="Group 49">
            <a:extLst>
              <a:ext uri="{FF2B5EF4-FFF2-40B4-BE49-F238E27FC236}">
                <a16:creationId xmlns:a16="http://schemas.microsoft.com/office/drawing/2014/main" id="{AB133A29-3375-4D8D-8EDE-6C4A45516A37}"/>
              </a:ext>
            </a:extLst>
          </p:cNvPr>
          <p:cNvGrpSpPr/>
          <p:nvPr/>
        </p:nvGrpSpPr>
        <p:grpSpPr>
          <a:xfrm>
            <a:off x="6436520" y="1459335"/>
            <a:ext cx="5081563" cy="4562210"/>
            <a:chOff x="6282812" y="1187621"/>
            <a:chExt cx="5235271" cy="4716478"/>
          </a:xfrm>
        </p:grpSpPr>
        <p:pic>
          <p:nvPicPr>
            <p:cNvPr id="26" name="Picture 25" descr="A picture containing electronics, display, monitor, screenshot&#10;&#10;Description generated with high confidence">
              <a:extLst>
                <a:ext uri="{FF2B5EF4-FFF2-40B4-BE49-F238E27FC236}">
                  <a16:creationId xmlns:a16="http://schemas.microsoft.com/office/drawing/2014/main" id="{0F06CA0C-3D34-47F0-8F00-9DF6D2FE56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2812" y="1187621"/>
              <a:ext cx="5235271" cy="4716478"/>
            </a:xfrm>
            <a:prstGeom prst="rect">
              <a:avLst/>
            </a:prstGeom>
          </p:spPr>
        </p:pic>
        <p:pic>
          <p:nvPicPr>
            <p:cNvPr id="9" name="Picture 8">
              <a:extLst>
                <a:ext uri="{FF2B5EF4-FFF2-40B4-BE49-F238E27FC236}">
                  <a16:creationId xmlns:a16="http://schemas.microsoft.com/office/drawing/2014/main" id="{9F45DB25-CC48-42C8-BCFC-9AC958DF6687}"/>
                </a:ext>
              </a:extLst>
            </p:cNvPr>
            <p:cNvPicPr>
              <a:picLocks noChangeAspect="1"/>
            </p:cNvPicPr>
            <p:nvPr/>
          </p:nvPicPr>
          <p:blipFill>
            <a:blip r:embed="rId4"/>
            <a:stretch>
              <a:fillRect/>
            </a:stretch>
          </p:blipFill>
          <p:spPr>
            <a:xfrm>
              <a:off x="6518244" y="1569595"/>
              <a:ext cx="4773277" cy="3109913"/>
            </a:xfrm>
            <a:prstGeom prst="rect">
              <a:avLst/>
            </a:prstGeom>
          </p:spPr>
        </p:pic>
      </p:grpSp>
      <p:grpSp>
        <p:nvGrpSpPr>
          <p:cNvPr id="49" name="Group 48">
            <a:extLst>
              <a:ext uri="{FF2B5EF4-FFF2-40B4-BE49-F238E27FC236}">
                <a16:creationId xmlns:a16="http://schemas.microsoft.com/office/drawing/2014/main" id="{A910BA2B-CB56-4C46-BA43-285D997A68C8}"/>
              </a:ext>
            </a:extLst>
          </p:cNvPr>
          <p:cNvGrpSpPr/>
          <p:nvPr/>
        </p:nvGrpSpPr>
        <p:grpSpPr>
          <a:xfrm>
            <a:off x="10583956" y="3922897"/>
            <a:ext cx="1378745" cy="2545016"/>
            <a:chOff x="10391008" y="3503446"/>
            <a:chExt cx="1621951" cy="3133651"/>
          </a:xfrm>
        </p:grpSpPr>
        <p:grpSp>
          <p:nvGrpSpPr>
            <p:cNvPr id="44" name="Group 43">
              <a:extLst>
                <a:ext uri="{FF2B5EF4-FFF2-40B4-BE49-F238E27FC236}">
                  <a16:creationId xmlns:a16="http://schemas.microsoft.com/office/drawing/2014/main" id="{6D24BB37-9F68-454A-8D73-86CA5177CEE4}"/>
                </a:ext>
              </a:extLst>
            </p:cNvPr>
            <p:cNvGrpSpPr/>
            <p:nvPr/>
          </p:nvGrpSpPr>
          <p:grpSpPr>
            <a:xfrm>
              <a:off x="10391008" y="3503446"/>
              <a:ext cx="1621951" cy="3133651"/>
              <a:chOff x="5370509" y="3653852"/>
              <a:chExt cx="1621951" cy="3133651"/>
            </a:xfrm>
          </p:grpSpPr>
          <p:grpSp>
            <p:nvGrpSpPr>
              <p:cNvPr id="45" name="Group 44">
                <a:extLst>
                  <a:ext uri="{FF2B5EF4-FFF2-40B4-BE49-F238E27FC236}">
                    <a16:creationId xmlns:a16="http://schemas.microsoft.com/office/drawing/2014/main" id="{197970F6-58C4-482D-A523-AC4BAC63A669}"/>
                  </a:ext>
                </a:extLst>
              </p:cNvPr>
              <p:cNvGrpSpPr/>
              <p:nvPr/>
            </p:nvGrpSpPr>
            <p:grpSpPr>
              <a:xfrm>
                <a:off x="5370509" y="3653852"/>
                <a:ext cx="1621951" cy="3133651"/>
                <a:chOff x="1413562" y="1294774"/>
                <a:chExt cx="2712341" cy="5298653"/>
              </a:xfrm>
            </p:grpSpPr>
            <p:pic>
              <p:nvPicPr>
                <p:cNvPr id="47" name="Picture 46" descr="A close up of a piece of paper&#10;&#10;Description generated with high confidence">
                  <a:extLst>
                    <a:ext uri="{FF2B5EF4-FFF2-40B4-BE49-F238E27FC236}">
                      <a16:creationId xmlns:a16="http://schemas.microsoft.com/office/drawing/2014/main" id="{04D6DD34-5352-43DE-9E62-EC37A446A988}"/>
                    </a:ext>
                  </a:extLst>
                </p:cNvPr>
                <p:cNvPicPr>
                  <a:picLocks noChangeAspect="1"/>
                </p:cNvPicPr>
                <p:nvPr/>
              </p:nvPicPr>
              <p:blipFill>
                <a:blip r:embed="rId5"/>
                <a:stretch>
                  <a:fillRect/>
                </a:stretch>
              </p:blipFill>
              <p:spPr>
                <a:xfrm>
                  <a:off x="1704062" y="2087524"/>
                  <a:ext cx="2118732" cy="3766921"/>
                </a:xfrm>
                <a:prstGeom prst="rect">
                  <a:avLst/>
                </a:prstGeom>
              </p:spPr>
            </p:pic>
            <p:pic>
              <p:nvPicPr>
                <p:cNvPr id="48" name="Picture 47">
                  <a:extLst>
                    <a:ext uri="{FF2B5EF4-FFF2-40B4-BE49-F238E27FC236}">
                      <a16:creationId xmlns:a16="http://schemas.microsoft.com/office/drawing/2014/main" id="{4DC3132B-0330-4CDC-90F1-11BBAD5B19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pic>
            <p:nvPicPr>
              <p:cNvPr id="46" name="Picture 45">
                <a:extLst>
                  <a:ext uri="{FF2B5EF4-FFF2-40B4-BE49-F238E27FC236}">
                    <a16:creationId xmlns:a16="http://schemas.microsoft.com/office/drawing/2014/main" id="{8C748510-0BA9-4537-832A-BB16652153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7282" y="4133501"/>
                <a:ext cx="1215149" cy="2163470"/>
              </a:xfrm>
              <a:prstGeom prst="rect">
                <a:avLst/>
              </a:prstGeom>
            </p:spPr>
          </p:pic>
        </p:grpSp>
        <p:pic>
          <p:nvPicPr>
            <p:cNvPr id="12" name="Picture 11">
              <a:extLst>
                <a:ext uri="{FF2B5EF4-FFF2-40B4-BE49-F238E27FC236}">
                  <a16:creationId xmlns:a16="http://schemas.microsoft.com/office/drawing/2014/main" id="{7269B5F3-10E4-4680-BEB1-BE5570CB9103}"/>
                </a:ext>
              </a:extLst>
            </p:cNvPr>
            <p:cNvPicPr>
              <a:picLocks noChangeAspect="1"/>
            </p:cNvPicPr>
            <p:nvPr/>
          </p:nvPicPr>
          <p:blipFill>
            <a:blip r:embed="rId8"/>
            <a:stretch>
              <a:fillRect/>
            </a:stretch>
          </p:blipFill>
          <p:spPr>
            <a:xfrm>
              <a:off x="10606460" y="3982831"/>
              <a:ext cx="1189386" cy="1711354"/>
            </a:xfrm>
            <a:prstGeom prst="rect">
              <a:avLst/>
            </a:prstGeom>
          </p:spPr>
        </p:pic>
      </p:grpSp>
      <p:grpSp>
        <p:nvGrpSpPr>
          <p:cNvPr id="16" name="Group 15">
            <a:extLst>
              <a:ext uri="{FF2B5EF4-FFF2-40B4-BE49-F238E27FC236}">
                <a16:creationId xmlns:a16="http://schemas.microsoft.com/office/drawing/2014/main" id="{B030A055-80C8-4B75-B122-F25FCAE60A68}"/>
              </a:ext>
            </a:extLst>
          </p:cNvPr>
          <p:cNvGrpSpPr/>
          <p:nvPr/>
        </p:nvGrpSpPr>
        <p:grpSpPr>
          <a:xfrm>
            <a:off x="500788" y="4796954"/>
            <a:ext cx="5152892" cy="1618905"/>
            <a:chOff x="549983" y="5468767"/>
            <a:chExt cx="4348732" cy="1618905"/>
          </a:xfrm>
        </p:grpSpPr>
        <p:sp>
          <p:nvSpPr>
            <p:cNvPr id="38" name="TextBox 37">
              <a:extLst>
                <a:ext uri="{FF2B5EF4-FFF2-40B4-BE49-F238E27FC236}">
                  <a16:creationId xmlns:a16="http://schemas.microsoft.com/office/drawing/2014/main" id="{A0725C09-0308-4292-9444-3B2425D54B8A}"/>
                </a:ext>
              </a:extLst>
            </p:cNvPr>
            <p:cNvSpPr txBox="1"/>
            <p:nvPr/>
          </p:nvSpPr>
          <p:spPr>
            <a:xfrm>
              <a:off x="1025458" y="5468767"/>
              <a:ext cx="3873257" cy="161890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Leverage device features such as camera, GPS and microphone with no code!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Pro-dev extensibility enable “no limits” development</a:t>
              </a:r>
            </a:p>
          </p:txBody>
        </p:sp>
        <p:sp>
          <p:nvSpPr>
            <p:cNvPr id="39" name="Freeform 96" title="Icon of a gear with a wrench">
              <a:extLst>
                <a:ext uri="{FF2B5EF4-FFF2-40B4-BE49-F238E27FC236}">
                  <a16:creationId xmlns:a16="http://schemas.microsoft.com/office/drawing/2014/main" id="{02FB638C-6F97-4CB3-B9BC-31B1E44D00D3}"/>
                </a:ext>
              </a:extLst>
            </p:cNvPr>
            <p:cNvSpPr>
              <a:spLocks noChangeAspect="1" noEditPoints="1"/>
            </p:cNvSpPr>
            <p:nvPr/>
          </p:nvSpPr>
          <p:spPr bwMode="auto">
            <a:xfrm>
              <a:off x="549983" y="5668261"/>
              <a:ext cx="418020" cy="3848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85A53FE6-2A0A-430F-98BE-D50409FDD53E}"/>
              </a:ext>
            </a:extLst>
          </p:cNvPr>
          <p:cNvGrpSpPr/>
          <p:nvPr/>
        </p:nvGrpSpPr>
        <p:grpSpPr>
          <a:xfrm>
            <a:off x="500839" y="3128272"/>
            <a:ext cx="5773624" cy="794064"/>
            <a:chOff x="538276" y="2362123"/>
            <a:chExt cx="5773624" cy="794064"/>
          </a:xfrm>
        </p:grpSpPr>
        <p:sp>
          <p:nvSpPr>
            <p:cNvPr id="36" name="TextBox 35">
              <a:extLst>
                <a:ext uri="{FF2B5EF4-FFF2-40B4-BE49-F238E27FC236}">
                  <a16:creationId xmlns:a16="http://schemas.microsoft.com/office/drawing/2014/main" id="{2C6FE1C2-E9DB-41DA-B084-78599E4C693A}"/>
                </a:ext>
              </a:extLst>
            </p:cNvPr>
            <p:cNvSpPr txBox="1"/>
            <p:nvPr/>
          </p:nvSpPr>
          <p:spPr>
            <a:xfrm>
              <a:off x="1103075" y="2362123"/>
              <a:ext cx="5208825"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 to your existing data with 260+ pre-built connectors and custom connectors</a:t>
              </a:r>
            </a:p>
          </p:txBody>
        </p:sp>
        <p:sp>
          <p:nvSpPr>
            <p:cNvPr id="40" name="Org_ECA6" title="Icon of three boxes in a bracket chart">
              <a:extLst>
                <a:ext uri="{FF2B5EF4-FFF2-40B4-BE49-F238E27FC236}">
                  <a16:creationId xmlns:a16="http://schemas.microsoft.com/office/drawing/2014/main" id="{8C227389-1CFE-40BE-80D6-8DE7DD50AB85}"/>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C80F6CEB-71C4-4E52-9B96-8A2F27C56261}"/>
              </a:ext>
            </a:extLst>
          </p:cNvPr>
          <p:cNvGrpSpPr/>
          <p:nvPr/>
        </p:nvGrpSpPr>
        <p:grpSpPr>
          <a:xfrm>
            <a:off x="500788" y="1742058"/>
            <a:ext cx="5509639" cy="1695849"/>
            <a:chOff x="546611" y="1486340"/>
            <a:chExt cx="5509639" cy="1695849"/>
          </a:xfrm>
        </p:grpSpPr>
        <p:sp>
          <p:nvSpPr>
            <p:cNvPr id="35" name="TextBox 34">
              <a:extLst>
                <a:ext uri="{FF2B5EF4-FFF2-40B4-BE49-F238E27FC236}">
                  <a16:creationId xmlns:a16="http://schemas.microsoft.com/office/drawing/2014/main" id="{A23A77C2-6FEB-49F7-BD10-5A730FA9E86C}"/>
                </a:ext>
              </a:extLst>
            </p:cNvPr>
            <p:cNvSpPr txBox="1"/>
            <p:nvPr/>
          </p:nvSpPr>
          <p:spPr>
            <a:xfrm>
              <a:off x="1080032" y="1486340"/>
              <a:ext cx="4976218" cy="16958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Easily build web &amp; mobile apps with a full featured low-code / no-code platform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Combine a PowerPoint-like designer with Excel functions and you have PowerApps!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1" name="Touchscreen" title="Icon of a closed hand with one finger touching a screen">
              <a:extLst>
                <a:ext uri="{FF2B5EF4-FFF2-40B4-BE49-F238E27FC236}">
                  <a16:creationId xmlns:a16="http://schemas.microsoft.com/office/drawing/2014/main" id="{2951D2A1-403B-4ADF-B735-55C6E4B86069}"/>
                </a:ext>
              </a:extLst>
            </p:cNvPr>
            <p:cNvSpPr>
              <a:spLocks noChangeAspect="1" noEditPoints="1"/>
            </p:cNvSpPr>
            <p:nvPr/>
          </p:nvSpPr>
          <p:spPr bwMode="auto">
            <a:xfrm>
              <a:off x="546611" y="1652756"/>
              <a:ext cx="399982" cy="39122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250C93E4-7AE0-4296-903A-74FE94ADF007}"/>
              </a:ext>
            </a:extLst>
          </p:cNvPr>
          <p:cNvGrpSpPr/>
          <p:nvPr/>
        </p:nvGrpSpPr>
        <p:grpSpPr>
          <a:xfrm>
            <a:off x="432330" y="4068600"/>
            <a:ext cx="5840682" cy="544765"/>
            <a:chOff x="502221" y="4868896"/>
            <a:chExt cx="5840682" cy="544765"/>
          </a:xfrm>
        </p:grpSpPr>
        <p:sp>
          <p:nvSpPr>
            <p:cNvPr id="37" name="TextBox 36">
              <a:extLst>
                <a:ext uri="{FF2B5EF4-FFF2-40B4-BE49-F238E27FC236}">
                  <a16:creationId xmlns:a16="http://schemas.microsoft.com/office/drawing/2014/main" id="{BFF9680E-661D-4156-8BE3-BC45F0630CA3}"/>
                </a:ext>
              </a:extLst>
            </p:cNvPr>
            <p:cNvSpPr txBox="1"/>
            <p:nvPr/>
          </p:nvSpPr>
          <p:spPr>
            <a:xfrm>
              <a:off x="1134078" y="4868896"/>
              <a:ext cx="5208825"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p:txBody>
        </p:sp>
        <p:pic>
          <p:nvPicPr>
            <p:cNvPr id="42" name="Graphic 41" descr="Lock">
              <a:extLst>
                <a:ext uri="{FF2B5EF4-FFF2-40B4-BE49-F238E27FC236}">
                  <a16:creationId xmlns:a16="http://schemas.microsoft.com/office/drawing/2014/main" id="{E87F103A-49C4-4434-82E9-AEA9523156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2221" y="4876761"/>
              <a:ext cx="526177" cy="526177"/>
            </a:xfrm>
            <a:prstGeom prst="rect">
              <a:avLst/>
            </a:prstGeom>
          </p:spPr>
        </p:pic>
      </p:grpSp>
      <p:grpSp>
        <p:nvGrpSpPr>
          <p:cNvPr id="62" name="Group 61">
            <a:extLst>
              <a:ext uri="{FF2B5EF4-FFF2-40B4-BE49-F238E27FC236}">
                <a16:creationId xmlns:a16="http://schemas.microsoft.com/office/drawing/2014/main" id="{5DD80AE8-2AF8-488F-B842-A43EB18C4A28}"/>
              </a:ext>
            </a:extLst>
          </p:cNvPr>
          <p:cNvGrpSpPr>
            <a:grpSpLocks noChangeAspect="1"/>
          </p:cNvGrpSpPr>
          <p:nvPr/>
        </p:nvGrpSpPr>
        <p:grpSpPr>
          <a:xfrm>
            <a:off x="344914" y="517957"/>
            <a:ext cx="782320" cy="782320"/>
            <a:chOff x="5216175" y="2901971"/>
            <a:chExt cx="1715723" cy="1715723"/>
          </a:xfrm>
        </p:grpSpPr>
        <p:sp>
          <p:nvSpPr>
            <p:cNvPr id="63" name="Oval 62">
              <a:extLst>
                <a:ext uri="{FF2B5EF4-FFF2-40B4-BE49-F238E27FC236}">
                  <a16:creationId xmlns:a16="http://schemas.microsoft.com/office/drawing/2014/main" id="{F5BEC6A7-DFCF-45CE-A522-61B64F24F53A}"/>
                </a:ext>
              </a:extLst>
            </p:cNvPr>
            <p:cNvSpPr/>
            <p:nvPr/>
          </p:nvSpPr>
          <p:spPr bwMode="auto">
            <a:xfrm>
              <a:off x="5216175" y="2901971"/>
              <a:ext cx="1715723" cy="1715723"/>
            </a:xfrm>
            <a:prstGeom prst="ellipse">
              <a:avLst/>
            </a:prstGeom>
            <a:solidFill>
              <a:srgbClr val="5C005C"/>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4">
              <a:extLst>
                <a:ext uri="{FF2B5EF4-FFF2-40B4-BE49-F238E27FC236}">
                  <a16:creationId xmlns:a16="http://schemas.microsoft.com/office/drawing/2014/main" id="{55397EEA-81E5-4AD0-AB5D-6FA9186BCE8A}"/>
                </a:ext>
              </a:extLst>
            </p:cNvPr>
            <p:cNvGrpSpPr>
              <a:grpSpLocks noChangeAspect="1"/>
            </p:cNvGrpSpPr>
            <p:nvPr/>
          </p:nvGrpSpPr>
          <p:grpSpPr bwMode="auto">
            <a:xfrm>
              <a:off x="5681957" y="3458106"/>
              <a:ext cx="784088" cy="603380"/>
              <a:chOff x="2880" y="2176"/>
              <a:chExt cx="256" cy="197"/>
            </a:xfrm>
            <a:solidFill>
              <a:srgbClr val="D2D2D2"/>
            </a:solidFill>
          </p:grpSpPr>
          <p:sp>
            <p:nvSpPr>
              <p:cNvPr id="65" name="Freeform 5">
                <a:extLst>
                  <a:ext uri="{FF2B5EF4-FFF2-40B4-BE49-F238E27FC236}">
                    <a16:creationId xmlns:a16="http://schemas.microsoft.com/office/drawing/2014/main" id="{2EBBA4C4-8FB5-459B-AFD7-26B182D4C47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DE172773-1E0D-4FA8-B5C3-0970F439172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54476C2F-3297-47B8-A560-7F19A112839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8">
                <a:extLst>
                  <a:ext uri="{FF2B5EF4-FFF2-40B4-BE49-F238E27FC236}">
                    <a16:creationId xmlns:a16="http://schemas.microsoft.com/office/drawing/2014/main" id="{5311346F-E5A2-4B07-A1CA-502E2741831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9">
                <a:extLst>
                  <a:ext uri="{FF2B5EF4-FFF2-40B4-BE49-F238E27FC236}">
                    <a16:creationId xmlns:a16="http://schemas.microsoft.com/office/drawing/2014/main" id="{EDE3A5E7-01FF-4848-9DE1-F4B74AEAD441}"/>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04237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1303269" y="660018"/>
            <a:ext cx="10826426" cy="553920"/>
          </a:xfrm>
        </p:spPr>
        <p:txBody>
          <a:bodyPr>
            <a:normAutofit fontScale="90000"/>
          </a:bodyPr>
          <a:lstStyle/>
          <a:p>
            <a:r>
              <a:rPr lang="en-US" sz="3600" dirty="0">
                <a:solidFill>
                  <a:srgbClr val="0078D7"/>
                </a:solidFill>
                <a:latin typeface="Segoe UI Semibold" panose="020B0702040204020203" pitchFamily="34" charset="0"/>
                <a:cs typeface="Segoe UI Semibold" panose="020B0702040204020203" pitchFamily="34" charset="0"/>
              </a:rPr>
              <a:t>Power Automate</a:t>
            </a:r>
            <a:r>
              <a:rPr lang="en-US" sz="3600" b="1" spc="0" dirty="0">
                <a:ln>
                  <a:noFill/>
                </a:ln>
                <a:solidFill>
                  <a:srgbClr val="0078D7"/>
                </a:solidFill>
                <a:latin typeface="Segoe UI Semibold" panose="020B0702040204020203" pitchFamily="34" charset="0"/>
                <a:cs typeface="Segoe UI Semibold" panose="020B0702040204020203" pitchFamily="34" charset="0"/>
              </a:rPr>
              <a:t>:</a:t>
            </a:r>
            <a:r>
              <a:rPr lang="en-US" sz="3600" dirty="0">
                <a:solidFill>
                  <a:srgbClr val="000000"/>
                </a:solidFill>
              </a:rPr>
              <a:t> a low-code approach to automation</a:t>
            </a:r>
          </a:p>
        </p:txBody>
      </p:sp>
      <p:grpSp>
        <p:nvGrpSpPr>
          <p:cNvPr id="11" name="Group 10">
            <a:extLst>
              <a:ext uri="{FF2B5EF4-FFF2-40B4-BE49-F238E27FC236}">
                <a16:creationId xmlns:a16="http://schemas.microsoft.com/office/drawing/2014/main" id="{F45DF0EF-E786-4FAD-BBAA-43B5A4F004D3}"/>
              </a:ext>
            </a:extLst>
          </p:cNvPr>
          <p:cNvGrpSpPr/>
          <p:nvPr/>
        </p:nvGrpSpPr>
        <p:grpSpPr>
          <a:xfrm>
            <a:off x="6381315" y="1637579"/>
            <a:ext cx="5748380" cy="4128539"/>
            <a:chOff x="6885733" y="1868459"/>
            <a:chExt cx="5442937" cy="3909168"/>
          </a:xfrm>
        </p:grpSpPr>
        <p:pic>
          <p:nvPicPr>
            <p:cNvPr id="13" name="Picture 12">
              <a:extLst>
                <a:ext uri="{FF2B5EF4-FFF2-40B4-BE49-F238E27FC236}">
                  <a16:creationId xmlns:a16="http://schemas.microsoft.com/office/drawing/2014/main" id="{F8BAB0F6-4667-47B4-8E0A-64A89FC22C3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80169" y="2202686"/>
              <a:ext cx="4082382" cy="2328839"/>
            </a:xfrm>
            <a:prstGeom prst="rect">
              <a:avLst/>
            </a:prstGeom>
            <a:effectLst/>
          </p:spPr>
        </p:pic>
        <p:grpSp>
          <p:nvGrpSpPr>
            <p:cNvPr id="6" name="Group 5">
              <a:extLst>
                <a:ext uri="{FF2B5EF4-FFF2-40B4-BE49-F238E27FC236}">
                  <a16:creationId xmlns:a16="http://schemas.microsoft.com/office/drawing/2014/main" id="{17756793-90DF-45E1-9199-6F7DA664B66E}"/>
                </a:ext>
              </a:extLst>
            </p:cNvPr>
            <p:cNvGrpSpPr/>
            <p:nvPr/>
          </p:nvGrpSpPr>
          <p:grpSpPr>
            <a:xfrm>
              <a:off x="6885733" y="1868459"/>
              <a:ext cx="5442937" cy="3909168"/>
              <a:chOff x="6885733" y="1868459"/>
              <a:chExt cx="5442937" cy="3909168"/>
            </a:xfrm>
          </p:grpSpPr>
          <p:pic>
            <p:nvPicPr>
              <p:cNvPr id="10" name="Picture 9" descr="A picture containing electronics, display, monitor, screenshot&#10;&#10;Description generated with high confidence">
                <a:extLst>
                  <a:ext uri="{FF2B5EF4-FFF2-40B4-BE49-F238E27FC236}">
                    <a16:creationId xmlns:a16="http://schemas.microsoft.com/office/drawing/2014/main" id="{FDF4AFEB-2BB3-4A0F-889E-7CD01417212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85733" y="1868459"/>
                <a:ext cx="4466203" cy="3160746"/>
              </a:xfrm>
              <a:prstGeom prst="rect">
                <a:avLst/>
              </a:prstGeom>
              <a:effectLst/>
            </p:spPr>
          </p:pic>
          <p:pic>
            <p:nvPicPr>
              <p:cNvPr id="12" name="Picture 11">
                <a:extLst>
                  <a:ext uri="{FF2B5EF4-FFF2-40B4-BE49-F238E27FC236}">
                    <a16:creationId xmlns:a16="http://schemas.microsoft.com/office/drawing/2014/main" id="{D70909A6-67C4-4FCD-9031-C2276F1556E9}"/>
                  </a:ext>
                </a:extLst>
              </p:cNvPr>
              <p:cNvPicPr>
                <a:picLocks noChangeAspect="1"/>
              </p:cNvPicPr>
              <p:nvPr/>
            </p:nvPicPr>
            <p:blipFill>
              <a:blip r:embed="rId5"/>
              <a:stretch>
                <a:fillRect/>
              </a:stretch>
            </p:blipFill>
            <p:spPr>
              <a:xfrm>
                <a:off x="7080170" y="2196570"/>
                <a:ext cx="4082382" cy="2697416"/>
              </a:xfrm>
              <a:prstGeom prst="rect">
                <a:avLst/>
              </a:prstGeom>
              <a:effectLst>
                <a:outerShdw blurRad="50800" dist="38100" dir="2700000" algn="tl" rotWithShape="0">
                  <a:prstClr val="black">
                    <a:alpha val="40000"/>
                  </a:prstClr>
                </a:outerShdw>
              </a:effectLst>
            </p:spPr>
          </p:pic>
          <p:grpSp>
            <p:nvGrpSpPr>
              <p:cNvPr id="9" name="Group 8">
                <a:extLst>
                  <a:ext uri="{FF2B5EF4-FFF2-40B4-BE49-F238E27FC236}">
                    <a16:creationId xmlns:a16="http://schemas.microsoft.com/office/drawing/2014/main" id="{855E4E2E-1963-4771-85AE-AD5DB759ED92}"/>
                  </a:ext>
                </a:extLst>
              </p:cNvPr>
              <p:cNvGrpSpPr/>
              <p:nvPr/>
            </p:nvGrpSpPr>
            <p:grpSpPr>
              <a:xfrm>
                <a:off x="8959926" y="3545278"/>
                <a:ext cx="3368744" cy="2105923"/>
                <a:chOff x="5588843" y="3908826"/>
                <a:chExt cx="3584416" cy="2240747"/>
              </a:xfrm>
            </p:grpSpPr>
            <p:pic>
              <p:nvPicPr>
                <p:cNvPr id="7" name="Picture 6" descr="A screenshot of a computer&#10;&#10;Description generated with very high confidence">
                  <a:extLst>
                    <a:ext uri="{FF2B5EF4-FFF2-40B4-BE49-F238E27FC236}">
                      <a16:creationId xmlns:a16="http://schemas.microsoft.com/office/drawing/2014/main" id="{FBB72ABC-AF4D-458B-A954-2EC6F8AFD7B6}"/>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151533" y="4225865"/>
                  <a:ext cx="2505199" cy="1519153"/>
                </a:xfrm>
                <a:prstGeom prst="rect">
                  <a:avLst/>
                </a:prstGeom>
              </p:spPr>
            </p:pic>
            <p:pic>
              <p:nvPicPr>
                <p:cNvPr id="16" name="Picture 15">
                  <a:extLst>
                    <a:ext uri="{FF2B5EF4-FFF2-40B4-BE49-F238E27FC236}">
                      <a16:creationId xmlns:a16="http://schemas.microsoft.com/office/drawing/2014/main" id="{948FF309-D16E-4F01-A00D-DD29BD653E6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588843" y="3908826"/>
                  <a:ext cx="3584416" cy="2240747"/>
                </a:xfrm>
                <a:prstGeom prst="rect">
                  <a:avLst/>
                </a:prstGeom>
              </p:spPr>
            </p:pic>
          </p:grpSp>
          <p:grpSp>
            <p:nvGrpSpPr>
              <p:cNvPr id="5" name="Group 4">
                <a:extLst>
                  <a:ext uri="{FF2B5EF4-FFF2-40B4-BE49-F238E27FC236}">
                    <a16:creationId xmlns:a16="http://schemas.microsoft.com/office/drawing/2014/main" id="{89AA5C29-F126-4537-A5BD-74B96A8702D7}"/>
                  </a:ext>
                </a:extLst>
              </p:cNvPr>
              <p:cNvGrpSpPr/>
              <p:nvPr/>
            </p:nvGrpSpPr>
            <p:grpSpPr>
              <a:xfrm>
                <a:off x="8873295" y="4064950"/>
                <a:ext cx="999061" cy="1712677"/>
                <a:chOff x="8594655" y="3221970"/>
                <a:chExt cx="1917740" cy="3287555"/>
              </a:xfrm>
            </p:grpSpPr>
            <p:pic>
              <p:nvPicPr>
                <p:cNvPr id="4" name="Picture 3" descr="A close up of a logo&#10;&#10;Description generated with high confidence">
                  <a:extLst>
                    <a:ext uri="{FF2B5EF4-FFF2-40B4-BE49-F238E27FC236}">
                      <a16:creationId xmlns:a16="http://schemas.microsoft.com/office/drawing/2014/main" id="{4EAF02BB-1CE2-4631-B663-378786B1C8E4}"/>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812551" y="3525028"/>
                  <a:ext cx="1527354" cy="2502096"/>
                </a:xfrm>
                <a:prstGeom prst="rect">
                  <a:avLst/>
                </a:prstGeom>
              </p:spPr>
            </p:pic>
            <p:pic>
              <p:nvPicPr>
                <p:cNvPr id="14" name="Picture 13" descr="A screen shot of a computer&#10;&#10;Description generated with very high confidence">
                  <a:extLst>
                    <a:ext uri="{FF2B5EF4-FFF2-40B4-BE49-F238E27FC236}">
                      <a16:creationId xmlns:a16="http://schemas.microsoft.com/office/drawing/2014/main" id="{2BF6EA5E-3266-422E-90C8-2B77A913C491}"/>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594655" y="3221970"/>
                  <a:ext cx="1917740" cy="3287555"/>
                </a:xfrm>
                <a:prstGeom prst="rect">
                  <a:avLst/>
                </a:prstGeom>
              </p:spPr>
            </p:pic>
          </p:grpSp>
        </p:grpSp>
      </p:grpSp>
      <p:grpSp>
        <p:nvGrpSpPr>
          <p:cNvPr id="20" name="Group 19">
            <a:extLst>
              <a:ext uri="{FF2B5EF4-FFF2-40B4-BE49-F238E27FC236}">
                <a16:creationId xmlns:a16="http://schemas.microsoft.com/office/drawing/2014/main" id="{EEE37C4F-DC4E-4693-B3B1-CE47872D089A}"/>
              </a:ext>
            </a:extLst>
          </p:cNvPr>
          <p:cNvGrpSpPr/>
          <p:nvPr/>
        </p:nvGrpSpPr>
        <p:grpSpPr>
          <a:xfrm>
            <a:off x="517798" y="1977512"/>
            <a:ext cx="5772805" cy="1369565"/>
            <a:chOff x="538276" y="2362123"/>
            <a:chExt cx="5773624" cy="1369759"/>
          </a:xfrm>
        </p:grpSpPr>
        <p:sp>
          <p:nvSpPr>
            <p:cNvPr id="21" name="TextBox 20">
              <a:extLst>
                <a:ext uri="{FF2B5EF4-FFF2-40B4-BE49-F238E27FC236}">
                  <a16:creationId xmlns:a16="http://schemas.microsoft.com/office/drawing/2014/main" id="{E03DC203-F28D-43AD-92A9-DCDA128E243E}"/>
                </a:ext>
              </a:extLst>
            </p:cNvPr>
            <p:cNvSpPr txBox="1"/>
            <p:nvPr/>
          </p:nvSpPr>
          <p:spPr>
            <a:xfrm>
              <a:off x="1103075" y="2362123"/>
              <a:ext cx="5208825" cy="1369759"/>
            </a:xfrm>
            <a:prstGeom prst="rect">
              <a:avLst/>
            </a:prstGeom>
            <a:noFill/>
          </p:spPr>
          <p:txBody>
            <a:bodyPr wrap="square" lIns="182854" tIns="146284" rIns="182854" bIns="146284" rtlCol="0">
              <a:spAutoFit/>
            </a:bodyPr>
            <a:lstStyle/>
            <a:p>
              <a:pPr marL="0" marR="0" lvl="0" indent="0" algn="l" defTabSz="914367"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From simple automations to complex business flows</a:t>
              </a:r>
            </a:p>
            <a:p>
              <a:pPr marL="0" marR="0" lvl="0" indent="0" algn="l" defTabSz="914367"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Model business processes and automate workflows and your apps and services</a:t>
              </a:r>
            </a:p>
          </p:txBody>
        </p:sp>
        <p:sp>
          <p:nvSpPr>
            <p:cNvPr id="22" name="Org_ECA6" title="Icon of three boxes in a bracket chart">
              <a:extLst>
                <a:ext uri="{FF2B5EF4-FFF2-40B4-BE49-F238E27FC236}">
                  <a16:creationId xmlns:a16="http://schemas.microsoft.com/office/drawing/2014/main" id="{CD8C394F-CA96-4172-96DC-C9D9019AC8B7}"/>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287E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A5E3EA3C-329C-48A7-AD30-5EA189A41322}"/>
              </a:ext>
            </a:extLst>
          </p:cNvPr>
          <p:cNvSpPr txBox="1"/>
          <p:nvPr/>
        </p:nvSpPr>
        <p:spPr>
          <a:xfrm>
            <a:off x="1130624" y="4957450"/>
            <a:ext cx="3925297" cy="803824"/>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Pro-dev extensibility with Azure and custom logic</a:t>
            </a:r>
          </a:p>
        </p:txBody>
      </p:sp>
      <p:sp>
        <p:nvSpPr>
          <p:cNvPr id="25" name="Freeform 96" title="Icon of a gear with a wrench">
            <a:extLst>
              <a:ext uri="{FF2B5EF4-FFF2-40B4-BE49-F238E27FC236}">
                <a16:creationId xmlns:a16="http://schemas.microsoft.com/office/drawing/2014/main" id="{A8CE004D-FEC7-4178-81EC-FFA8D751AB1E}"/>
              </a:ext>
            </a:extLst>
          </p:cNvPr>
          <p:cNvSpPr>
            <a:spLocks noChangeAspect="1" noEditPoints="1"/>
          </p:cNvSpPr>
          <p:nvPr/>
        </p:nvSpPr>
        <p:spPr bwMode="auto">
          <a:xfrm>
            <a:off x="550770" y="5093525"/>
            <a:ext cx="417961" cy="384841"/>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287E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2A4CBAB1-7C84-4AB0-9C97-AA2BE559DF1D}"/>
              </a:ext>
            </a:extLst>
          </p:cNvPr>
          <p:cNvSpPr txBox="1"/>
          <p:nvPr/>
        </p:nvSpPr>
        <p:spPr>
          <a:xfrm>
            <a:off x="1103784" y="4182460"/>
            <a:ext cx="4992216" cy="544724"/>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p:txBody>
      </p:sp>
      <p:pic>
        <p:nvPicPr>
          <p:cNvPr id="28" name="Graphic 27" descr="Lock">
            <a:extLst>
              <a:ext uri="{FF2B5EF4-FFF2-40B4-BE49-F238E27FC236}">
                <a16:creationId xmlns:a16="http://schemas.microsoft.com/office/drawing/2014/main" id="{5AC9AC1D-24E1-4F67-A7A9-3D16D995851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03015" y="4163398"/>
            <a:ext cx="526102" cy="526102"/>
          </a:xfrm>
          <a:prstGeom prst="rect">
            <a:avLst/>
          </a:prstGeom>
        </p:spPr>
      </p:pic>
      <p:sp>
        <p:nvSpPr>
          <p:cNvPr id="32" name="TextBox 31">
            <a:extLst>
              <a:ext uri="{FF2B5EF4-FFF2-40B4-BE49-F238E27FC236}">
                <a16:creationId xmlns:a16="http://schemas.microsoft.com/office/drawing/2014/main" id="{3BFE32F5-0FA6-4AD1-A5FF-9CAEEDC9422E}"/>
              </a:ext>
            </a:extLst>
          </p:cNvPr>
          <p:cNvSpPr txBox="1"/>
          <p:nvPr/>
        </p:nvSpPr>
        <p:spPr>
          <a:xfrm>
            <a:off x="1077791" y="3239689"/>
            <a:ext cx="4732895" cy="794023"/>
          </a:xfrm>
          <a:prstGeom prst="rect">
            <a:avLst/>
          </a:prstGeom>
          <a:noFill/>
        </p:spPr>
        <p:txBody>
          <a:bodyPr wrap="square" lIns="182854" tIns="146284" rIns="182854" bIns="14628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Same </a:t>
            </a:r>
            <a:r>
              <a:rPr kumimoji="0" lang="en-US" sz="1800" b="0" i="0" u="none" strike="noStrike" kern="1200" cap="none" spc="0" normalizeH="0" baseline="0" noProof="0" dirty="0">
                <a:ln>
                  <a:noFill/>
                </a:ln>
                <a:solidFill>
                  <a:srgbClr val="000000"/>
                </a:solidFill>
                <a:effectLst/>
                <a:uLnTx/>
                <a:uFillTx/>
                <a:latin typeface="Segoe UI"/>
                <a:ea typeface="+mn-ea"/>
                <a:cs typeface="+mn-cs"/>
              </a:rPr>
              <a:t>pre-built and custom connectors used by PowerApps</a:t>
            </a:r>
          </a:p>
        </p:txBody>
      </p:sp>
      <p:grpSp>
        <p:nvGrpSpPr>
          <p:cNvPr id="33" name="Group 4">
            <a:extLst>
              <a:ext uri="{FF2B5EF4-FFF2-40B4-BE49-F238E27FC236}">
                <a16:creationId xmlns:a16="http://schemas.microsoft.com/office/drawing/2014/main" id="{CA4AD6A2-AE7B-41F1-A4B9-DF1B4C379D53}"/>
              </a:ext>
            </a:extLst>
          </p:cNvPr>
          <p:cNvGrpSpPr>
            <a:grpSpLocks noChangeAspect="1"/>
          </p:cNvGrpSpPr>
          <p:nvPr/>
        </p:nvGrpSpPr>
        <p:grpSpPr bwMode="auto">
          <a:xfrm>
            <a:off x="565924" y="3432173"/>
            <a:ext cx="366816" cy="414928"/>
            <a:chOff x="2632" y="955"/>
            <a:chExt cx="2410" cy="2412"/>
          </a:xfrm>
        </p:grpSpPr>
        <p:sp>
          <p:nvSpPr>
            <p:cNvPr id="34" name="Freeform 5">
              <a:extLst>
                <a:ext uri="{FF2B5EF4-FFF2-40B4-BE49-F238E27FC236}">
                  <a16:creationId xmlns:a16="http://schemas.microsoft.com/office/drawing/2014/main" id="{7379762C-C30F-46FA-B878-CF0B6EE87FC6}"/>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5" name="Freeform 6">
              <a:extLst>
                <a:ext uri="{FF2B5EF4-FFF2-40B4-BE49-F238E27FC236}">
                  <a16:creationId xmlns:a16="http://schemas.microsoft.com/office/drawing/2014/main" id="{6BC6F08A-1C65-4D9E-AC8F-BAC2851F2DE2}"/>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6" name="Freeform 7">
              <a:extLst>
                <a:ext uri="{FF2B5EF4-FFF2-40B4-BE49-F238E27FC236}">
                  <a16:creationId xmlns:a16="http://schemas.microsoft.com/office/drawing/2014/main" id="{0C9CDD2F-AE9F-4BF1-B77B-2BC4C42FF87A}"/>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7" name="Freeform 8">
              <a:extLst>
                <a:ext uri="{FF2B5EF4-FFF2-40B4-BE49-F238E27FC236}">
                  <a16:creationId xmlns:a16="http://schemas.microsoft.com/office/drawing/2014/main" id="{F49789B8-C42E-44F9-9DBF-3818436BBCEC}"/>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8" name="Freeform 9">
              <a:extLst>
                <a:ext uri="{FF2B5EF4-FFF2-40B4-BE49-F238E27FC236}">
                  <a16:creationId xmlns:a16="http://schemas.microsoft.com/office/drawing/2014/main" id="{5EDDD547-B734-402E-AEF2-9CA169E3DEE7}"/>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9" name="Freeform 10">
              <a:extLst>
                <a:ext uri="{FF2B5EF4-FFF2-40B4-BE49-F238E27FC236}">
                  <a16:creationId xmlns:a16="http://schemas.microsoft.com/office/drawing/2014/main" id="{2E5BF3E3-2F9B-4D2E-96F9-EA206134310F}"/>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noFill/>
            <a:ln w="15875" cap="flat">
              <a:solidFill>
                <a:srgbClr val="287E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D1967BCD-3004-41E8-8A76-FE26C1FCFB12}"/>
              </a:ext>
            </a:extLst>
          </p:cNvPr>
          <p:cNvGrpSpPr/>
          <p:nvPr/>
        </p:nvGrpSpPr>
        <p:grpSpPr>
          <a:xfrm>
            <a:off x="348738" y="565252"/>
            <a:ext cx="781886" cy="781886"/>
            <a:chOff x="4726930" y="4471473"/>
            <a:chExt cx="703088" cy="703088"/>
          </a:xfrm>
          <a:effectLst/>
        </p:grpSpPr>
        <p:sp>
          <p:nvSpPr>
            <p:cNvPr id="43" name="Oval 42">
              <a:extLst>
                <a:ext uri="{FF2B5EF4-FFF2-40B4-BE49-F238E27FC236}">
                  <a16:creationId xmlns:a16="http://schemas.microsoft.com/office/drawing/2014/main" id="{17C0A294-3A0E-4AED-86A8-0BC0127D2522}"/>
                </a:ext>
              </a:extLst>
            </p:cNvPr>
            <p:cNvSpPr/>
            <p:nvPr/>
          </p:nvSpPr>
          <p:spPr bwMode="auto">
            <a:xfrm>
              <a:off x="4726930" y="4471473"/>
              <a:ext cx="703088" cy="703088"/>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4" name="Group 43">
              <a:extLst>
                <a:ext uri="{FF2B5EF4-FFF2-40B4-BE49-F238E27FC236}">
                  <a16:creationId xmlns:a16="http://schemas.microsoft.com/office/drawing/2014/main" id="{5A3B5B8E-8A94-4457-8A80-4B47E713BC9F}"/>
                </a:ext>
              </a:extLst>
            </p:cNvPr>
            <p:cNvGrpSpPr/>
            <p:nvPr/>
          </p:nvGrpSpPr>
          <p:grpSpPr>
            <a:xfrm>
              <a:off x="4902990" y="4689695"/>
              <a:ext cx="350968" cy="266644"/>
              <a:chOff x="-1146792" y="678443"/>
              <a:chExt cx="1017587" cy="773113"/>
            </a:xfrm>
            <a:solidFill>
              <a:srgbClr val="D2D2D2"/>
            </a:solidFill>
          </p:grpSpPr>
          <p:sp>
            <p:nvSpPr>
              <p:cNvPr id="45" name="Freeform 5">
                <a:extLst>
                  <a:ext uri="{FF2B5EF4-FFF2-40B4-BE49-F238E27FC236}">
                    <a16:creationId xmlns:a16="http://schemas.microsoft.com/office/drawing/2014/main" id="{C91A7029-2402-4B6A-B589-D6690DB1C8EB}"/>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6">
                <a:extLst>
                  <a:ext uri="{FF2B5EF4-FFF2-40B4-BE49-F238E27FC236}">
                    <a16:creationId xmlns:a16="http://schemas.microsoft.com/office/drawing/2014/main" id="{484A05AA-2D76-46B7-BB53-484843CF47F2}"/>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31945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7"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5" descr="A screenshot of a cell phone&#10;&#10;Description generated with very high confidence">
            <a:extLst>
              <a:ext uri="{FF2B5EF4-FFF2-40B4-BE49-F238E27FC236}">
                <a16:creationId xmlns:a16="http://schemas.microsoft.com/office/drawing/2014/main" id="{62C6547B-3C1B-4A21-8996-A86EDF500D3E}"/>
              </a:ext>
            </a:extLst>
          </p:cNvPr>
          <p:cNvPicPr>
            <a:picLocks noChangeAspect="1"/>
          </p:cNvPicPr>
          <p:nvPr/>
        </p:nvPicPr>
        <p:blipFill>
          <a:blip r:embed="rId3"/>
          <a:stretch>
            <a:fillRect/>
          </a:stretch>
        </p:blipFill>
        <p:spPr>
          <a:xfrm>
            <a:off x="6643602" y="1999933"/>
            <a:ext cx="4254769" cy="283256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1303269" y="660018"/>
            <a:ext cx="10279612" cy="553920"/>
          </a:xfrm>
        </p:spPr>
        <p:txBody>
          <a:bodyPr>
            <a:normAutofit/>
          </a:bodyPr>
          <a:lstStyle/>
          <a:p>
            <a:r>
              <a:rPr lang="en-US" sz="3600" b="1" spc="0" dirty="0">
                <a:ln>
                  <a:noFill/>
                </a:ln>
                <a:solidFill>
                  <a:srgbClr val="FFC000"/>
                </a:solidFill>
                <a:latin typeface="Segoe UI Semibold" panose="020B0702040204020203" pitchFamily="34" charset="0"/>
                <a:cs typeface="Segoe UI Semibold" panose="020B0702040204020203" pitchFamily="34" charset="0"/>
              </a:rPr>
              <a:t>Power BI:</a:t>
            </a:r>
            <a:r>
              <a:rPr lang="en-US" sz="3600" dirty="0">
                <a:solidFill>
                  <a:srgbClr val="040404"/>
                </a:solidFill>
              </a:rPr>
              <a:t> Experience your data with Power BI</a:t>
            </a:r>
          </a:p>
        </p:txBody>
      </p:sp>
      <p:grpSp>
        <p:nvGrpSpPr>
          <p:cNvPr id="3" name="Gruppieren 2">
            <a:extLst>
              <a:ext uri="{FF2B5EF4-FFF2-40B4-BE49-F238E27FC236}">
                <a16:creationId xmlns:a16="http://schemas.microsoft.com/office/drawing/2014/main" id="{C6A6BF37-9C60-4FA6-A844-2D9BF00FAEF8}"/>
              </a:ext>
            </a:extLst>
          </p:cNvPr>
          <p:cNvGrpSpPr/>
          <p:nvPr/>
        </p:nvGrpSpPr>
        <p:grpSpPr>
          <a:xfrm>
            <a:off x="348738" y="536603"/>
            <a:ext cx="781886" cy="781886"/>
            <a:chOff x="348738" y="536603"/>
            <a:chExt cx="781886" cy="781886"/>
          </a:xfrm>
        </p:grpSpPr>
        <p:sp>
          <p:nvSpPr>
            <p:cNvPr id="43" name="Oval 42">
              <a:extLst>
                <a:ext uri="{FF2B5EF4-FFF2-40B4-BE49-F238E27FC236}">
                  <a16:creationId xmlns:a16="http://schemas.microsoft.com/office/drawing/2014/main" id="{17C0A294-3A0E-4AED-86A8-0BC0127D2522}"/>
                </a:ext>
              </a:extLst>
            </p:cNvPr>
            <p:cNvSpPr/>
            <p:nvPr/>
          </p:nvSpPr>
          <p:spPr bwMode="auto">
            <a:xfrm>
              <a:off x="348738" y="536603"/>
              <a:ext cx="781886" cy="781886"/>
            </a:xfrm>
            <a:prstGeom prst="ellipse">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 name="Freeform 13">
              <a:extLst>
                <a:ext uri="{FF2B5EF4-FFF2-40B4-BE49-F238E27FC236}">
                  <a16:creationId xmlns:a16="http://schemas.microsoft.com/office/drawing/2014/main" id="{5A050D60-54C5-4FEA-933E-50E623AAA099}"/>
                </a:ext>
              </a:extLst>
            </p:cNvPr>
            <p:cNvSpPr>
              <a:spLocks/>
            </p:cNvSpPr>
            <p:nvPr/>
          </p:nvSpPr>
          <p:spPr bwMode="auto">
            <a:xfrm>
              <a:off x="568665" y="800197"/>
              <a:ext cx="360116" cy="237287"/>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Freeform 14">
              <a:extLst>
                <a:ext uri="{FF2B5EF4-FFF2-40B4-BE49-F238E27FC236}">
                  <a16:creationId xmlns:a16="http://schemas.microsoft.com/office/drawing/2014/main" id="{5701CF55-9355-4170-A108-53D429F7C078}"/>
                </a:ext>
              </a:extLst>
            </p:cNvPr>
            <p:cNvSpPr>
              <a:spLocks/>
            </p:cNvSpPr>
            <p:nvPr/>
          </p:nvSpPr>
          <p:spPr bwMode="auto">
            <a:xfrm>
              <a:off x="635663" y="988631"/>
              <a:ext cx="39082" cy="85144"/>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Freeform 15">
              <a:extLst>
                <a:ext uri="{FF2B5EF4-FFF2-40B4-BE49-F238E27FC236}">
                  <a16:creationId xmlns:a16="http://schemas.microsoft.com/office/drawing/2014/main" id="{CAD6E115-F33E-42DE-9560-043321E64AFD}"/>
                </a:ext>
              </a:extLst>
            </p:cNvPr>
            <p:cNvSpPr>
              <a:spLocks/>
            </p:cNvSpPr>
            <p:nvPr/>
          </p:nvSpPr>
          <p:spPr bwMode="auto">
            <a:xfrm>
              <a:off x="697078" y="916049"/>
              <a:ext cx="40478" cy="157726"/>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Freeform 16">
              <a:extLst>
                <a:ext uri="{FF2B5EF4-FFF2-40B4-BE49-F238E27FC236}">
                  <a16:creationId xmlns:a16="http://schemas.microsoft.com/office/drawing/2014/main" id="{260746C8-43B2-442E-937C-40E8EE7DB028}"/>
                </a:ext>
              </a:extLst>
            </p:cNvPr>
            <p:cNvSpPr>
              <a:spLocks/>
            </p:cNvSpPr>
            <p:nvPr/>
          </p:nvSpPr>
          <p:spPr bwMode="auto">
            <a:xfrm>
              <a:off x="821305" y="865800"/>
              <a:ext cx="40478" cy="207975"/>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 name="Freeform 17">
              <a:extLst>
                <a:ext uri="{FF2B5EF4-FFF2-40B4-BE49-F238E27FC236}">
                  <a16:creationId xmlns:a16="http://schemas.microsoft.com/office/drawing/2014/main" id="{45172622-E65C-4ABB-AAA0-2058649BCCB3}"/>
                </a:ext>
              </a:extLst>
            </p:cNvPr>
            <p:cNvSpPr>
              <a:spLocks/>
            </p:cNvSpPr>
            <p:nvPr/>
          </p:nvSpPr>
          <p:spPr bwMode="auto">
            <a:xfrm>
              <a:off x="759889" y="945361"/>
              <a:ext cx="39082" cy="128414"/>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53" name="Group 19">
            <a:extLst>
              <a:ext uri="{FF2B5EF4-FFF2-40B4-BE49-F238E27FC236}">
                <a16:creationId xmlns:a16="http://schemas.microsoft.com/office/drawing/2014/main" id="{99E76221-659B-4169-A5D6-876015FC2F5F}"/>
              </a:ext>
            </a:extLst>
          </p:cNvPr>
          <p:cNvGrpSpPr/>
          <p:nvPr/>
        </p:nvGrpSpPr>
        <p:grpSpPr>
          <a:xfrm>
            <a:off x="539064" y="1934980"/>
            <a:ext cx="5772805" cy="849423"/>
            <a:chOff x="538276" y="2362123"/>
            <a:chExt cx="5773624" cy="849543"/>
          </a:xfrm>
        </p:grpSpPr>
        <p:sp>
          <p:nvSpPr>
            <p:cNvPr id="54" name="TextBox 20">
              <a:extLst>
                <a:ext uri="{FF2B5EF4-FFF2-40B4-BE49-F238E27FC236}">
                  <a16:creationId xmlns:a16="http://schemas.microsoft.com/office/drawing/2014/main" id="{D855DDAB-9407-4A4A-8737-6E2889A3802C}"/>
                </a:ext>
              </a:extLst>
            </p:cNvPr>
            <p:cNvSpPr txBox="1"/>
            <p:nvPr/>
          </p:nvSpPr>
          <p:spPr>
            <a:xfrm>
              <a:off x="1103075" y="2362123"/>
              <a:ext cx="5208825" cy="849543"/>
            </a:xfrm>
            <a:prstGeom prst="rect">
              <a:avLst/>
            </a:prstGeom>
            <a:noFill/>
          </p:spPr>
          <p:txBody>
            <a:bodyPr wrap="square" lIns="182854" tIns="146284" rIns="182854" bIns="146284" rtlCol="0">
              <a:sp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40404"/>
                  </a:solidFill>
                  <a:effectLst/>
                  <a:uLnTx/>
                  <a:uFillTx/>
                  <a:latin typeface="Segoe UI"/>
                  <a:ea typeface="Segoe UI" pitchFamily="34" charset="0"/>
                  <a:cs typeface="Segoe UI"/>
                </a:rPr>
                <a:t>Connect to any data source to find the best insights and answer tough business questions</a:t>
              </a: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a:rPr>
                <a:t>.</a:t>
              </a:r>
            </a:p>
          </p:txBody>
        </p:sp>
        <p:sp>
          <p:nvSpPr>
            <p:cNvPr id="55" name="Org_ECA6" title="Icon of three boxes in a bracket chart">
              <a:extLst>
                <a:ext uri="{FF2B5EF4-FFF2-40B4-BE49-F238E27FC236}">
                  <a16:creationId xmlns:a16="http://schemas.microsoft.com/office/drawing/2014/main" id="{BD1B886D-2F24-4C67-8B22-500B1BEA7422}"/>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59" name="Picture 9" descr="A picture containing electronics, display, monitor, screenshot&#10;&#10;Description generated with high confidence">
            <a:extLst>
              <a:ext uri="{FF2B5EF4-FFF2-40B4-BE49-F238E27FC236}">
                <a16:creationId xmlns:a16="http://schemas.microsoft.com/office/drawing/2014/main" id="{EC9E7366-2614-4960-836B-84024279F8F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81314" y="1637579"/>
            <a:ext cx="4716833" cy="3338118"/>
          </a:xfrm>
          <a:prstGeom prst="rect">
            <a:avLst/>
          </a:prstGeom>
          <a:effectLst/>
        </p:spPr>
      </p:pic>
      <p:pic>
        <p:nvPicPr>
          <p:cNvPr id="66" name="Picture 15">
            <a:extLst>
              <a:ext uri="{FF2B5EF4-FFF2-40B4-BE49-F238E27FC236}">
                <a16:creationId xmlns:a16="http://schemas.microsoft.com/office/drawing/2014/main" id="{7F1D7816-8D94-472D-A0A2-8A61EA58082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571905" y="3408496"/>
            <a:ext cx="3557788" cy="2224101"/>
          </a:xfrm>
          <a:prstGeom prst="rect">
            <a:avLst/>
          </a:prstGeom>
        </p:spPr>
      </p:pic>
      <p:pic>
        <p:nvPicPr>
          <p:cNvPr id="67" name="Picture 3" descr="A screenshot of a computer&#10;&#10;Description generated with very high confidence">
            <a:extLst>
              <a:ext uri="{FF2B5EF4-FFF2-40B4-BE49-F238E27FC236}">
                <a16:creationId xmlns:a16="http://schemas.microsoft.com/office/drawing/2014/main" id="{6A05DBE0-18A2-42CA-9968-E8D1F5218D1C}"/>
              </a:ext>
            </a:extLst>
          </p:cNvPr>
          <p:cNvPicPr>
            <a:picLocks noChangeAspect="1"/>
          </p:cNvPicPr>
          <p:nvPr/>
        </p:nvPicPr>
        <p:blipFill rotWithShape="1">
          <a:blip r:embed="rId6"/>
          <a:srcRect l="63337" t="43188" r="6857" b="18389"/>
          <a:stretch/>
        </p:blipFill>
        <p:spPr>
          <a:xfrm>
            <a:off x="9160715" y="3726713"/>
            <a:ext cx="2395586" cy="1488392"/>
          </a:xfrm>
          <a:prstGeom prst="rect">
            <a:avLst/>
          </a:prstGeom>
        </p:spPr>
      </p:pic>
      <p:pic>
        <p:nvPicPr>
          <p:cNvPr id="68" name="Picture 3" descr="A screenshot of a computer&#10;&#10;Description generated with very high confidence">
            <a:extLst>
              <a:ext uri="{FF2B5EF4-FFF2-40B4-BE49-F238E27FC236}">
                <a16:creationId xmlns:a16="http://schemas.microsoft.com/office/drawing/2014/main" id="{C80C7E99-4A6D-4FE0-8247-77CF4E44760D}"/>
              </a:ext>
            </a:extLst>
          </p:cNvPr>
          <p:cNvPicPr>
            <a:picLocks noChangeAspect="1"/>
          </p:cNvPicPr>
          <p:nvPr/>
        </p:nvPicPr>
        <p:blipFill rotWithShape="1">
          <a:blip r:embed="rId6"/>
          <a:srcRect l="7311" t="48669" r="84539" b="19143"/>
          <a:stretch/>
        </p:blipFill>
        <p:spPr>
          <a:xfrm>
            <a:off x="8587323" y="4107052"/>
            <a:ext cx="838440" cy="1453646"/>
          </a:xfrm>
          <a:prstGeom prst="rect">
            <a:avLst/>
          </a:prstGeom>
        </p:spPr>
      </p:pic>
      <p:pic>
        <p:nvPicPr>
          <p:cNvPr id="64" name="Picture 13" descr="A screen shot of a computer&#10;&#10;Description generated with very high confidence">
            <a:extLst>
              <a:ext uri="{FF2B5EF4-FFF2-40B4-BE49-F238E27FC236}">
                <a16:creationId xmlns:a16="http://schemas.microsoft.com/office/drawing/2014/main" id="{949306DB-C8EC-49D7-9B68-8EE31A54FE1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475094" y="3957331"/>
            <a:ext cx="1055125" cy="1808787"/>
          </a:xfrm>
          <a:prstGeom prst="rect">
            <a:avLst/>
          </a:prstGeom>
        </p:spPr>
      </p:pic>
      <p:sp>
        <p:nvSpPr>
          <p:cNvPr id="72" name="TextBox 20">
            <a:extLst>
              <a:ext uri="{FF2B5EF4-FFF2-40B4-BE49-F238E27FC236}">
                <a16:creationId xmlns:a16="http://schemas.microsoft.com/office/drawing/2014/main" id="{78FA7C0F-01DF-4608-9B0F-7340D200707F}"/>
              </a:ext>
            </a:extLst>
          </p:cNvPr>
          <p:cNvSpPr txBox="1"/>
          <p:nvPr/>
        </p:nvSpPr>
        <p:spPr>
          <a:xfrm>
            <a:off x="1103783" y="3957335"/>
            <a:ext cx="5208086" cy="1126422"/>
          </a:xfrm>
          <a:prstGeom prst="rect">
            <a:avLst/>
          </a:prstGeom>
          <a:noFill/>
        </p:spPr>
        <p:txBody>
          <a:bodyPr wrap="square" lIns="182854" tIns="146284" rIns="182854" bIns="146284" rtlCol="0">
            <a:sp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40404"/>
                </a:solidFill>
                <a:effectLst/>
                <a:uLnTx/>
                <a:uFillTx/>
                <a:latin typeface="Segoe UI"/>
                <a:ea typeface="Segoe UI" pitchFamily="34" charset="0"/>
                <a:cs typeface="Segoe UI"/>
              </a:rPr>
              <a:t>Leverage Azure Data Services like Date Lake and SQL Data Warehouse </a:t>
            </a:r>
            <a:r>
              <a:rPr kumimoji="0" lang="en-US" sz="1800" b="0" i="0" u="none" strike="noStrike" kern="1200" cap="none" spc="0" normalizeH="0" baseline="0" noProof="0" dirty="0">
                <a:ln>
                  <a:noFill/>
                </a:ln>
                <a:solidFill>
                  <a:srgbClr val="040404"/>
                </a:solidFill>
                <a:effectLst/>
                <a:uLnTx/>
                <a:uFillTx/>
                <a:latin typeface="Segoe UI"/>
                <a:ea typeface="+mn-ea"/>
                <a:cs typeface="Segoe UI"/>
              </a:rPr>
              <a:t>to optimize analysis big data</a:t>
            </a:r>
          </a:p>
        </p:txBody>
      </p:sp>
      <p:sp>
        <p:nvSpPr>
          <p:cNvPr id="75" name="TextBox 20">
            <a:extLst>
              <a:ext uri="{FF2B5EF4-FFF2-40B4-BE49-F238E27FC236}">
                <a16:creationId xmlns:a16="http://schemas.microsoft.com/office/drawing/2014/main" id="{A73AE451-0C30-486A-8601-FD30DE263758}"/>
              </a:ext>
            </a:extLst>
          </p:cNvPr>
          <p:cNvSpPr txBox="1"/>
          <p:nvPr/>
        </p:nvSpPr>
        <p:spPr>
          <a:xfrm>
            <a:off x="1103783" y="2853004"/>
            <a:ext cx="5208086" cy="1126422"/>
          </a:xfrm>
          <a:prstGeom prst="rect">
            <a:avLst/>
          </a:prstGeom>
          <a:noFill/>
        </p:spPr>
        <p:txBody>
          <a:bodyPr wrap="square" lIns="182854" tIns="146284" rIns="182854" bIns="146284" rtlCol="0">
            <a:sp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40404"/>
                </a:solidFill>
                <a:effectLst/>
                <a:uLnTx/>
                <a:uFillTx/>
                <a:latin typeface="Segoe UI"/>
                <a:ea typeface="Segoe UI" pitchFamily="34" charset="0"/>
                <a:cs typeface="Segoe UI"/>
              </a:rPr>
              <a:t>Directly integrated with Microsoft Flow, PowerApps, Microsoft Teams, Office 365, Dynamics 365 &amp; Azure</a:t>
            </a:r>
          </a:p>
        </p:txBody>
      </p:sp>
      <p:sp>
        <p:nvSpPr>
          <p:cNvPr id="81" name="TextBox 20">
            <a:extLst>
              <a:ext uri="{FF2B5EF4-FFF2-40B4-BE49-F238E27FC236}">
                <a16:creationId xmlns:a16="http://schemas.microsoft.com/office/drawing/2014/main" id="{2A626B32-F014-448B-8557-193CF537BA3C}"/>
              </a:ext>
            </a:extLst>
          </p:cNvPr>
          <p:cNvSpPr txBox="1"/>
          <p:nvPr/>
        </p:nvSpPr>
        <p:spPr>
          <a:xfrm>
            <a:off x="1103783" y="4975697"/>
            <a:ext cx="5208086" cy="1126422"/>
          </a:xfrm>
          <a:prstGeom prst="rect">
            <a:avLst/>
          </a:prstGeom>
          <a:noFill/>
        </p:spPr>
        <p:txBody>
          <a:bodyPr wrap="square" lIns="182854" tIns="146284" rIns="182854" bIns="146284" rtlCol="0">
            <a:sp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40404"/>
                </a:solidFill>
                <a:effectLst/>
                <a:uLnTx/>
                <a:uFillTx/>
                <a:latin typeface="Segoe UI"/>
                <a:ea typeface="Segoe UI" pitchFamily="34" charset="0"/>
                <a:cs typeface="Segoe UI" pitchFamily="34" charset="0"/>
              </a:rPr>
              <a:t>PowerPoint like pixel perfect drag and drop design experience. Start from a template, report is running with live data as you build it</a:t>
            </a:r>
          </a:p>
        </p:txBody>
      </p:sp>
      <p:grpSp>
        <p:nvGrpSpPr>
          <p:cNvPr id="83" name="Group 4">
            <a:extLst>
              <a:ext uri="{FF2B5EF4-FFF2-40B4-BE49-F238E27FC236}">
                <a16:creationId xmlns:a16="http://schemas.microsoft.com/office/drawing/2014/main" id="{EC9B7A01-5238-48A6-BAA0-5C76733F07EF}"/>
              </a:ext>
            </a:extLst>
          </p:cNvPr>
          <p:cNvGrpSpPr>
            <a:grpSpLocks noChangeAspect="1"/>
          </p:cNvGrpSpPr>
          <p:nvPr/>
        </p:nvGrpSpPr>
        <p:grpSpPr bwMode="auto">
          <a:xfrm>
            <a:off x="565924" y="3060028"/>
            <a:ext cx="366816" cy="414928"/>
            <a:chOff x="2632" y="955"/>
            <a:chExt cx="2410" cy="2412"/>
          </a:xfrm>
        </p:grpSpPr>
        <p:sp>
          <p:nvSpPr>
            <p:cNvPr id="84" name="Freeform 5">
              <a:extLst>
                <a:ext uri="{FF2B5EF4-FFF2-40B4-BE49-F238E27FC236}">
                  <a16:creationId xmlns:a16="http://schemas.microsoft.com/office/drawing/2014/main" id="{D659EFFA-8FE6-48F7-9C7C-52BD91945F9E}"/>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5" name="Freeform 6">
              <a:extLst>
                <a:ext uri="{FF2B5EF4-FFF2-40B4-BE49-F238E27FC236}">
                  <a16:creationId xmlns:a16="http://schemas.microsoft.com/office/drawing/2014/main" id="{551038CC-664F-4E9C-BE2E-EF7E9AE5262B}"/>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6" name="Freeform 7">
              <a:extLst>
                <a:ext uri="{FF2B5EF4-FFF2-40B4-BE49-F238E27FC236}">
                  <a16:creationId xmlns:a16="http://schemas.microsoft.com/office/drawing/2014/main" id="{440271B2-143F-4EBC-BFE7-B06099513ADE}"/>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7" name="Freeform 8">
              <a:extLst>
                <a:ext uri="{FF2B5EF4-FFF2-40B4-BE49-F238E27FC236}">
                  <a16:creationId xmlns:a16="http://schemas.microsoft.com/office/drawing/2014/main" id="{03823A68-386F-4070-8B0A-0BB71FA1E7A4}"/>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8" name="Freeform 9">
              <a:extLst>
                <a:ext uri="{FF2B5EF4-FFF2-40B4-BE49-F238E27FC236}">
                  <a16:creationId xmlns:a16="http://schemas.microsoft.com/office/drawing/2014/main" id="{5BFD5AD6-D4B8-4AB5-8DDD-6B2E6C43A517}"/>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9" name="Freeform 10">
              <a:extLst>
                <a:ext uri="{FF2B5EF4-FFF2-40B4-BE49-F238E27FC236}">
                  <a16:creationId xmlns:a16="http://schemas.microsoft.com/office/drawing/2014/main" id="{9E3B8541-3B26-492A-957B-924A03149793}"/>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noFill/>
            <a:ln w="15875" cap="flat">
              <a:solidFill>
                <a:srgbClr val="FFC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sp>
        <p:nvSpPr>
          <p:cNvPr id="90" name="Graphic 5">
            <a:extLst>
              <a:ext uri="{FF2B5EF4-FFF2-40B4-BE49-F238E27FC236}">
                <a16:creationId xmlns:a16="http://schemas.microsoft.com/office/drawing/2014/main" id="{A3570971-4EC5-4D6D-A2BE-0CC760FDE8C2}"/>
              </a:ext>
            </a:extLst>
          </p:cNvPr>
          <p:cNvSpPr/>
          <p:nvPr/>
        </p:nvSpPr>
        <p:spPr>
          <a:xfrm>
            <a:off x="538708" y="5215105"/>
            <a:ext cx="460619" cy="414928"/>
          </a:xfrm>
          <a:custGeom>
            <a:avLst/>
            <a:gdLst>
              <a:gd name="connsiteX0" fmla="*/ 470916 w 1295400"/>
              <a:gd name="connsiteY0" fmla="*/ 613315 h 1123950"/>
              <a:gd name="connsiteX1" fmla="*/ 833819 w 1295400"/>
              <a:gd name="connsiteY1" fmla="*/ 613315 h 1123950"/>
              <a:gd name="connsiteX2" fmla="*/ 833819 w 1295400"/>
              <a:gd name="connsiteY2" fmla="*/ 1122236 h 1123950"/>
              <a:gd name="connsiteX3" fmla="*/ 470916 w 1295400"/>
              <a:gd name="connsiteY3" fmla="*/ 1122236 h 1123950"/>
              <a:gd name="connsiteX4" fmla="*/ 470916 w 1295400"/>
              <a:gd name="connsiteY4" fmla="*/ 613315 h 1123950"/>
              <a:gd name="connsiteX5" fmla="*/ 470916 w 1295400"/>
              <a:gd name="connsiteY5" fmla="*/ 613315 h 1123950"/>
              <a:gd name="connsiteX6" fmla="*/ 941832 w 1295400"/>
              <a:gd name="connsiteY6" fmla="*/ 327660 h 1123950"/>
              <a:gd name="connsiteX7" fmla="*/ 941832 w 1295400"/>
              <a:gd name="connsiteY7" fmla="*/ 1122236 h 1123950"/>
              <a:gd name="connsiteX8" fmla="*/ 1304735 w 1295400"/>
              <a:gd name="connsiteY8" fmla="*/ 1122236 h 1123950"/>
              <a:gd name="connsiteX9" fmla="*/ 1304735 w 1295400"/>
              <a:gd name="connsiteY9" fmla="*/ 327660 h 1123950"/>
              <a:gd name="connsiteX10" fmla="*/ 941832 w 1295400"/>
              <a:gd name="connsiteY10" fmla="*/ 327660 h 1123950"/>
              <a:gd name="connsiteX11" fmla="*/ 941832 w 1295400"/>
              <a:gd name="connsiteY11" fmla="*/ 327660 h 1123950"/>
              <a:gd name="connsiteX12" fmla="*/ 362903 w 1295400"/>
              <a:gd name="connsiteY12" fmla="*/ 0 h 1123950"/>
              <a:gd name="connsiteX13" fmla="*/ 0 w 1295400"/>
              <a:gd name="connsiteY13" fmla="*/ 0 h 1123950"/>
              <a:gd name="connsiteX14" fmla="*/ 0 w 1295400"/>
              <a:gd name="connsiteY14" fmla="*/ 1126046 h 1123950"/>
              <a:gd name="connsiteX15" fmla="*/ 362903 w 1295400"/>
              <a:gd name="connsiteY15" fmla="*/ 1126046 h 1123950"/>
              <a:gd name="connsiteX16" fmla="*/ 362903 w 1295400"/>
              <a:gd name="connsiteY16" fmla="*/ 0 h 1123950"/>
              <a:gd name="connsiteX17" fmla="*/ 241078 w 1295400"/>
              <a:gd name="connsiteY17" fmla="*/ 607219 h 1123950"/>
              <a:gd name="connsiteX18" fmla="*/ 187643 w 1295400"/>
              <a:gd name="connsiteY18" fmla="*/ 553879 h 1123950"/>
              <a:gd name="connsiteX19" fmla="*/ 134207 w 1295400"/>
              <a:gd name="connsiteY19" fmla="*/ 607219 h 1123950"/>
              <a:gd name="connsiteX20" fmla="*/ 187643 w 1295400"/>
              <a:gd name="connsiteY20" fmla="*/ 660559 h 1123950"/>
              <a:gd name="connsiteX21" fmla="*/ 241078 w 1295400"/>
              <a:gd name="connsiteY21" fmla="*/ 607219 h 1123950"/>
              <a:gd name="connsiteX22" fmla="*/ 241078 w 1295400"/>
              <a:gd name="connsiteY22" fmla="*/ 607219 h 1123950"/>
              <a:gd name="connsiteX23" fmla="*/ 654082 w 1295400"/>
              <a:gd name="connsiteY23" fmla="*/ 294132 h 1123950"/>
              <a:gd name="connsiteX24" fmla="*/ 707517 w 1295400"/>
              <a:gd name="connsiteY24" fmla="*/ 347472 h 1123950"/>
              <a:gd name="connsiteX25" fmla="*/ 654082 w 1295400"/>
              <a:gd name="connsiteY25" fmla="*/ 400812 h 1123950"/>
              <a:gd name="connsiteX26" fmla="*/ 600647 w 1295400"/>
              <a:gd name="connsiteY26" fmla="*/ 347472 h 1123950"/>
              <a:gd name="connsiteX27" fmla="*/ 654082 w 1295400"/>
              <a:gd name="connsiteY27" fmla="*/ 294132 h 1123950"/>
              <a:gd name="connsiteX28" fmla="*/ 654082 w 1295400"/>
              <a:gd name="connsiteY28" fmla="*/ 294132 h 1123950"/>
              <a:gd name="connsiteX29" fmla="*/ 1120426 w 1295400"/>
              <a:gd name="connsiteY29" fmla="*/ 109157 h 1123950"/>
              <a:gd name="connsiteX30" fmla="*/ 1173861 w 1295400"/>
              <a:gd name="connsiteY30" fmla="*/ 162497 h 1123950"/>
              <a:gd name="connsiteX31" fmla="*/ 1120426 w 1295400"/>
              <a:gd name="connsiteY31" fmla="*/ 215837 h 1123950"/>
              <a:gd name="connsiteX32" fmla="*/ 1066991 w 1295400"/>
              <a:gd name="connsiteY32" fmla="*/ 162497 h 1123950"/>
              <a:gd name="connsiteX33" fmla="*/ 1120426 w 1295400"/>
              <a:gd name="connsiteY33" fmla="*/ 109157 h 1123950"/>
              <a:gd name="connsiteX34" fmla="*/ 1120426 w 1295400"/>
              <a:gd name="connsiteY34" fmla="*/ 109157 h 1123950"/>
              <a:gd name="connsiteX35" fmla="*/ 234029 w 1295400"/>
              <a:gd name="connsiteY35" fmla="*/ 585883 h 1123950"/>
              <a:gd name="connsiteX36" fmla="*/ 604266 w 1295400"/>
              <a:gd name="connsiteY36" fmla="*/ 372428 h 1123950"/>
              <a:gd name="connsiteX37" fmla="*/ 703898 w 1295400"/>
              <a:gd name="connsiteY37" fmla="*/ 318992 h 1123950"/>
              <a:gd name="connsiteX38" fmla="*/ 1074134 w 1295400"/>
              <a:gd name="connsiteY38" fmla="*/ 190881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95400" h="1123950">
                <a:moveTo>
                  <a:pt x="470916" y="613315"/>
                </a:moveTo>
                <a:lnTo>
                  <a:pt x="833819" y="613315"/>
                </a:lnTo>
                <a:lnTo>
                  <a:pt x="833819" y="1122236"/>
                </a:lnTo>
                <a:lnTo>
                  <a:pt x="470916" y="1122236"/>
                </a:lnTo>
                <a:lnTo>
                  <a:pt x="470916" y="613315"/>
                </a:lnTo>
                <a:lnTo>
                  <a:pt x="470916" y="613315"/>
                </a:lnTo>
                <a:close/>
                <a:moveTo>
                  <a:pt x="941832" y="327660"/>
                </a:moveTo>
                <a:lnTo>
                  <a:pt x="941832" y="1122236"/>
                </a:lnTo>
                <a:lnTo>
                  <a:pt x="1304735" y="1122236"/>
                </a:lnTo>
                <a:lnTo>
                  <a:pt x="1304735" y="327660"/>
                </a:lnTo>
                <a:lnTo>
                  <a:pt x="941832" y="327660"/>
                </a:lnTo>
                <a:lnTo>
                  <a:pt x="941832" y="327660"/>
                </a:lnTo>
                <a:close/>
                <a:moveTo>
                  <a:pt x="362903" y="0"/>
                </a:moveTo>
                <a:lnTo>
                  <a:pt x="0" y="0"/>
                </a:lnTo>
                <a:lnTo>
                  <a:pt x="0" y="1126046"/>
                </a:lnTo>
                <a:lnTo>
                  <a:pt x="362903" y="1126046"/>
                </a:lnTo>
                <a:lnTo>
                  <a:pt x="362903" y="0"/>
                </a:lnTo>
                <a:close/>
                <a:moveTo>
                  <a:pt x="241078" y="607219"/>
                </a:moveTo>
                <a:cubicBezTo>
                  <a:pt x="241078" y="578739"/>
                  <a:pt x="216122" y="553879"/>
                  <a:pt x="187643" y="553879"/>
                </a:cubicBezTo>
                <a:cubicBezTo>
                  <a:pt x="159163" y="553879"/>
                  <a:pt x="134207" y="578739"/>
                  <a:pt x="134207" y="607219"/>
                </a:cubicBezTo>
                <a:cubicBezTo>
                  <a:pt x="134207" y="635699"/>
                  <a:pt x="159163" y="660559"/>
                  <a:pt x="187643" y="660559"/>
                </a:cubicBezTo>
                <a:cubicBezTo>
                  <a:pt x="216218" y="660559"/>
                  <a:pt x="241078" y="635699"/>
                  <a:pt x="241078" y="607219"/>
                </a:cubicBezTo>
                <a:lnTo>
                  <a:pt x="241078" y="607219"/>
                </a:lnTo>
                <a:close/>
                <a:moveTo>
                  <a:pt x="654082" y="294132"/>
                </a:moveTo>
                <a:cubicBezTo>
                  <a:pt x="682562" y="294132"/>
                  <a:pt x="707517" y="318992"/>
                  <a:pt x="707517" y="347472"/>
                </a:cubicBezTo>
                <a:cubicBezTo>
                  <a:pt x="707517" y="375952"/>
                  <a:pt x="682562" y="400812"/>
                  <a:pt x="654082" y="400812"/>
                </a:cubicBezTo>
                <a:cubicBezTo>
                  <a:pt x="625602" y="400812"/>
                  <a:pt x="600647" y="375952"/>
                  <a:pt x="600647" y="347472"/>
                </a:cubicBezTo>
                <a:cubicBezTo>
                  <a:pt x="600647" y="318992"/>
                  <a:pt x="625602" y="294132"/>
                  <a:pt x="654082" y="294132"/>
                </a:cubicBezTo>
                <a:lnTo>
                  <a:pt x="654082" y="294132"/>
                </a:lnTo>
                <a:close/>
                <a:moveTo>
                  <a:pt x="1120426" y="109157"/>
                </a:moveTo>
                <a:cubicBezTo>
                  <a:pt x="1148906" y="109157"/>
                  <a:pt x="1173861" y="134017"/>
                  <a:pt x="1173861" y="162497"/>
                </a:cubicBezTo>
                <a:cubicBezTo>
                  <a:pt x="1173861" y="190976"/>
                  <a:pt x="1148906" y="215837"/>
                  <a:pt x="1120426" y="215837"/>
                </a:cubicBezTo>
                <a:cubicBezTo>
                  <a:pt x="1091946" y="215837"/>
                  <a:pt x="1066991" y="190976"/>
                  <a:pt x="1066991" y="162497"/>
                </a:cubicBezTo>
                <a:cubicBezTo>
                  <a:pt x="1066991" y="134017"/>
                  <a:pt x="1091946" y="109157"/>
                  <a:pt x="1120426" y="109157"/>
                </a:cubicBezTo>
                <a:lnTo>
                  <a:pt x="1120426" y="109157"/>
                </a:lnTo>
                <a:close/>
                <a:moveTo>
                  <a:pt x="234029" y="585883"/>
                </a:moveTo>
                <a:lnTo>
                  <a:pt x="604266" y="372428"/>
                </a:lnTo>
                <a:moveTo>
                  <a:pt x="703898" y="318992"/>
                </a:moveTo>
                <a:lnTo>
                  <a:pt x="1074134" y="190881"/>
                </a:lnTo>
              </a:path>
            </a:pathLst>
          </a:custGeom>
          <a:noFill/>
          <a:ln w="1587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8" name="Gruppieren 17">
            <a:extLst>
              <a:ext uri="{FF2B5EF4-FFF2-40B4-BE49-F238E27FC236}">
                <a16:creationId xmlns:a16="http://schemas.microsoft.com/office/drawing/2014/main" id="{9D8A2F26-45A8-4B76-AD29-FB291CF5D718}"/>
              </a:ext>
            </a:extLst>
          </p:cNvPr>
          <p:cNvGrpSpPr/>
          <p:nvPr/>
        </p:nvGrpSpPr>
        <p:grpSpPr>
          <a:xfrm>
            <a:off x="621705" y="4191691"/>
            <a:ext cx="254036" cy="414928"/>
            <a:chOff x="674745" y="3982372"/>
            <a:chExt cx="254036" cy="414928"/>
          </a:xfrm>
        </p:grpSpPr>
        <p:sp>
          <p:nvSpPr>
            <p:cNvPr id="8" name="Zylinder 7">
              <a:extLst>
                <a:ext uri="{FF2B5EF4-FFF2-40B4-BE49-F238E27FC236}">
                  <a16:creationId xmlns:a16="http://schemas.microsoft.com/office/drawing/2014/main" id="{58BF28BB-BC6C-43CA-80E9-11AA4223230E}"/>
                </a:ext>
              </a:extLst>
            </p:cNvPr>
            <p:cNvSpPr/>
            <p:nvPr/>
          </p:nvSpPr>
          <p:spPr bwMode="auto">
            <a:xfrm>
              <a:off x="674745" y="3982372"/>
              <a:ext cx="254036" cy="414928"/>
            </a:xfrm>
            <a:prstGeom prst="can">
              <a:avLst/>
            </a:prstGeom>
            <a:no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ihandform: Form 16">
              <a:extLst>
                <a:ext uri="{FF2B5EF4-FFF2-40B4-BE49-F238E27FC236}">
                  <a16:creationId xmlns:a16="http://schemas.microsoft.com/office/drawing/2014/main" id="{897D4347-1BFA-4608-96D0-CC486BBFFCCE}"/>
                </a:ext>
              </a:extLst>
            </p:cNvPr>
            <p:cNvSpPr/>
            <p:nvPr/>
          </p:nvSpPr>
          <p:spPr bwMode="auto">
            <a:xfrm>
              <a:off x="681038" y="4209621"/>
              <a:ext cx="243000" cy="63532"/>
            </a:xfrm>
            <a:custGeom>
              <a:avLst/>
              <a:gdLst>
                <a:gd name="connsiteX0" fmla="*/ 0 w 243000"/>
                <a:gd name="connsiteY0" fmla="*/ 11145 h 63532"/>
                <a:gd name="connsiteX1" fmla="*/ 52387 w 243000"/>
                <a:gd name="connsiteY1" fmla="*/ 9954 h 63532"/>
                <a:gd name="connsiteX2" fmla="*/ 82153 w 243000"/>
                <a:gd name="connsiteY2" fmla="*/ 63532 h 63532"/>
                <a:gd name="connsiteX3" fmla="*/ 135731 w 243000"/>
                <a:gd name="connsiteY3" fmla="*/ 8763 h 63532"/>
                <a:gd name="connsiteX4" fmla="*/ 191690 w 243000"/>
                <a:gd name="connsiteY4" fmla="*/ 61151 h 63532"/>
                <a:gd name="connsiteX5" fmla="*/ 238125 w 243000"/>
                <a:gd name="connsiteY5" fmla="*/ 7573 h 63532"/>
                <a:gd name="connsiteX6" fmla="*/ 239315 w 243000"/>
                <a:gd name="connsiteY6" fmla="*/ 1620 h 6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000" h="63532">
                  <a:moveTo>
                    <a:pt x="0" y="11145"/>
                  </a:moveTo>
                  <a:cubicBezTo>
                    <a:pt x="19347" y="6184"/>
                    <a:pt x="38695" y="1223"/>
                    <a:pt x="52387" y="9954"/>
                  </a:cubicBezTo>
                  <a:cubicBezTo>
                    <a:pt x="66079" y="18685"/>
                    <a:pt x="68262" y="63731"/>
                    <a:pt x="82153" y="63532"/>
                  </a:cubicBezTo>
                  <a:cubicBezTo>
                    <a:pt x="96044" y="63334"/>
                    <a:pt x="117475" y="9160"/>
                    <a:pt x="135731" y="8763"/>
                  </a:cubicBezTo>
                  <a:cubicBezTo>
                    <a:pt x="153987" y="8366"/>
                    <a:pt x="174624" y="61349"/>
                    <a:pt x="191690" y="61151"/>
                  </a:cubicBezTo>
                  <a:cubicBezTo>
                    <a:pt x="208756" y="60953"/>
                    <a:pt x="230187" y="17495"/>
                    <a:pt x="238125" y="7573"/>
                  </a:cubicBezTo>
                  <a:cubicBezTo>
                    <a:pt x="246063" y="-2349"/>
                    <a:pt x="242689" y="-365"/>
                    <a:pt x="239315" y="1620"/>
                  </a:cubicBezTo>
                </a:path>
              </a:pathLst>
            </a:custGeom>
            <a:solidFill>
              <a:schemeClr val="bg2"/>
            </a:solidFill>
            <a:ln w="127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12613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fade">
                                      <p:cBhvr>
                                        <p:cTn id="14" dur="500"/>
                                        <p:tgtEl>
                                          <p:spTgt spid="75"/>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5" grpId="0"/>
      <p:bldP spid="81" grpId="0"/>
      <p:bldP spid="9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1061941" y="688626"/>
            <a:ext cx="11074400" cy="492443"/>
          </a:xfrm>
        </p:spPr>
        <p:txBody>
          <a:bodyPr>
            <a:normAutofit/>
          </a:bodyPr>
          <a:lstStyle/>
          <a:p>
            <a:r>
              <a:rPr lang="en-US" sz="3200" b="1" spc="0" dirty="0">
                <a:ln>
                  <a:noFill/>
                </a:ln>
                <a:solidFill>
                  <a:srgbClr val="008272"/>
                </a:solidFill>
                <a:latin typeface="Segoe UI Semibold" panose="020B0702040204020203" pitchFamily="34" charset="0"/>
                <a:cs typeface="Segoe UI Semibold" panose="020B0702040204020203" pitchFamily="34" charset="0"/>
              </a:rPr>
              <a:t>Common Data Service (CDS): </a:t>
            </a:r>
            <a:r>
              <a:rPr lang="en-US" sz="3200" dirty="0"/>
              <a:t>low code backend &amp; database</a:t>
            </a:r>
          </a:p>
        </p:txBody>
      </p:sp>
      <p:sp>
        <p:nvSpPr>
          <p:cNvPr id="13" name="Text Placeholder 7">
            <a:extLst>
              <a:ext uri="{FF2B5EF4-FFF2-40B4-BE49-F238E27FC236}">
                <a16:creationId xmlns:a16="http://schemas.microsoft.com/office/drawing/2014/main" id="{E7DFD70F-739B-4844-BE10-7826E2388B2F}"/>
              </a:ext>
            </a:extLst>
          </p:cNvPr>
          <p:cNvSpPr txBox="1">
            <a:spLocks/>
          </p:cNvSpPr>
          <p:nvPr/>
        </p:nvSpPr>
        <p:spPr>
          <a:xfrm>
            <a:off x="432635" y="1984119"/>
            <a:ext cx="5048351" cy="3570208"/>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More than a database - “out-of-the-box” backend for apps</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Supports relational data, no-SQL, blobs &amp; search indexing</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Security, business logic and rules</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Jumpstart with the Common Data Model</a:t>
            </a:r>
          </a:p>
          <a:p>
            <a:pPr marL="285750" marR="0" lvl="1"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Includes Dynamics, Office, and Azure data, augmented by partners </a:t>
            </a:r>
          </a:p>
        </p:txBody>
      </p:sp>
      <p:pic>
        <p:nvPicPr>
          <p:cNvPr id="8" name="Graphic 7">
            <a:extLst>
              <a:ext uri="{FF2B5EF4-FFF2-40B4-BE49-F238E27FC236}">
                <a16:creationId xmlns:a16="http://schemas.microsoft.com/office/drawing/2014/main" id="{448EFB43-8DC3-48DA-8D71-CD76A3923E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494" y="583917"/>
            <a:ext cx="690394" cy="690394"/>
          </a:xfrm>
          <a:prstGeom prst="rect">
            <a:avLst/>
          </a:prstGeom>
        </p:spPr>
      </p:pic>
      <p:pic>
        <p:nvPicPr>
          <p:cNvPr id="12" name="Picture 11">
            <a:extLst>
              <a:ext uri="{FF2B5EF4-FFF2-40B4-BE49-F238E27FC236}">
                <a16:creationId xmlns:a16="http://schemas.microsoft.com/office/drawing/2014/main" id="{3A5D0FDE-BAA9-40BC-8358-9C0E2612D5D2}"/>
              </a:ext>
            </a:extLst>
          </p:cNvPr>
          <p:cNvPicPr>
            <a:picLocks noChangeAspect="1"/>
          </p:cNvPicPr>
          <p:nvPr/>
        </p:nvPicPr>
        <p:blipFill>
          <a:blip r:embed="rId5"/>
          <a:stretch>
            <a:fillRect/>
          </a:stretch>
        </p:blipFill>
        <p:spPr>
          <a:xfrm>
            <a:off x="5480986" y="1716560"/>
            <a:ext cx="6505296" cy="4105327"/>
          </a:xfrm>
          <a:prstGeom prst="rect">
            <a:avLst/>
          </a:prstGeom>
        </p:spPr>
      </p:pic>
    </p:spTree>
    <p:extLst>
      <p:ext uri="{BB962C8B-B14F-4D97-AF65-F5344CB8AC3E}">
        <p14:creationId xmlns:p14="http://schemas.microsoft.com/office/powerpoint/2010/main" val="133182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C0D77-9E35-4039-8A1F-D31854205CFD}"/>
              </a:ext>
            </a:extLst>
          </p:cNvPr>
          <p:cNvSpPr txBox="1">
            <a:spLocks/>
          </p:cNvSpPr>
          <p:nvPr/>
        </p:nvSpPr>
        <p:spPr>
          <a:xfrm>
            <a:off x="594664" y="1839969"/>
            <a:ext cx="5042811" cy="3693319"/>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Built-in connectivity to 260+ cloud services, files, databases, web APIs, etc.</a:t>
            </a:r>
          </a:p>
          <a:p>
            <a:pPr marL="285750" marR="0" lvl="0"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Leverage Azure investments including Logic Apps, API Management, AKS, Cognitive Services, SQL Azure, Cosmos DB, Azure Data Lake, SQL Data Warehouse</a:t>
            </a:r>
          </a:p>
          <a:p>
            <a:pPr marL="285750" marR="0" lvl="0"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Seamless hybrid connectivity to on-premises systems via the On-Premises Data Gateway </a:t>
            </a:r>
          </a:p>
          <a:p>
            <a:pPr marL="285750" marR="0" lvl="0" indent="-285750" algn="l" defTabSz="914400" rtl="0" eaLnBrk="1" fontAlgn="base" latinLnBrk="0" hangingPunct="1">
              <a:lnSpc>
                <a:spcPct val="100000"/>
              </a:lnSpc>
              <a:spcBef>
                <a:spcPts val="1200"/>
              </a:spcBef>
              <a:spcAft>
                <a:spcPct val="0"/>
              </a:spcAft>
              <a:buClrTx/>
              <a:buSzTx/>
              <a:buFont typeface="Wingdings" panose="05000000000000000000" pitchFamily="2" charset="2"/>
              <a:buChar char="§"/>
              <a:tabLst/>
              <a:defRPr/>
            </a:pPr>
            <a:r>
              <a:rPr kumimoji="0" lang="en-GB"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Add your own custom connectors and on-premises sources </a:t>
            </a:r>
          </a:p>
        </p:txBody>
      </p:sp>
      <p:grpSp>
        <p:nvGrpSpPr>
          <p:cNvPr id="19" name="Group 18">
            <a:extLst>
              <a:ext uri="{FF2B5EF4-FFF2-40B4-BE49-F238E27FC236}">
                <a16:creationId xmlns:a16="http://schemas.microsoft.com/office/drawing/2014/main" id="{2472EDA8-6AC1-46CC-8748-F0AB7C02DC1E}"/>
              </a:ext>
            </a:extLst>
          </p:cNvPr>
          <p:cNvGrpSpPr>
            <a:grpSpLocks noChangeAspect="1"/>
          </p:cNvGrpSpPr>
          <p:nvPr/>
        </p:nvGrpSpPr>
        <p:grpSpPr>
          <a:xfrm>
            <a:off x="7754471" y="2994780"/>
            <a:ext cx="3933857" cy="3435290"/>
            <a:chOff x="443060" y="1630850"/>
            <a:chExt cx="5791445" cy="5057467"/>
          </a:xfrm>
        </p:grpSpPr>
        <p:pic>
          <p:nvPicPr>
            <p:cNvPr id="20" name="Picture 19">
              <a:extLst>
                <a:ext uri="{FF2B5EF4-FFF2-40B4-BE49-F238E27FC236}">
                  <a16:creationId xmlns:a16="http://schemas.microsoft.com/office/drawing/2014/main" id="{A1B31696-32A1-4E74-8960-29BAD3874028}"/>
                </a:ext>
              </a:extLst>
            </p:cNvPr>
            <p:cNvPicPr>
              <a:picLocks noChangeAspect="1"/>
            </p:cNvPicPr>
            <p:nvPr/>
          </p:nvPicPr>
          <p:blipFill>
            <a:blip r:embed="rId3"/>
            <a:stretch>
              <a:fillRect/>
            </a:stretch>
          </p:blipFill>
          <p:spPr>
            <a:xfrm>
              <a:off x="443060" y="1630850"/>
              <a:ext cx="2888610" cy="5057467"/>
            </a:xfrm>
            <a:prstGeom prst="rect">
              <a:avLst/>
            </a:prstGeom>
          </p:spPr>
        </p:pic>
        <p:pic>
          <p:nvPicPr>
            <p:cNvPr id="21" name="Picture 20">
              <a:extLst>
                <a:ext uri="{FF2B5EF4-FFF2-40B4-BE49-F238E27FC236}">
                  <a16:creationId xmlns:a16="http://schemas.microsoft.com/office/drawing/2014/main" id="{11DA2DD8-B167-4EFE-B05B-E4DC14FBD2AD}"/>
                </a:ext>
              </a:extLst>
            </p:cNvPr>
            <p:cNvPicPr>
              <a:picLocks noChangeAspect="1"/>
            </p:cNvPicPr>
            <p:nvPr/>
          </p:nvPicPr>
          <p:blipFill>
            <a:blip r:embed="rId4"/>
            <a:stretch>
              <a:fillRect/>
            </a:stretch>
          </p:blipFill>
          <p:spPr>
            <a:xfrm>
              <a:off x="3341097" y="1630850"/>
              <a:ext cx="2893408" cy="5057467"/>
            </a:xfrm>
            <a:prstGeom prst="rect">
              <a:avLst/>
            </a:prstGeom>
          </p:spPr>
        </p:pic>
      </p:grpSp>
      <p:grpSp>
        <p:nvGrpSpPr>
          <p:cNvPr id="9" name="Group 8">
            <a:extLst>
              <a:ext uri="{FF2B5EF4-FFF2-40B4-BE49-F238E27FC236}">
                <a16:creationId xmlns:a16="http://schemas.microsoft.com/office/drawing/2014/main" id="{C865909E-4C33-474C-9448-403A3C5A0047}"/>
              </a:ext>
            </a:extLst>
          </p:cNvPr>
          <p:cNvGrpSpPr/>
          <p:nvPr/>
        </p:nvGrpSpPr>
        <p:grpSpPr>
          <a:xfrm>
            <a:off x="6096000" y="1513785"/>
            <a:ext cx="2968093" cy="3500652"/>
            <a:chOff x="146457" y="3002506"/>
            <a:chExt cx="2968093" cy="3500652"/>
          </a:xfrm>
        </p:grpSpPr>
        <p:grpSp>
          <p:nvGrpSpPr>
            <p:cNvPr id="10" name="Group 9">
              <a:extLst>
                <a:ext uri="{FF2B5EF4-FFF2-40B4-BE49-F238E27FC236}">
                  <a16:creationId xmlns:a16="http://schemas.microsoft.com/office/drawing/2014/main" id="{3B5E16AF-B1EE-43AB-87A3-03E6CB869058}"/>
                </a:ext>
              </a:extLst>
            </p:cNvPr>
            <p:cNvGrpSpPr/>
            <p:nvPr/>
          </p:nvGrpSpPr>
          <p:grpSpPr>
            <a:xfrm>
              <a:off x="146458" y="3082018"/>
              <a:ext cx="2968092" cy="3347497"/>
              <a:chOff x="-18950" y="3074907"/>
              <a:chExt cx="2968092" cy="3347497"/>
            </a:xfrm>
          </p:grpSpPr>
          <p:sp>
            <p:nvSpPr>
              <p:cNvPr id="15" name="TextBox 14">
                <a:extLst>
                  <a:ext uri="{FF2B5EF4-FFF2-40B4-BE49-F238E27FC236}">
                    <a16:creationId xmlns:a16="http://schemas.microsoft.com/office/drawing/2014/main" id="{ACF213C4-8D4A-4574-A01B-6634D043F855}"/>
                  </a:ext>
                </a:extLst>
              </p:cNvPr>
              <p:cNvSpPr txBox="1"/>
              <p:nvPr/>
            </p:nvSpPr>
            <p:spPr>
              <a:xfrm>
                <a:off x="-18950" y="5264472"/>
                <a:ext cx="1559206" cy="1025201"/>
              </a:xfrm>
              <a:prstGeom prst="rect">
                <a:avLst/>
              </a:prstGeom>
              <a:noFill/>
              <a:ln>
                <a:noFill/>
              </a:ln>
            </p:spPr>
            <p:txBody>
              <a:bodyPr wrap="none" lIns="179259" tIns="143407" rIns="179259" bIns="143407"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Cloud Services, </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On-premise &amp;</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3</a:t>
                </a:r>
                <a:r>
                  <a:rPr kumimoji="0" lang="en-US" sz="1400" b="0" i="0" u="none" strike="noStrike" kern="1200" cap="none" spc="0" normalizeH="0" baseline="30000" noProof="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rd</a:t>
                </a: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-party data</a:t>
                </a:r>
              </a:p>
            </p:txBody>
          </p:sp>
          <p:pic>
            <p:nvPicPr>
              <p:cNvPr id="16" name="Picture 15">
                <a:extLst>
                  <a:ext uri="{FF2B5EF4-FFF2-40B4-BE49-F238E27FC236}">
                    <a16:creationId xmlns:a16="http://schemas.microsoft.com/office/drawing/2014/main" id="{9E2D80DF-CB56-4766-B32F-3E9B7850AA53}"/>
                  </a:ext>
                </a:extLst>
              </p:cNvPr>
              <p:cNvPicPr>
                <a:picLocks noChangeAspect="1"/>
              </p:cNvPicPr>
              <p:nvPr/>
            </p:nvPicPr>
            <p:blipFill rotWithShape="1">
              <a:blip r:embed="rId5"/>
              <a:srcRect r="43578"/>
              <a:stretch/>
            </p:blipFill>
            <p:spPr>
              <a:xfrm>
                <a:off x="74160" y="3074907"/>
                <a:ext cx="2789763" cy="828000"/>
              </a:xfrm>
              <a:prstGeom prst="rect">
                <a:avLst/>
              </a:prstGeom>
              <a:ln>
                <a:noFill/>
              </a:ln>
            </p:spPr>
          </p:pic>
          <p:pic>
            <p:nvPicPr>
              <p:cNvPr id="17" name="Picture 16">
                <a:extLst>
                  <a:ext uri="{FF2B5EF4-FFF2-40B4-BE49-F238E27FC236}">
                    <a16:creationId xmlns:a16="http://schemas.microsoft.com/office/drawing/2014/main" id="{47CEC1DC-A320-44F6-BB76-E7C6DE050B59}"/>
                  </a:ext>
                </a:extLst>
              </p:cNvPr>
              <p:cNvPicPr>
                <a:picLocks noChangeAspect="1"/>
              </p:cNvPicPr>
              <p:nvPr/>
            </p:nvPicPr>
            <p:blipFill rotWithShape="1">
              <a:blip r:embed="rId5"/>
              <a:srcRect l="56422"/>
              <a:stretch/>
            </p:blipFill>
            <p:spPr>
              <a:xfrm>
                <a:off x="104522" y="3938112"/>
                <a:ext cx="2061030" cy="792000"/>
              </a:xfrm>
              <a:prstGeom prst="rect">
                <a:avLst/>
              </a:prstGeom>
              <a:ln>
                <a:noFill/>
              </a:ln>
            </p:spPr>
          </p:pic>
          <p:pic>
            <p:nvPicPr>
              <p:cNvPr id="22" name="Picture 21">
                <a:extLst>
                  <a:ext uri="{FF2B5EF4-FFF2-40B4-BE49-F238E27FC236}">
                    <a16:creationId xmlns:a16="http://schemas.microsoft.com/office/drawing/2014/main" id="{2A0004F4-D245-4374-B961-FC98630331FE}"/>
                  </a:ext>
                </a:extLst>
              </p:cNvPr>
              <p:cNvPicPr>
                <a:picLocks noChangeAspect="1"/>
              </p:cNvPicPr>
              <p:nvPr/>
            </p:nvPicPr>
            <p:blipFill rotWithShape="1">
              <a:blip r:embed="rId6"/>
              <a:srcRect l="14808" r="28869"/>
              <a:stretch/>
            </p:blipFill>
            <p:spPr>
              <a:xfrm>
                <a:off x="93118" y="4772239"/>
                <a:ext cx="2856024" cy="792000"/>
              </a:xfrm>
              <a:prstGeom prst="rect">
                <a:avLst/>
              </a:prstGeom>
              <a:ln>
                <a:noFill/>
              </a:ln>
            </p:spPr>
          </p:pic>
          <p:pic>
            <p:nvPicPr>
              <p:cNvPr id="23" name="Picture 22">
                <a:extLst>
                  <a:ext uri="{FF2B5EF4-FFF2-40B4-BE49-F238E27FC236}">
                    <a16:creationId xmlns:a16="http://schemas.microsoft.com/office/drawing/2014/main" id="{846B7662-C49B-4205-BB1E-9D7444124796}"/>
                  </a:ext>
                </a:extLst>
              </p:cNvPr>
              <p:cNvPicPr>
                <a:picLocks noChangeAspect="1"/>
              </p:cNvPicPr>
              <p:nvPr/>
            </p:nvPicPr>
            <p:blipFill rotWithShape="1">
              <a:blip r:embed="rId6"/>
              <a:srcRect r="86464"/>
              <a:stretch/>
            </p:blipFill>
            <p:spPr>
              <a:xfrm>
                <a:off x="2187380" y="3938112"/>
                <a:ext cx="686365" cy="792000"/>
              </a:xfrm>
              <a:prstGeom prst="rect">
                <a:avLst/>
              </a:prstGeom>
              <a:ln>
                <a:noFill/>
              </a:ln>
            </p:spPr>
          </p:pic>
          <p:pic>
            <p:nvPicPr>
              <p:cNvPr id="24" name="Picture 23">
                <a:extLst>
                  <a:ext uri="{FF2B5EF4-FFF2-40B4-BE49-F238E27FC236}">
                    <a16:creationId xmlns:a16="http://schemas.microsoft.com/office/drawing/2014/main" id="{5C90B375-40D1-4586-9F5E-365A46A05515}"/>
                  </a:ext>
                </a:extLst>
              </p:cNvPr>
              <p:cNvPicPr>
                <a:picLocks noChangeAspect="1"/>
              </p:cNvPicPr>
              <p:nvPr/>
            </p:nvPicPr>
            <p:blipFill rotWithShape="1">
              <a:blip r:embed="rId6"/>
              <a:srcRect l="71361"/>
              <a:stretch/>
            </p:blipFill>
            <p:spPr>
              <a:xfrm>
                <a:off x="735187" y="5630404"/>
                <a:ext cx="1452193" cy="792000"/>
              </a:xfrm>
              <a:prstGeom prst="rect">
                <a:avLst/>
              </a:prstGeom>
              <a:ln>
                <a:noFill/>
              </a:ln>
            </p:spPr>
          </p:pic>
        </p:grpSp>
        <p:sp>
          <p:nvSpPr>
            <p:cNvPr id="12" name="Rectangle 11">
              <a:extLst>
                <a:ext uri="{FF2B5EF4-FFF2-40B4-BE49-F238E27FC236}">
                  <a16:creationId xmlns:a16="http://schemas.microsoft.com/office/drawing/2014/main" id="{F2CCAA53-3468-41D8-AF20-EF83F92C3077}"/>
                </a:ext>
              </a:extLst>
            </p:cNvPr>
            <p:cNvSpPr/>
            <p:nvPr/>
          </p:nvSpPr>
          <p:spPr bwMode="auto">
            <a:xfrm>
              <a:off x="146457" y="3002506"/>
              <a:ext cx="2968093" cy="3500652"/>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GB" sz="1174"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25" name="Title 10">
            <a:extLst>
              <a:ext uri="{FF2B5EF4-FFF2-40B4-BE49-F238E27FC236}">
                <a16:creationId xmlns:a16="http://schemas.microsoft.com/office/drawing/2014/main" id="{84FD1001-907E-455F-A61A-F7DF188ED011}"/>
              </a:ext>
            </a:extLst>
          </p:cNvPr>
          <p:cNvSpPr txBox="1">
            <a:spLocks/>
          </p:cNvSpPr>
          <p:nvPr/>
        </p:nvSpPr>
        <p:spPr>
          <a:xfrm>
            <a:off x="1292208" y="558519"/>
            <a:ext cx="1021188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8272">
                    <a:lumMod val="75000"/>
                  </a:srgbClr>
                </a:solidFill>
                <a:effectLst/>
                <a:uLnTx/>
                <a:uFillTx/>
                <a:latin typeface="Segoe UI Semibold"/>
                <a:ea typeface="+mn-ea"/>
                <a:cs typeface="Segoe UI" pitchFamily="34" charset="0"/>
              </a:rPr>
              <a:t>Data connectors: </a:t>
            </a: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to all the data you need</a:t>
            </a:r>
          </a:p>
        </p:txBody>
      </p:sp>
      <p:grpSp>
        <p:nvGrpSpPr>
          <p:cNvPr id="26" name="Group 25">
            <a:extLst>
              <a:ext uri="{FF2B5EF4-FFF2-40B4-BE49-F238E27FC236}">
                <a16:creationId xmlns:a16="http://schemas.microsoft.com/office/drawing/2014/main" id="{83B08045-FF87-4A42-BB70-67FCB71413C9}"/>
              </a:ext>
            </a:extLst>
          </p:cNvPr>
          <p:cNvGrpSpPr/>
          <p:nvPr/>
        </p:nvGrpSpPr>
        <p:grpSpPr>
          <a:xfrm>
            <a:off x="505182" y="519302"/>
            <a:ext cx="574974" cy="632431"/>
            <a:chOff x="931863" y="1466850"/>
            <a:chExt cx="479425" cy="547995"/>
          </a:xfrm>
        </p:grpSpPr>
        <p:grpSp>
          <p:nvGrpSpPr>
            <p:cNvPr id="27" name="Group 26">
              <a:extLst>
                <a:ext uri="{FF2B5EF4-FFF2-40B4-BE49-F238E27FC236}">
                  <a16:creationId xmlns:a16="http://schemas.microsoft.com/office/drawing/2014/main" id="{BC0AAD20-C89C-4943-9C3C-D4915ADE4D03}"/>
                </a:ext>
              </a:extLst>
            </p:cNvPr>
            <p:cNvGrpSpPr/>
            <p:nvPr/>
          </p:nvGrpSpPr>
          <p:grpSpPr>
            <a:xfrm>
              <a:off x="1009952" y="1612901"/>
              <a:ext cx="329597" cy="263294"/>
              <a:chOff x="3807426" y="4520892"/>
              <a:chExt cx="4908981" cy="589170"/>
            </a:xfrm>
          </p:grpSpPr>
          <p:sp>
            <p:nvSpPr>
              <p:cNvPr id="31" name="Rectangle 42">
                <a:extLst>
                  <a:ext uri="{FF2B5EF4-FFF2-40B4-BE49-F238E27FC236}">
                    <a16:creationId xmlns:a16="http://schemas.microsoft.com/office/drawing/2014/main" id="{6AF87F8F-DBEB-4FF3-AF8A-F0D9D682109D}"/>
                  </a:ext>
                </a:extLst>
              </p:cNvPr>
              <p:cNvSpPr/>
              <p:nvPr/>
            </p:nvSpPr>
            <p:spPr bwMode="auto">
              <a:xfrm flipV="1">
                <a:off x="3807426" y="4796988"/>
                <a:ext cx="4908981" cy="313074"/>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22225" cap="flat" cmpd="sng" algn="ctr">
                <a:solidFill>
                  <a:srgbClr val="50E6FF"/>
                </a:solidFill>
                <a:prstDash val="solid"/>
                <a:miter lim="800000"/>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4FF53DCE-1134-4583-8DB2-E2BE5C31D4BB}"/>
                  </a:ext>
                </a:extLst>
              </p:cNvPr>
              <p:cNvCxnSpPr>
                <a:cxnSpLocks/>
              </p:cNvCxnSpPr>
              <p:nvPr/>
            </p:nvCxnSpPr>
            <p:spPr>
              <a:xfrm flipV="1">
                <a:off x="6261924" y="4520892"/>
                <a:ext cx="0" cy="286057"/>
              </a:xfrm>
              <a:prstGeom prst="line">
                <a:avLst/>
              </a:prstGeom>
              <a:noFill/>
              <a:ln w="22225" cap="flat" cmpd="sng" algn="ctr">
                <a:solidFill>
                  <a:srgbClr val="50E6FF"/>
                </a:solidFill>
                <a:prstDash val="solid"/>
                <a:miter lim="800000"/>
                <a:headEnd type="none"/>
                <a:tailEnd type="none"/>
              </a:ln>
              <a:effectLst/>
            </p:spPr>
          </p:cxnSp>
        </p:grpSp>
        <p:sp>
          <p:nvSpPr>
            <p:cNvPr id="28" name="Rectangle 27">
              <a:extLst>
                <a:ext uri="{FF2B5EF4-FFF2-40B4-BE49-F238E27FC236}">
                  <a16:creationId xmlns:a16="http://schemas.microsoft.com/office/drawing/2014/main" id="{4426DBCE-A841-4139-9B6E-3C957B1C0C7F}"/>
                </a:ext>
              </a:extLst>
            </p:cNvPr>
            <p:cNvSpPr/>
            <p:nvPr/>
          </p:nvSpPr>
          <p:spPr bwMode="auto">
            <a:xfrm>
              <a:off x="1100138" y="1466850"/>
              <a:ext cx="149225" cy="149225"/>
            </a:xfrm>
            <a:prstGeom prst="rect">
              <a:avLst/>
            </a:prstGeom>
            <a:no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D4B511D-40B4-451B-A94A-5E39ED5EBAD4}"/>
                </a:ext>
              </a:extLst>
            </p:cNvPr>
            <p:cNvSpPr/>
            <p:nvPr/>
          </p:nvSpPr>
          <p:spPr bwMode="auto">
            <a:xfrm>
              <a:off x="931863" y="1865617"/>
              <a:ext cx="149225" cy="149225"/>
            </a:xfrm>
            <a:prstGeom prst="rect">
              <a:avLst/>
            </a:prstGeom>
            <a:no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5F8FE3DD-09DD-4BD2-96DB-86D1E8C486AD}"/>
                </a:ext>
              </a:extLst>
            </p:cNvPr>
            <p:cNvSpPr/>
            <p:nvPr/>
          </p:nvSpPr>
          <p:spPr bwMode="auto">
            <a:xfrm>
              <a:off x="1262063" y="1865620"/>
              <a:ext cx="149225" cy="149225"/>
            </a:xfrm>
            <a:prstGeom prst="rect">
              <a:avLst/>
            </a:prstGeom>
            <a:no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212413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235FB6-75F9-4511-8B19-C5D36202FAEA}"/>
              </a:ext>
            </a:extLst>
          </p:cNvPr>
          <p:cNvSpPr>
            <a:spLocks noGrp="1"/>
          </p:cNvSpPr>
          <p:nvPr>
            <p:ph type="title"/>
          </p:nvPr>
        </p:nvSpPr>
        <p:spPr>
          <a:xfrm>
            <a:off x="431800" y="2766218"/>
            <a:ext cx="5664200" cy="1325563"/>
          </a:xfrm>
        </p:spPr>
        <p:txBody>
          <a:bodyPr/>
          <a:lstStyle/>
          <a:p>
            <a:r>
              <a:rPr lang="en-GB" dirty="0"/>
              <a:t>Where does AI Fit In?</a:t>
            </a:r>
          </a:p>
        </p:txBody>
      </p:sp>
      <p:pic>
        <p:nvPicPr>
          <p:cNvPr id="7" name="Picture Placeholder 6" descr="A picture containing object, outdoor, sky, clock&#10;&#10;Description automatically generated">
            <a:extLst>
              <a:ext uri="{FF2B5EF4-FFF2-40B4-BE49-F238E27FC236}">
                <a16:creationId xmlns:a16="http://schemas.microsoft.com/office/drawing/2014/main" id="{001C59EF-9190-46A9-B726-FCF0422A8527}"/>
              </a:ext>
            </a:extLst>
          </p:cNvPr>
          <p:cNvPicPr>
            <a:picLocks noGrp="1" noChangeAspect="1"/>
          </p:cNvPicPr>
          <p:nvPr>
            <p:ph type="pic" sz="quarter" idx="12"/>
          </p:nvPr>
        </p:nvPicPr>
        <p:blipFill>
          <a:blip r:embed="rId2"/>
          <a:srcRect l="27587" r="27587"/>
          <a:stretch>
            <a:fillRect/>
          </a:stretch>
        </p:blipFill>
        <p:spPr>
          <a:xfrm>
            <a:off x="6713538" y="0"/>
            <a:ext cx="5478462" cy="6858000"/>
          </a:xfrm>
          <a:prstGeom prst="rect">
            <a:avLst/>
          </a:prstGeom>
        </p:spPr>
      </p:pic>
    </p:spTree>
    <p:extLst>
      <p:ext uri="{BB962C8B-B14F-4D97-AF65-F5344CB8AC3E}">
        <p14:creationId xmlns:p14="http://schemas.microsoft.com/office/powerpoint/2010/main" val="1691733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6B2F-0E36-8C4B-B008-19CAEECD3E53}"/>
              </a:ext>
            </a:extLst>
          </p:cNvPr>
          <p:cNvSpPr txBox="1">
            <a:spLocks/>
          </p:cNvSpPr>
          <p:nvPr/>
        </p:nvSpPr>
        <p:spPr>
          <a:xfrm>
            <a:off x="612627" y="362082"/>
            <a:ext cx="1068933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High-productivity </a:t>
            </a:r>
            <a:r>
              <a:rPr lang="en-US" sz="3600" dirty="0">
                <a:solidFill>
                  <a:srgbClr val="000000"/>
                </a:solidFill>
              </a:rPr>
              <a:t>application</a:t>
            </a: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 platform as a service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j-ea"/>
                <a:cs typeface="Segoe UI" panose="020B0502040204020203" pitchFamily="34" charset="0"/>
              </a:rPr>
              <a:t>   A platform as a service that allows non-developers and developers to rapidly build apps without code</a:t>
            </a:r>
          </a:p>
        </p:txBody>
      </p:sp>
      <p:sp>
        <p:nvSpPr>
          <p:cNvPr id="79" name="Text Placeholder 74">
            <a:extLst>
              <a:ext uri="{FF2B5EF4-FFF2-40B4-BE49-F238E27FC236}">
                <a16:creationId xmlns:a16="http://schemas.microsoft.com/office/drawing/2014/main" id="{A510EE0B-6F2B-8B4C-BF41-5BA874BCB92B}"/>
              </a:ext>
            </a:extLst>
          </p:cNvPr>
          <p:cNvSpPr txBox="1">
            <a:spLocks/>
          </p:cNvSpPr>
          <p:nvPr/>
        </p:nvSpPr>
        <p:spPr>
          <a:xfrm>
            <a:off x="8910735" y="6078828"/>
            <a:ext cx="2827534" cy="321971"/>
          </a:xfrm>
          <a:prstGeom prst="rect">
            <a:avLst/>
          </a:prstGeom>
        </p:spPr>
        <p:txBody>
          <a:bodyPr vert="horz" lIns="0" tIns="0" rIns="0" bIns="0" rtlCol="0" anchor="b">
            <a:noAutofit/>
          </a:bodyPr>
          <a:lstStyle>
            <a:lvl1pPr indent="0" algn="r">
              <a:lnSpc>
                <a:spcPct val="100000"/>
              </a:lnSpc>
              <a:spcBef>
                <a:spcPts val="0"/>
              </a:spcBef>
              <a:buFont typeface="Arial" panose="020B0604020202020204" pitchFamily="34" charset="0"/>
              <a:buNone/>
              <a:defRPr sz="900" b="0" i="0" baseline="0">
                <a:solidFill>
                  <a:srgbClr val="737373"/>
                </a:solidFill>
                <a:latin typeface="SegoeUI" charset="0"/>
                <a:ea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b="1" i="0">
                <a:latin typeface="Segoe UI Semibold" panose="020B0502040204020203" pitchFamily="34" charset="0"/>
                <a:cs typeface="Segoe UI Semibold" panose="020B0502040204020203" pitchFamily="34" charset="0"/>
              </a:defRPr>
            </a:lvl2pPr>
            <a:lvl3pPr marL="1143000" indent="-228600">
              <a:lnSpc>
                <a:spcPct val="90000"/>
              </a:lnSpc>
              <a:spcBef>
                <a:spcPts val="500"/>
              </a:spcBef>
              <a:buFont typeface="Arial" panose="020B0604020202020204" pitchFamily="34" charset="0"/>
              <a:buChar char="•"/>
              <a:defRPr sz="2000" b="1" i="0">
                <a:latin typeface="Segoe UI Semibold" panose="020B0502040204020203" pitchFamily="34" charset="0"/>
                <a:cs typeface="Segoe UI Semibold" panose="020B0502040204020203" pitchFamily="34" charset="0"/>
              </a:defRPr>
            </a:lvl3pPr>
            <a:lvl4pPr marL="1600200" indent="-228600">
              <a:lnSpc>
                <a:spcPct val="90000"/>
              </a:lnSpc>
              <a:spcBef>
                <a:spcPts val="500"/>
              </a:spcBef>
              <a:buFont typeface="Arial" panose="020B0604020202020204" pitchFamily="34" charset="0"/>
              <a:buChar char="•"/>
              <a:defRPr b="1" i="0">
                <a:latin typeface="Segoe UI" panose="020B0502040204020203"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srgbClr val="737373"/>
                </a:solidFill>
                <a:effectLst/>
                <a:uLnTx/>
                <a:uFillTx/>
                <a:latin typeface="SegoeUI" charset="0"/>
                <a:cs typeface="Segoe UI" panose="020B0502040204020203" pitchFamily="34" charset="0"/>
              </a:rPr>
              <a:t>Gartner Market Statistics, 2019.</a:t>
            </a:r>
          </a:p>
        </p:txBody>
      </p:sp>
      <p:grpSp>
        <p:nvGrpSpPr>
          <p:cNvPr id="3" name="Group 2">
            <a:extLst>
              <a:ext uri="{FF2B5EF4-FFF2-40B4-BE49-F238E27FC236}">
                <a16:creationId xmlns:a16="http://schemas.microsoft.com/office/drawing/2014/main" id="{4228206E-36C4-8A4B-9851-ADEE8A7E2A16}"/>
              </a:ext>
            </a:extLst>
          </p:cNvPr>
          <p:cNvGrpSpPr/>
          <p:nvPr/>
        </p:nvGrpSpPr>
        <p:grpSpPr>
          <a:xfrm>
            <a:off x="612627" y="1948252"/>
            <a:ext cx="7060060" cy="3997278"/>
            <a:chOff x="612627" y="1694798"/>
            <a:chExt cx="7060060" cy="3997278"/>
          </a:xfrm>
        </p:grpSpPr>
        <p:sp>
          <p:nvSpPr>
            <p:cNvPr id="81" name="Trapezoid 80">
              <a:extLst>
                <a:ext uri="{FF2B5EF4-FFF2-40B4-BE49-F238E27FC236}">
                  <a16:creationId xmlns:a16="http://schemas.microsoft.com/office/drawing/2014/main" id="{32665ABC-C866-724F-8DB1-09743973067A}"/>
                </a:ext>
              </a:extLst>
            </p:cNvPr>
            <p:cNvSpPr/>
            <p:nvPr/>
          </p:nvSpPr>
          <p:spPr>
            <a:xfrm rot="16200000">
              <a:off x="1925588" y="1436067"/>
              <a:ext cx="3588396" cy="4119338"/>
            </a:xfrm>
            <a:custGeom>
              <a:avLst/>
              <a:gdLst>
                <a:gd name="connsiteX0" fmla="*/ 0 w 4116430"/>
                <a:gd name="connsiteY0" fmla="*/ 4338276 h 4338276"/>
                <a:gd name="connsiteX1" fmla="*/ 863051 w 4116430"/>
                <a:gd name="connsiteY1" fmla="*/ 0 h 4338276"/>
                <a:gd name="connsiteX2" fmla="*/ 3253379 w 4116430"/>
                <a:gd name="connsiteY2" fmla="*/ 0 h 4338276"/>
                <a:gd name="connsiteX3" fmla="*/ 4116430 w 4116430"/>
                <a:gd name="connsiteY3" fmla="*/ 4338276 h 4338276"/>
                <a:gd name="connsiteX4" fmla="*/ 0 w 4116430"/>
                <a:gd name="connsiteY4" fmla="*/ 4338276 h 4338276"/>
                <a:gd name="connsiteX0" fmla="*/ 0 w 3852413"/>
                <a:gd name="connsiteY0" fmla="*/ 4338276 h 4338276"/>
                <a:gd name="connsiteX1" fmla="*/ 863051 w 3852413"/>
                <a:gd name="connsiteY1" fmla="*/ 0 h 4338276"/>
                <a:gd name="connsiteX2" fmla="*/ 3253379 w 3852413"/>
                <a:gd name="connsiteY2" fmla="*/ 0 h 4338276"/>
                <a:gd name="connsiteX3" fmla="*/ 3852413 w 3852413"/>
                <a:gd name="connsiteY3" fmla="*/ 4087138 h 4338276"/>
                <a:gd name="connsiteX4" fmla="*/ 0 w 3852413"/>
                <a:gd name="connsiteY4" fmla="*/ 4338276 h 4338276"/>
                <a:gd name="connsiteX0" fmla="*/ 0 w 3588396"/>
                <a:gd name="connsiteY0" fmla="*/ 4119338 h 4119338"/>
                <a:gd name="connsiteX1" fmla="*/ 599034 w 3588396"/>
                <a:gd name="connsiteY1" fmla="*/ 0 h 4119338"/>
                <a:gd name="connsiteX2" fmla="*/ 2989362 w 3588396"/>
                <a:gd name="connsiteY2" fmla="*/ 0 h 4119338"/>
                <a:gd name="connsiteX3" fmla="*/ 3588396 w 3588396"/>
                <a:gd name="connsiteY3" fmla="*/ 4087138 h 4119338"/>
                <a:gd name="connsiteX4" fmla="*/ 0 w 3588396"/>
                <a:gd name="connsiteY4" fmla="*/ 4119338 h 411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8396" h="4119338">
                  <a:moveTo>
                    <a:pt x="0" y="4119338"/>
                  </a:moveTo>
                  <a:lnTo>
                    <a:pt x="599034" y="0"/>
                  </a:lnTo>
                  <a:lnTo>
                    <a:pt x="2989362" y="0"/>
                  </a:lnTo>
                  <a:lnTo>
                    <a:pt x="3588396" y="4087138"/>
                  </a:lnTo>
                  <a:lnTo>
                    <a:pt x="0" y="4119338"/>
                  </a:lnTo>
                  <a:close/>
                </a:path>
              </a:pathLst>
            </a:custGeom>
            <a:solidFill>
              <a:srgbClr val="A053C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27E56056-01AA-D84D-A892-49A64F82FC32}"/>
                </a:ext>
              </a:extLst>
            </p:cNvPr>
            <p:cNvSpPr>
              <a:spLocks noChangeAspect="1"/>
            </p:cNvSpPr>
            <p:nvPr/>
          </p:nvSpPr>
          <p:spPr>
            <a:xfrm>
              <a:off x="612627" y="2302279"/>
              <a:ext cx="2386915" cy="238691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D9B4303F-92B0-9D4E-A1E1-7AD66C9F1504}"/>
                </a:ext>
              </a:extLst>
            </p:cNvPr>
            <p:cNvSpPr>
              <a:spLocks noChangeAspect="1"/>
            </p:cNvSpPr>
            <p:nvPr/>
          </p:nvSpPr>
          <p:spPr>
            <a:xfrm>
              <a:off x="4070811" y="1694798"/>
              <a:ext cx="3601876" cy="3601876"/>
            </a:xfrm>
            <a:prstGeom prst="ellipse">
              <a:avLst/>
            </a:prstGeom>
            <a:solidFill>
              <a:srgbClr val="74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4" name="Text Placeholder 2">
              <a:extLst>
                <a:ext uri="{FF2B5EF4-FFF2-40B4-BE49-F238E27FC236}">
                  <a16:creationId xmlns:a16="http://schemas.microsoft.com/office/drawing/2014/main" id="{09DC630F-F45C-2345-929F-AA3C0AA5CE5A}"/>
                </a:ext>
              </a:extLst>
            </p:cNvPr>
            <p:cNvSpPr txBox="1">
              <a:spLocks/>
            </p:cNvSpPr>
            <p:nvPr/>
          </p:nvSpPr>
          <p:spPr>
            <a:xfrm>
              <a:off x="1233495" y="4821666"/>
              <a:ext cx="1145178" cy="2862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2019</a:t>
              </a:r>
            </a:p>
          </p:txBody>
        </p:sp>
        <p:sp>
          <p:nvSpPr>
            <p:cNvPr id="85" name="Text Placeholder 2">
              <a:extLst>
                <a:ext uri="{FF2B5EF4-FFF2-40B4-BE49-F238E27FC236}">
                  <a16:creationId xmlns:a16="http://schemas.microsoft.com/office/drawing/2014/main" id="{F8A2588F-F091-9945-B736-872E4423AD8A}"/>
                </a:ext>
              </a:extLst>
            </p:cNvPr>
            <p:cNvSpPr txBox="1">
              <a:spLocks/>
            </p:cNvSpPr>
            <p:nvPr/>
          </p:nvSpPr>
          <p:spPr>
            <a:xfrm>
              <a:off x="977759" y="3338770"/>
              <a:ext cx="1656650" cy="3139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$14.3 billion</a:t>
              </a:r>
            </a:p>
          </p:txBody>
        </p:sp>
        <p:sp>
          <p:nvSpPr>
            <p:cNvPr id="88" name="Text Placeholder 2">
              <a:extLst>
                <a:ext uri="{FF2B5EF4-FFF2-40B4-BE49-F238E27FC236}">
                  <a16:creationId xmlns:a16="http://schemas.microsoft.com/office/drawing/2014/main" id="{8AD1A789-3B19-F045-A003-CB60B52E6923}"/>
                </a:ext>
              </a:extLst>
            </p:cNvPr>
            <p:cNvSpPr txBox="1">
              <a:spLocks/>
            </p:cNvSpPr>
            <p:nvPr/>
          </p:nvSpPr>
          <p:spPr>
            <a:xfrm>
              <a:off x="5020486" y="5405844"/>
              <a:ext cx="1702526" cy="2862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2022 projected</a:t>
              </a:r>
            </a:p>
          </p:txBody>
        </p:sp>
        <p:sp>
          <p:nvSpPr>
            <p:cNvPr id="89" name="Text Placeholder 2">
              <a:extLst>
                <a:ext uri="{FF2B5EF4-FFF2-40B4-BE49-F238E27FC236}">
                  <a16:creationId xmlns:a16="http://schemas.microsoft.com/office/drawing/2014/main" id="{7C89F07D-7EC3-3B4A-A8E8-E1765B8939AB}"/>
                </a:ext>
              </a:extLst>
            </p:cNvPr>
            <p:cNvSpPr txBox="1">
              <a:spLocks/>
            </p:cNvSpPr>
            <p:nvPr/>
          </p:nvSpPr>
          <p:spPr>
            <a:xfrm>
              <a:off x="4936740" y="3338770"/>
              <a:ext cx="1870018" cy="313932"/>
            </a:xfrm>
            <a:prstGeom prst="rect">
              <a:avLst/>
            </a:prstGeom>
          </p:spPr>
          <p:txBody>
            <a:bodyPr vert="horz" wrap="square" lIns="0" tIns="9144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$32.4 billion</a:t>
              </a:r>
            </a:p>
          </p:txBody>
        </p:sp>
      </p:grpSp>
      <p:sp>
        <p:nvSpPr>
          <p:cNvPr id="163" name="Text Placeholder 1">
            <a:extLst>
              <a:ext uri="{FF2B5EF4-FFF2-40B4-BE49-F238E27FC236}">
                <a16:creationId xmlns:a16="http://schemas.microsoft.com/office/drawing/2014/main" id="{EE601012-D150-D844-B125-1D934F941DBE}"/>
              </a:ext>
            </a:extLst>
          </p:cNvPr>
          <p:cNvSpPr txBox="1">
            <a:spLocks/>
          </p:cNvSpPr>
          <p:nvPr/>
        </p:nvSpPr>
        <p:spPr>
          <a:xfrm>
            <a:off x="8221989" y="2006054"/>
            <a:ext cx="2719343" cy="3939475"/>
          </a:xfrm>
          <a:prstGeom prst="rect">
            <a:avLst/>
          </a:prstGeom>
        </p:spPr>
        <p:txBody>
          <a:bodyPr vert="horz" lIns="0" tIns="0" rIns="0" bIns="0" rtlCol="0" anchor="ctr">
            <a:normAutofit/>
          </a:bodyPr>
          <a:lstStyle>
            <a:lvl1pPr indent="0">
              <a:lnSpc>
                <a:spcPct val="100000"/>
              </a:lnSpc>
              <a:spcBef>
                <a:spcPts val="0"/>
              </a:spcBef>
              <a:buFont typeface="Arial" panose="020B0604020202020204" pitchFamily="34" charset="0"/>
              <a:buNone/>
              <a:defRPr b="1" i="0">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b="1" i="0">
                <a:latin typeface="Segoe UI Semibold" panose="020B0502040204020203" pitchFamily="34" charset="0"/>
                <a:cs typeface="Segoe UI Semibold" panose="020B0502040204020203" pitchFamily="34" charset="0"/>
              </a:defRPr>
            </a:lvl2pPr>
            <a:lvl3pPr indent="0">
              <a:lnSpc>
                <a:spcPct val="90000"/>
              </a:lnSpc>
              <a:spcBef>
                <a:spcPts val="500"/>
              </a:spcBef>
              <a:buFont typeface="Arial" panose="020B0604020202020204" pitchFamily="34" charset="0"/>
              <a:buNone/>
              <a:defRPr sz="2000" b="1" i="0">
                <a:latin typeface="Segoe UI Semibold" panose="020B0502040204020203" pitchFamily="34" charset="0"/>
                <a:cs typeface="Segoe UI Semibold" panose="020B0502040204020203" pitchFamily="34" charset="0"/>
              </a:defRPr>
            </a:lvl3pPr>
            <a:lvl4pPr indent="0">
              <a:lnSpc>
                <a:spcPct val="90000"/>
              </a:lnSpc>
              <a:spcBef>
                <a:spcPts val="500"/>
              </a:spcBef>
              <a:buFont typeface="Arial" panose="020B0604020202020204" pitchFamily="34" charset="0"/>
              <a:buNone/>
              <a:defRPr b="1" i="0">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Market size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Gartner predicts </a:t>
            </a:r>
            <a:r>
              <a:rPr kumimoji="0" lang="en-US" sz="140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PowerApps and Microsoft Flow’s total addressable market to be over $14.3 billion </a:t>
            </a:r>
            <a:r>
              <a:rPr lang="en-US" sz="1400" dirty="0">
                <a:solidFill>
                  <a:srgbClr val="000000"/>
                </a:solidFill>
              </a:rPr>
              <a:t>in 2019</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and it is projected to grow to </a:t>
            </a:r>
            <a:r>
              <a:rPr kumimoji="0" lang="en-US" sz="140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$32.4 billion in 2022.</a:t>
            </a:r>
            <a:endParaRPr kumimoji="0" lang="en-US" sz="180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F23551C1-AC7B-4E0A-909B-C71C54A706C4}"/>
              </a:ext>
            </a:extLst>
          </p:cNvPr>
          <p:cNvSpPr/>
          <p:nvPr/>
        </p:nvSpPr>
        <p:spPr>
          <a:xfrm>
            <a:off x="8221989" y="2628781"/>
            <a:ext cx="1412146" cy="800219"/>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wrap="square" lIns="91440" tIns="91440" rIns="91440" bIns="9144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Segoe UI"/>
                <a:ea typeface="+mn-ea"/>
                <a:cs typeface="+mn-cs"/>
              </a:rPr>
              <a:t>&gt;2X</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403088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307C50-15BC-42DE-98CF-C87DE26799EC}"/>
              </a:ext>
            </a:extLst>
          </p:cNvPr>
          <p:cNvSpPr>
            <a:spLocks noGrp="1"/>
          </p:cNvSpPr>
          <p:nvPr>
            <p:ph type="title"/>
          </p:nvPr>
        </p:nvSpPr>
        <p:spPr/>
        <p:txBody>
          <a:bodyPr/>
          <a:lstStyle/>
          <a:p>
            <a:r>
              <a:rPr lang="en-GB" dirty="0"/>
              <a:t>Fact : </a:t>
            </a:r>
          </a:p>
        </p:txBody>
      </p:sp>
      <p:sp>
        <p:nvSpPr>
          <p:cNvPr id="5" name="Content Placeholder 4">
            <a:extLst>
              <a:ext uri="{FF2B5EF4-FFF2-40B4-BE49-F238E27FC236}">
                <a16:creationId xmlns:a16="http://schemas.microsoft.com/office/drawing/2014/main" id="{2CA90196-AEEA-4AD2-A2E9-B2198E28CE79}"/>
              </a:ext>
            </a:extLst>
          </p:cNvPr>
          <p:cNvSpPr>
            <a:spLocks noGrp="1"/>
          </p:cNvSpPr>
          <p:nvPr>
            <p:ph idx="1"/>
          </p:nvPr>
        </p:nvSpPr>
        <p:spPr/>
        <p:txBody>
          <a:bodyPr/>
          <a:lstStyle/>
          <a:p>
            <a:pPr marL="0" indent="0">
              <a:buNone/>
            </a:pPr>
            <a:r>
              <a:rPr lang="en-GB" dirty="0"/>
              <a:t>Most businesses assume that AI is FAR too complicated and will never have a relevant use case to start maximising on the capabilities of AI.</a:t>
            </a:r>
          </a:p>
        </p:txBody>
      </p:sp>
      <p:pic>
        <p:nvPicPr>
          <p:cNvPr id="11" name="Picture Placeholder 10">
            <a:extLst>
              <a:ext uri="{FF2B5EF4-FFF2-40B4-BE49-F238E27FC236}">
                <a16:creationId xmlns:a16="http://schemas.microsoft.com/office/drawing/2014/main" id="{653E216E-B8EC-4611-891C-A9B6348CC1C6}"/>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27533" r="27533"/>
          <a:stretch/>
        </p:blipFill>
        <p:spPr>
          <a:xfrm>
            <a:off x="6713538" y="0"/>
            <a:ext cx="5478462" cy="6858000"/>
          </a:xfrm>
          <a:prstGeom prst="rect">
            <a:avLst/>
          </a:prstGeom>
        </p:spPr>
      </p:pic>
    </p:spTree>
    <p:extLst>
      <p:ext uri="{BB962C8B-B14F-4D97-AF65-F5344CB8AC3E}">
        <p14:creationId xmlns:p14="http://schemas.microsoft.com/office/powerpoint/2010/main" val="333791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307C50-15BC-42DE-98CF-C87DE26799EC}"/>
              </a:ext>
            </a:extLst>
          </p:cNvPr>
          <p:cNvSpPr>
            <a:spLocks noGrp="1"/>
          </p:cNvSpPr>
          <p:nvPr>
            <p:ph type="title"/>
          </p:nvPr>
        </p:nvSpPr>
        <p:spPr/>
        <p:txBody>
          <a:bodyPr/>
          <a:lstStyle/>
          <a:p>
            <a:r>
              <a:rPr lang="en-GB" dirty="0"/>
              <a:t>Fact : </a:t>
            </a:r>
          </a:p>
        </p:txBody>
      </p:sp>
      <p:sp>
        <p:nvSpPr>
          <p:cNvPr id="5" name="Content Placeholder 4">
            <a:extLst>
              <a:ext uri="{FF2B5EF4-FFF2-40B4-BE49-F238E27FC236}">
                <a16:creationId xmlns:a16="http://schemas.microsoft.com/office/drawing/2014/main" id="{2CA90196-AEEA-4AD2-A2E9-B2198E28CE79}"/>
              </a:ext>
            </a:extLst>
          </p:cNvPr>
          <p:cNvSpPr>
            <a:spLocks noGrp="1"/>
          </p:cNvSpPr>
          <p:nvPr>
            <p:ph idx="1"/>
          </p:nvPr>
        </p:nvSpPr>
        <p:spPr/>
        <p:txBody>
          <a:bodyPr/>
          <a:lstStyle/>
          <a:p>
            <a:pPr marL="0" indent="0">
              <a:buNone/>
            </a:pPr>
            <a:r>
              <a:rPr lang="en-GB" dirty="0"/>
              <a:t>Most businesses assume that they don’t have the skills internally or headcount to leverage AI tools.</a:t>
            </a:r>
          </a:p>
        </p:txBody>
      </p:sp>
      <p:pic>
        <p:nvPicPr>
          <p:cNvPr id="7" name="Picture Placeholder 6" descr="A group of people sitting at a desk in front of a computer&#10;&#10;Description automatically generated">
            <a:extLst>
              <a:ext uri="{FF2B5EF4-FFF2-40B4-BE49-F238E27FC236}">
                <a16:creationId xmlns:a16="http://schemas.microsoft.com/office/drawing/2014/main" id="{35071071-AFC5-43F2-932A-4150365103CE}"/>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24038" r="24038"/>
          <a:stretch/>
        </p:blipFill>
        <p:spPr>
          <a:xfrm>
            <a:off x="6713538" y="0"/>
            <a:ext cx="5478462" cy="6858000"/>
          </a:xfrm>
          <a:prstGeom prst="rect">
            <a:avLst/>
          </a:prstGeom>
        </p:spPr>
      </p:pic>
    </p:spTree>
    <p:extLst>
      <p:ext uri="{BB962C8B-B14F-4D97-AF65-F5344CB8AC3E}">
        <p14:creationId xmlns:p14="http://schemas.microsoft.com/office/powerpoint/2010/main" val="954060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307C50-15BC-42DE-98CF-C87DE26799EC}"/>
              </a:ext>
            </a:extLst>
          </p:cNvPr>
          <p:cNvSpPr>
            <a:spLocks noGrp="1"/>
          </p:cNvSpPr>
          <p:nvPr>
            <p:ph type="title"/>
          </p:nvPr>
        </p:nvSpPr>
        <p:spPr/>
        <p:txBody>
          <a:bodyPr/>
          <a:lstStyle/>
          <a:p>
            <a:r>
              <a:rPr lang="en-GB" dirty="0"/>
              <a:t>Fact : </a:t>
            </a:r>
          </a:p>
        </p:txBody>
      </p:sp>
      <p:sp>
        <p:nvSpPr>
          <p:cNvPr id="5" name="Content Placeholder 4">
            <a:extLst>
              <a:ext uri="{FF2B5EF4-FFF2-40B4-BE49-F238E27FC236}">
                <a16:creationId xmlns:a16="http://schemas.microsoft.com/office/drawing/2014/main" id="{2CA90196-AEEA-4AD2-A2E9-B2198E28CE79}"/>
              </a:ext>
            </a:extLst>
          </p:cNvPr>
          <p:cNvSpPr>
            <a:spLocks noGrp="1"/>
          </p:cNvSpPr>
          <p:nvPr>
            <p:ph idx="1"/>
          </p:nvPr>
        </p:nvSpPr>
        <p:spPr/>
        <p:txBody>
          <a:bodyPr/>
          <a:lstStyle/>
          <a:p>
            <a:pPr marL="0" indent="0">
              <a:buNone/>
            </a:pPr>
            <a:r>
              <a:rPr lang="en-GB" dirty="0"/>
              <a:t>AI often scares organisations and their people because it is perceived as a mystery and something people can’t understand.</a:t>
            </a:r>
          </a:p>
        </p:txBody>
      </p:sp>
      <p:pic>
        <p:nvPicPr>
          <p:cNvPr id="2050" name="Picture 2" descr="Image result for skynet">
            <a:extLst>
              <a:ext uri="{FF2B5EF4-FFF2-40B4-BE49-F238E27FC236}">
                <a16:creationId xmlns:a16="http://schemas.microsoft.com/office/drawing/2014/main" id="{BA4C24C2-A10D-4C8E-BAA8-0197D6A8D5EC}"/>
              </a:ext>
            </a:extLst>
          </p:cNvPr>
          <p:cNvPicPr>
            <a:picLocks noGrp="1" noChangeAspect="1" noChangeArrowheads="1"/>
          </p:cNvPicPr>
          <p:nvPr>
            <p:ph type="pic" sz="quarter" idx="12"/>
          </p:nvPr>
        </p:nvPicPr>
        <p:blipFill>
          <a:blip r:embed="rId2">
            <a:extLst>
              <a:ext uri="{28A0092B-C50C-407E-A947-70E740481C1C}">
                <a14:useLocalDpi xmlns:a14="http://schemas.microsoft.com/office/drawing/2010/main" val="0"/>
              </a:ext>
            </a:extLst>
          </a:blip>
          <a:srcRect l="27548" r="2754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kynet">
            <a:extLst>
              <a:ext uri="{FF2B5EF4-FFF2-40B4-BE49-F238E27FC236}">
                <a16:creationId xmlns:a16="http://schemas.microsoft.com/office/drawing/2014/main" id="{F18CE362-D54C-42E6-98E4-0AB3D0BD8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8108" y="4109416"/>
            <a:ext cx="2748584" cy="2748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465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idx="4294967295"/>
          </p:nvPr>
        </p:nvSpPr>
        <p:spPr>
          <a:xfrm>
            <a:off x="1175631" y="593758"/>
            <a:ext cx="9885363" cy="554037"/>
          </a:xfrm>
        </p:spPr>
        <p:txBody>
          <a:bodyPr>
            <a:normAutofit/>
          </a:bodyPr>
          <a:lstStyle/>
          <a:p>
            <a:r>
              <a:rPr lang="en-US" dirty="0">
                <a:solidFill>
                  <a:srgbClr val="76BCB3"/>
                </a:solidFill>
              </a:rPr>
              <a:t>AI Builder: </a:t>
            </a:r>
            <a:r>
              <a:rPr lang="en-US" dirty="0"/>
              <a:t>low code AI for apps and processes</a:t>
            </a:r>
          </a:p>
        </p:txBody>
      </p:sp>
      <p:sp>
        <p:nvSpPr>
          <p:cNvPr id="35" name="TextBox 34">
            <a:extLst>
              <a:ext uri="{FF2B5EF4-FFF2-40B4-BE49-F238E27FC236}">
                <a16:creationId xmlns:a16="http://schemas.microsoft.com/office/drawing/2014/main" id="{A23A77C2-6FEB-49F7-BD10-5A730FA9E86C}"/>
              </a:ext>
            </a:extLst>
          </p:cNvPr>
          <p:cNvSpPr txBox="1"/>
          <p:nvPr/>
        </p:nvSpPr>
        <p:spPr>
          <a:xfrm>
            <a:off x="1741934" y="1558582"/>
            <a:ext cx="10815270" cy="276999"/>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90000"/>
              </a:lnSpc>
              <a:spcBef>
                <a:spcPts val="0"/>
              </a:spcBef>
              <a:spcAft>
                <a:spcPts val="60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 code AI solutions for Power Platform leveraging the power of Azure AI</a:t>
            </a:r>
          </a:p>
        </p:txBody>
      </p:sp>
      <p:grpSp>
        <p:nvGrpSpPr>
          <p:cNvPr id="53" name="Group 52">
            <a:extLst>
              <a:ext uri="{FF2B5EF4-FFF2-40B4-BE49-F238E27FC236}">
                <a16:creationId xmlns:a16="http://schemas.microsoft.com/office/drawing/2014/main" id="{C611B158-AAE5-409B-822E-6A9B0F157F71}"/>
              </a:ext>
            </a:extLst>
          </p:cNvPr>
          <p:cNvGrpSpPr/>
          <p:nvPr/>
        </p:nvGrpSpPr>
        <p:grpSpPr>
          <a:xfrm>
            <a:off x="309305" y="593758"/>
            <a:ext cx="581085" cy="553997"/>
            <a:chOff x="5240279" y="3953634"/>
            <a:chExt cx="1033226" cy="1082357"/>
          </a:xfrm>
        </p:grpSpPr>
        <p:sp>
          <p:nvSpPr>
            <p:cNvPr id="58" name="Oval 57">
              <a:extLst>
                <a:ext uri="{FF2B5EF4-FFF2-40B4-BE49-F238E27FC236}">
                  <a16:creationId xmlns:a16="http://schemas.microsoft.com/office/drawing/2014/main" id="{4BA7E0C3-3470-43FB-B3ED-46FC7312883C}"/>
                </a:ext>
              </a:extLst>
            </p:cNvPr>
            <p:cNvSpPr/>
            <p:nvPr/>
          </p:nvSpPr>
          <p:spPr bwMode="auto">
            <a:xfrm>
              <a:off x="5622937" y="4179433"/>
              <a:ext cx="554086" cy="554086"/>
            </a:xfrm>
            <a:prstGeom prst="ellipse">
              <a:avLst/>
            </a:prstGeom>
            <a:solidFill>
              <a:sysClr val="window" lastClr="FFFFFF">
                <a:lumMod val="75000"/>
                <a:lumOff val="25000"/>
              </a:sysClr>
            </a:solid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 name="Oval 60">
              <a:extLst>
                <a:ext uri="{FF2B5EF4-FFF2-40B4-BE49-F238E27FC236}">
                  <a16:creationId xmlns:a16="http://schemas.microsoft.com/office/drawing/2014/main" id="{9379BD63-D18B-40C4-A1A2-4FC46FB9C02C}"/>
                </a:ext>
              </a:extLst>
            </p:cNvPr>
            <p:cNvSpPr/>
            <p:nvPr/>
          </p:nvSpPr>
          <p:spPr bwMode="auto">
            <a:xfrm>
              <a:off x="5240279" y="4291505"/>
              <a:ext cx="329941" cy="329941"/>
            </a:xfrm>
            <a:prstGeom prst="ellipse">
              <a:avLst/>
            </a:prstGeom>
            <a:solidFill>
              <a:sysClr val="window" lastClr="FFFFFF">
                <a:lumMod val="75000"/>
                <a:lumOff val="25000"/>
              </a:sysClr>
            </a:solid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3" name="Oval 62">
              <a:extLst>
                <a:ext uri="{FF2B5EF4-FFF2-40B4-BE49-F238E27FC236}">
                  <a16:creationId xmlns:a16="http://schemas.microsoft.com/office/drawing/2014/main" id="{72640B86-BC68-49CF-AD75-2D19ECB22B17}"/>
                </a:ext>
              </a:extLst>
            </p:cNvPr>
            <p:cNvSpPr/>
            <p:nvPr/>
          </p:nvSpPr>
          <p:spPr bwMode="auto">
            <a:xfrm>
              <a:off x="5943564" y="3953634"/>
              <a:ext cx="329941" cy="329941"/>
            </a:xfrm>
            <a:prstGeom prst="ellipse">
              <a:avLst/>
            </a:prstGeom>
            <a:solidFill>
              <a:sysClr val="window" lastClr="FFFFFF">
                <a:lumMod val="75000"/>
                <a:lumOff val="25000"/>
              </a:sysClr>
            </a:solid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C47AB27C-B846-40BE-BE66-60EE859F4147}"/>
                </a:ext>
              </a:extLst>
            </p:cNvPr>
            <p:cNvSpPr/>
            <p:nvPr/>
          </p:nvSpPr>
          <p:spPr bwMode="auto">
            <a:xfrm>
              <a:off x="5801201" y="4575454"/>
              <a:ext cx="460537" cy="460537"/>
            </a:xfrm>
            <a:prstGeom prst="ellipse">
              <a:avLst/>
            </a:prstGeom>
            <a:solidFill>
              <a:sysClr val="window" lastClr="FFFFFF">
                <a:lumMod val="75000"/>
                <a:lumOff val="25000"/>
              </a:sysClr>
            </a:solidFill>
            <a:ln w="22225" cap="flat" cmpd="sng" algn="ctr">
              <a:solidFill>
                <a:srgbClr val="00827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C5094ECE-C9EC-4839-82F0-7295E037D171}"/>
              </a:ext>
            </a:extLst>
          </p:cNvPr>
          <p:cNvGrpSpPr/>
          <p:nvPr/>
        </p:nvGrpSpPr>
        <p:grpSpPr>
          <a:xfrm>
            <a:off x="720614" y="2633606"/>
            <a:ext cx="10854803" cy="3538621"/>
            <a:chOff x="720920" y="1773296"/>
            <a:chExt cx="10398609" cy="3073604"/>
          </a:xfrm>
        </p:grpSpPr>
        <p:sp>
          <p:nvSpPr>
            <p:cNvPr id="40" name="Text Placeholder 11">
              <a:extLst>
                <a:ext uri="{FF2B5EF4-FFF2-40B4-BE49-F238E27FC236}">
                  <a16:creationId xmlns:a16="http://schemas.microsoft.com/office/drawing/2014/main" id="{5F47B716-6824-43BE-9D1A-D8742FD1A5F6}"/>
                </a:ext>
              </a:extLst>
            </p:cNvPr>
            <p:cNvSpPr txBox="1">
              <a:spLocks/>
            </p:cNvSpPr>
            <p:nvPr/>
          </p:nvSpPr>
          <p:spPr>
            <a:xfrm>
              <a:off x="906990" y="3862015"/>
              <a:ext cx="2220839" cy="738664"/>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900"/>
                </a:spcAft>
                <a:buClr>
                  <a:srgbClr val="75757A"/>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Binary Classification</a:t>
              </a:r>
              <a:b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Predict and classify fields in CDS</a:t>
              </a:r>
            </a:p>
          </p:txBody>
        </p:sp>
        <p:sp>
          <p:nvSpPr>
            <p:cNvPr id="41" name="Text Placeholder 11">
              <a:extLst>
                <a:ext uri="{FF2B5EF4-FFF2-40B4-BE49-F238E27FC236}">
                  <a16:creationId xmlns:a16="http://schemas.microsoft.com/office/drawing/2014/main" id="{6BF99F01-8CC3-41D5-AF85-A52787D12043}"/>
                </a:ext>
              </a:extLst>
            </p:cNvPr>
            <p:cNvSpPr txBox="1">
              <a:spLocks/>
            </p:cNvSpPr>
            <p:nvPr/>
          </p:nvSpPr>
          <p:spPr>
            <a:xfrm>
              <a:off x="3519561" y="3862015"/>
              <a:ext cx="2061182" cy="984885"/>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900"/>
                </a:spcAft>
                <a:buClr>
                  <a:srgbClr val="75757A"/>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Forms Processing</a:t>
              </a:r>
              <a:b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Extract structured data from digital paper, PDFs, and forms</a:t>
              </a:r>
            </a:p>
          </p:txBody>
        </p:sp>
        <p:sp>
          <p:nvSpPr>
            <p:cNvPr id="42" name="Text Placeholder 11">
              <a:extLst>
                <a:ext uri="{FF2B5EF4-FFF2-40B4-BE49-F238E27FC236}">
                  <a16:creationId xmlns:a16="http://schemas.microsoft.com/office/drawing/2014/main" id="{DFF52F3B-271B-4D73-978F-2F85072C594C}"/>
                </a:ext>
              </a:extLst>
            </p:cNvPr>
            <p:cNvSpPr txBox="1">
              <a:spLocks/>
            </p:cNvSpPr>
            <p:nvPr/>
          </p:nvSpPr>
          <p:spPr>
            <a:xfrm>
              <a:off x="6096000" y="3862015"/>
              <a:ext cx="2191657" cy="984885"/>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900"/>
                </a:spcAft>
                <a:buClr>
                  <a:srgbClr val="75757A"/>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Object Detection</a:t>
              </a:r>
              <a:r>
                <a:rPr kumimoji="0" lang="en-US" sz="1600" b="0"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 </a:t>
              </a:r>
              <a:b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Detect any object (via custom training) through camera or image control</a:t>
              </a:r>
            </a:p>
          </p:txBody>
        </p:sp>
        <p:sp>
          <p:nvSpPr>
            <p:cNvPr id="43" name="Text Placeholder 11">
              <a:extLst>
                <a:ext uri="{FF2B5EF4-FFF2-40B4-BE49-F238E27FC236}">
                  <a16:creationId xmlns:a16="http://schemas.microsoft.com/office/drawing/2014/main" id="{2C62047A-30E1-421D-9F81-D5A6ACACF625}"/>
                </a:ext>
              </a:extLst>
            </p:cNvPr>
            <p:cNvSpPr txBox="1">
              <a:spLocks/>
            </p:cNvSpPr>
            <p:nvPr/>
          </p:nvSpPr>
          <p:spPr>
            <a:xfrm>
              <a:off x="8773886" y="3862014"/>
              <a:ext cx="1799772" cy="984885"/>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900"/>
                </a:spcAft>
                <a:buClr>
                  <a:srgbClr val="75757A"/>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3B3B41"/>
                  </a:solidFill>
                  <a:effectLst/>
                  <a:uLnTx/>
                  <a:uFillTx/>
                  <a:latin typeface="Segoe UI"/>
                  <a:ea typeface="+mn-ea"/>
                  <a:cs typeface="Segoe UI Light" panose="020B0502040204020203" pitchFamily="34" charset="0"/>
                </a:rPr>
                <a:t>Text Classification</a:t>
              </a:r>
              <a:b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rgbClr val="3B3B41"/>
                  </a:solidFill>
                  <a:effectLst/>
                  <a:uLnTx/>
                  <a:uFillTx/>
                  <a:latin typeface="Segoe UI Light" panose="020B0502040204020203" pitchFamily="34" charset="0"/>
                  <a:ea typeface="+mn-ea"/>
                  <a:cs typeface="Segoe UI Light" panose="020B0502040204020203" pitchFamily="34" charset="0"/>
                </a:rPr>
                <a:t>Classify, group and categorize any text in CDS</a:t>
              </a:r>
            </a:p>
          </p:txBody>
        </p:sp>
        <p:pic>
          <p:nvPicPr>
            <p:cNvPr id="44" name="Picture 3">
              <a:extLst>
                <a:ext uri="{FF2B5EF4-FFF2-40B4-BE49-F238E27FC236}">
                  <a16:creationId xmlns:a16="http://schemas.microsoft.com/office/drawing/2014/main" id="{BF6FE673-5068-4D47-A369-62F0B5F74E87}"/>
                </a:ext>
              </a:extLst>
            </p:cNvPr>
            <p:cNvPicPr>
              <a:picLocks noChangeAspect="1"/>
            </p:cNvPicPr>
            <p:nvPr/>
          </p:nvPicPr>
          <p:blipFill>
            <a:blip r:embed="rId3"/>
            <a:stretch>
              <a:fillRect/>
            </a:stretch>
          </p:blipFill>
          <p:spPr>
            <a:xfrm>
              <a:off x="720920" y="1773296"/>
              <a:ext cx="10398609" cy="1986069"/>
            </a:xfrm>
            <a:prstGeom prst="rect">
              <a:avLst/>
            </a:prstGeom>
          </p:spPr>
        </p:pic>
      </p:grpSp>
      <p:sp>
        <p:nvSpPr>
          <p:cNvPr id="3" name="Rectangle 2">
            <a:extLst>
              <a:ext uri="{FF2B5EF4-FFF2-40B4-BE49-F238E27FC236}">
                <a16:creationId xmlns:a16="http://schemas.microsoft.com/office/drawing/2014/main" id="{49EB8DA8-0854-4E27-B799-7B9DB5FDAC85}"/>
              </a:ext>
            </a:extLst>
          </p:cNvPr>
          <p:cNvSpPr/>
          <p:nvPr/>
        </p:nvSpPr>
        <p:spPr>
          <a:xfrm>
            <a:off x="1658868" y="1933185"/>
            <a:ext cx="10750772" cy="369332"/>
          </a:xfrm>
          <a:prstGeom prst="rect">
            <a:avLst/>
          </a:prstGeom>
        </p:spPr>
        <p:txBody>
          <a:bodyPr wrap="square">
            <a:spAutoFit/>
          </a:bodyPr>
          <a:lstStyle/>
          <a:p>
            <a:pPr marL="342900" marR="0" lvl="0" indent="-342900" algn="l" defTabSz="914400" rtl="0" eaLnBrk="1" fontAlgn="auto" latinLnBrk="0" hangingPunct="1">
              <a:lnSpc>
                <a:spcPct val="90000"/>
              </a:lnSpc>
              <a:spcBef>
                <a:spcPts val="0"/>
              </a:spcBef>
              <a:spcAft>
                <a:spcPts val="600"/>
              </a:spcAft>
              <a:buClrTx/>
              <a:buSzTx/>
              <a:buFont typeface="Wingdings" panose="05000000000000000000" pitchFamily="2" charset="2"/>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Natively integrated with Common Data Service + Data Connectors</a:t>
            </a:r>
          </a:p>
        </p:txBody>
      </p:sp>
    </p:spTree>
    <p:extLst>
      <p:ext uri="{BB962C8B-B14F-4D97-AF65-F5344CB8AC3E}">
        <p14:creationId xmlns:p14="http://schemas.microsoft.com/office/powerpoint/2010/main" val="201476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468E9-E339-4BE3-93AC-5D10FD8EA3AB}"/>
              </a:ext>
            </a:extLst>
          </p:cNvPr>
          <p:cNvSpPr>
            <a:spLocks noGrp="1"/>
          </p:cNvSpPr>
          <p:nvPr>
            <p:ph type="title"/>
          </p:nvPr>
        </p:nvSpPr>
        <p:spPr>
          <a:xfrm>
            <a:off x="588263" y="2979539"/>
            <a:ext cx="4167887" cy="553998"/>
          </a:xfrm>
        </p:spPr>
        <p:txBody>
          <a:bodyPr/>
          <a:lstStyle/>
          <a:p>
            <a:r>
              <a:rPr lang="en-GB" dirty="0"/>
              <a:t>Getting Started</a:t>
            </a:r>
          </a:p>
        </p:txBody>
      </p:sp>
    </p:spTree>
    <p:extLst>
      <p:ext uri="{BB962C8B-B14F-4D97-AF65-F5344CB8AC3E}">
        <p14:creationId xmlns:p14="http://schemas.microsoft.com/office/powerpoint/2010/main" val="75545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Triangle 36">
            <a:extLst>
              <a:ext uri="{FF2B5EF4-FFF2-40B4-BE49-F238E27FC236}">
                <a16:creationId xmlns:a16="http://schemas.microsoft.com/office/drawing/2014/main" id="{D85AB300-2C0F-40BD-B788-7089C2296AB4}"/>
              </a:ext>
            </a:extLst>
          </p:cNvPr>
          <p:cNvSpPr/>
          <p:nvPr/>
        </p:nvSpPr>
        <p:spPr bwMode="auto">
          <a:xfrm flipH="1">
            <a:off x="441073" y="1010864"/>
            <a:ext cx="11319808" cy="3668951"/>
          </a:xfrm>
          <a:prstGeom prst="rtTriangle">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auto"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93830BD7-A66B-4A71-9734-659A98E5D996}"/>
              </a:ext>
            </a:extLst>
          </p:cNvPr>
          <p:cNvCxnSpPr>
            <a:cxnSpLocks/>
          </p:cNvCxnSpPr>
          <p:nvPr/>
        </p:nvCxnSpPr>
        <p:spPr>
          <a:xfrm flipH="1">
            <a:off x="428007" y="4679814"/>
            <a:ext cx="11515079" cy="0"/>
          </a:xfrm>
          <a:prstGeom prst="line">
            <a:avLst/>
          </a:prstGeom>
          <a:ln w="25400" cap="rnd">
            <a:solidFill>
              <a:srgbClr val="000000"/>
            </a:solidFill>
            <a:headEnd type="arrow" w="lg" len="lg"/>
            <a:tailEnd type="none"/>
          </a:ln>
        </p:spPr>
        <p:style>
          <a:lnRef idx="1">
            <a:schemeClr val="accent4"/>
          </a:lnRef>
          <a:fillRef idx="0">
            <a:schemeClr val="accent4"/>
          </a:fillRef>
          <a:effectRef idx="0">
            <a:schemeClr val="accent4"/>
          </a:effectRef>
          <a:fontRef idx="minor">
            <a:schemeClr val="tx1"/>
          </a:fontRef>
        </p:style>
      </p:cxnSp>
      <p:grpSp>
        <p:nvGrpSpPr>
          <p:cNvPr id="9" name="Group 8">
            <a:extLst>
              <a:ext uri="{FF2B5EF4-FFF2-40B4-BE49-F238E27FC236}">
                <a16:creationId xmlns:a16="http://schemas.microsoft.com/office/drawing/2014/main" id="{D93BC74C-0E36-4803-BCE2-9E738C93FDF6}"/>
              </a:ext>
            </a:extLst>
          </p:cNvPr>
          <p:cNvGrpSpPr/>
          <p:nvPr/>
        </p:nvGrpSpPr>
        <p:grpSpPr>
          <a:xfrm>
            <a:off x="4762304" y="2014897"/>
            <a:ext cx="2669004" cy="3677601"/>
            <a:chOff x="4762113" y="2014696"/>
            <a:chExt cx="2669383" cy="3678122"/>
          </a:xfrm>
        </p:grpSpPr>
        <p:sp>
          <p:nvSpPr>
            <p:cNvPr id="57" name="TextBox 56">
              <a:extLst>
                <a:ext uri="{FF2B5EF4-FFF2-40B4-BE49-F238E27FC236}">
                  <a16:creationId xmlns:a16="http://schemas.microsoft.com/office/drawing/2014/main" id="{EC3B51D9-3C10-4C0C-A90E-0A194170B8E9}"/>
                </a:ext>
              </a:extLst>
            </p:cNvPr>
            <p:cNvSpPr txBox="1"/>
            <p:nvPr/>
          </p:nvSpPr>
          <p:spPr>
            <a:xfrm>
              <a:off x="5294843" y="5258663"/>
              <a:ext cx="1613565" cy="434155"/>
            </a:xfrm>
            <a:prstGeom prst="rect">
              <a:avLst/>
            </a:prstGeom>
            <a:noFill/>
          </p:spPr>
          <p:txBody>
            <a:bodyPr wrap="square" lIns="0" tIns="0" rIns="0" bIns="0"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Advanced </a:t>
              </a:r>
              <a:b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b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LOB apps</a:t>
              </a:r>
            </a:p>
          </p:txBody>
        </p:sp>
        <p:grpSp>
          <p:nvGrpSpPr>
            <p:cNvPr id="8" name="Group 7">
              <a:extLst>
                <a:ext uri="{FF2B5EF4-FFF2-40B4-BE49-F238E27FC236}">
                  <a16:creationId xmlns:a16="http://schemas.microsoft.com/office/drawing/2014/main" id="{80933E25-44F6-46E3-90CF-DE8980C892F4}"/>
                </a:ext>
              </a:extLst>
            </p:cNvPr>
            <p:cNvGrpSpPr/>
            <p:nvPr/>
          </p:nvGrpSpPr>
          <p:grpSpPr>
            <a:xfrm>
              <a:off x="4762113" y="2014696"/>
              <a:ext cx="2669383" cy="3121958"/>
              <a:chOff x="4762113" y="2014696"/>
              <a:chExt cx="2669383" cy="3121958"/>
            </a:xfrm>
          </p:grpSpPr>
          <p:cxnSp>
            <p:nvCxnSpPr>
              <p:cNvPr id="55" name="Straight Connector 54">
                <a:extLst>
                  <a:ext uri="{FF2B5EF4-FFF2-40B4-BE49-F238E27FC236}">
                    <a16:creationId xmlns:a16="http://schemas.microsoft.com/office/drawing/2014/main" id="{E23E364A-3541-4077-BDED-FF42C2B6D520}"/>
                  </a:ext>
                </a:extLst>
              </p:cNvPr>
              <p:cNvCxnSpPr>
                <a:cxnSpLocks/>
              </p:cNvCxnSpPr>
              <p:nvPr/>
            </p:nvCxnSpPr>
            <p:spPr>
              <a:xfrm flipH="1" flipV="1">
                <a:off x="6095470" y="3381059"/>
                <a:ext cx="6156" cy="883911"/>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BF22F44-9E41-4618-A74A-7C553600B315}"/>
                  </a:ext>
                </a:extLst>
              </p:cNvPr>
              <p:cNvGrpSpPr/>
              <p:nvPr/>
            </p:nvGrpSpPr>
            <p:grpSpPr>
              <a:xfrm>
                <a:off x="4762113" y="2014696"/>
                <a:ext cx="2669383" cy="1668366"/>
                <a:chOff x="4856810" y="1806688"/>
                <a:chExt cx="2722910" cy="1701820"/>
              </a:xfrm>
            </p:grpSpPr>
            <p:pic>
              <p:nvPicPr>
                <p:cNvPr id="61" name="Picture 2" descr="Machine generated alternative text:&#10;Daily Reports &#10;Report &#10;Date &#10;IT o &#10;1/9/2018 &#10;Day Type &#10;FieldVisits &#10;Double &#10;Visit &#10;Doctors Visits &#10;edba &#10;No &#10;Area &#10;Ggg &#10;Select Date before entering visits: &#10;Total Visits: 1 &#10;Comments from Supervisor &#10;o r Name &#10;Samples &#10;tem Name &#10;Aylide Img &#10;ain Prod &#10;Aylide &#10;armacy Notes &#10;eminder ro u &#10;Nexquin &#10;Interest &#10;Pharmacy Visits &#10;* &#10;* &#10;Pharmacy &#10;Select Pharmacy &#10;Feedback ">
                  <a:extLst>
                    <a:ext uri="{FF2B5EF4-FFF2-40B4-BE49-F238E27FC236}">
                      <a16:creationId xmlns:a16="http://schemas.microsoft.com/office/drawing/2014/main" id="{09C02549-FC9B-4B60-8941-ECABE48D1C4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350773" y="2085725"/>
                  <a:ext cx="1732137" cy="99026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8" name="Picture 87">
                  <a:extLst>
                    <a:ext uri="{FF2B5EF4-FFF2-40B4-BE49-F238E27FC236}">
                      <a16:creationId xmlns:a16="http://schemas.microsoft.com/office/drawing/2014/main" id="{F247DF6C-469E-4746-AAB0-75929A7ADA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6810" y="1806688"/>
                  <a:ext cx="2722910" cy="1701820"/>
                </a:xfrm>
                <a:prstGeom prst="rect">
                  <a:avLst/>
                </a:prstGeom>
              </p:spPr>
            </p:pic>
          </p:grpSp>
          <p:pic>
            <p:nvPicPr>
              <p:cNvPr id="44" name="Picture 43" descr="A person wearing a suit and tie&#10;&#10;Description generated with very high confidence">
                <a:extLst>
                  <a:ext uri="{FF2B5EF4-FFF2-40B4-BE49-F238E27FC236}">
                    <a16:creationId xmlns:a16="http://schemas.microsoft.com/office/drawing/2014/main" id="{E64D4CA4-AFCA-4EB0-8BAF-A74CFEFAA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4826" y="4059683"/>
                <a:ext cx="1076971" cy="1076971"/>
              </a:xfrm>
              <a:prstGeom prst="ellipse">
                <a:avLst/>
              </a:prstGeom>
              <a:ln w="12700">
                <a:solidFill>
                  <a:srgbClr val="000000"/>
                </a:solidFill>
              </a:ln>
            </p:spPr>
          </p:pic>
        </p:grpSp>
      </p:grpSp>
      <p:grpSp>
        <p:nvGrpSpPr>
          <p:cNvPr id="12" name="Group 11">
            <a:extLst>
              <a:ext uri="{FF2B5EF4-FFF2-40B4-BE49-F238E27FC236}">
                <a16:creationId xmlns:a16="http://schemas.microsoft.com/office/drawing/2014/main" id="{2B8E6E1C-0C86-4BC4-B79A-44D6C8C028DD}"/>
              </a:ext>
            </a:extLst>
          </p:cNvPr>
          <p:cNvGrpSpPr/>
          <p:nvPr/>
        </p:nvGrpSpPr>
        <p:grpSpPr>
          <a:xfrm>
            <a:off x="7185760" y="1589354"/>
            <a:ext cx="2669004" cy="4103144"/>
            <a:chOff x="7330005" y="2239295"/>
            <a:chExt cx="2722910" cy="4186014"/>
          </a:xfrm>
        </p:grpSpPr>
        <p:cxnSp>
          <p:nvCxnSpPr>
            <p:cNvPr id="56" name="Straight Connector 55">
              <a:extLst>
                <a:ext uri="{FF2B5EF4-FFF2-40B4-BE49-F238E27FC236}">
                  <a16:creationId xmlns:a16="http://schemas.microsoft.com/office/drawing/2014/main" id="{9BFBB0E5-ACDE-41F8-A487-B9D780D11FFF}"/>
                </a:ext>
              </a:extLst>
            </p:cNvPr>
            <p:cNvCxnSpPr>
              <a:cxnSpLocks/>
            </p:cNvCxnSpPr>
            <p:nvPr/>
          </p:nvCxnSpPr>
          <p:spPr>
            <a:xfrm flipV="1">
              <a:off x="8699933" y="3671455"/>
              <a:ext cx="0" cy="1297374"/>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FAC7B8D6-03C9-4602-908F-E930B04D8C28}"/>
                </a:ext>
              </a:extLst>
            </p:cNvPr>
            <p:cNvGrpSpPr/>
            <p:nvPr/>
          </p:nvGrpSpPr>
          <p:grpSpPr>
            <a:xfrm>
              <a:off x="7330005" y="2239295"/>
              <a:ext cx="2722910" cy="1701820"/>
              <a:chOff x="7329212" y="1140708"/>
              <a:chExt cx="2722910" cy="1701820"/>
            </a:xfrm>
          </p:grpSpPr>
          <p:pic>
            <p:nvPicPr>
              <p:cNvPr id="68" name="Picture 67" descr="Screen Clipping">
                <a:extLst>
                  <a:ext uri="{FF2B5EF4-FFF2-40B4-BE49-F238E27FC236}">
                    <a16:creationId xmlns:a16="http://schemas.microsoft.com/office/drawing/2014/main" id="{15AADFE8-1528-4C8B-8AFC-84FFA3C8B3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23175" y="1415776"/>
                <a:ext cx="1727749" cy="1007091"/>
              </a:xfrm>
              <a:prstGeom prst="rect">
                <a:avLst/>
              </a:prstGeom>
            </p:spPr>
          </p:pic>
          <p:pic>
            <p:nvPicPr>
              <p:cNvPr id="89" name="Picture 88">
                <a:extLst>
                  <a:ext uri="{FF2B5EF4-FFF2-40B4-BE49-F238E27FC236}">
                    <a16:creationId xmlns:a16="http://schemas.microsoft.com/office/drawing/2014/main" id="{F1EBB1B1-4722-4393-9BF1-D2DE2B4D37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9212" y="1140708"/>
                <a:ext cx="2722910" cy="1701820"/>
              </a:xfrm>
              <a:prstGeom prst="rect">
                <a:avLst/>
              </a:prstGeom>
            </p:spPr>
          </p:pic>
        </p:grpSp>
        <p:sp>
          <p:nvSpPr>
            <p:cNvPr id="64" name="TextBox 63">
              <a:extLst>
                <a:ext uri="{FF2B5EF4-FFF2-40B4-BE49-F238E27FC236}">
                  <a16:creationId xmlns:a16="http://schemas.microsoft.com/office/drawing/2014/main" id="{8EC02F02-8856-4764-92C9-61FD7E016ECC}"/>
                </a:ext>
              </a:extLst>
            </p:cNvPr>
            <p:cNvSpPr txBox="1"/>
            <p:nvPr/>
          </p:nvSpPr>
          <p:spPr>
            <a:xfrm>
              <a:off x="7876973" y="5982449"/>
              <a:ext cx="1645920" cy="442860"/>
            </a:xfrm>
            <a:prstGeom prst="rect">
              <a:avLst/>
            </a:prstGeom>
            <a:noFill/>
          </p:spPr>
          <p:txBody>
            <a:bodyPr wrap="square" lIns="0" tIns="0" rIns="0" bIns="0"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Mission critical LOB apps</a:t>
              </a:r>
            </a:p>
          </p:txBody>
        </p:sp>
        <p:pic>
          <p:nvPicPr>
            <p:cNvPr id="45" name="Picture 2" descr="Image result for evan chaki">
              <a:extLst>
                <a:ext uri="{FF2B5EF4-FFF2-40B4-BE49-F238E27FC236}">
                  <a16:creationId xmlns:a16="http://schemas.microsoft.com/office/drawing/2014/main" id="{BD8EB862-240F-43BF-8763-A52EC9537C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9942" y="4759418"/>
              <a:ext cx="1098568" cy="1098568"/>
            </a:xfrm>
            <a:prstGeom prst="ellipse">
              <a:avLst/>
            </a:prstGeom>
            <a:noFill/>
            <a:ln w="12700">
              <a:solidFill>
                <a:srgbClr val="000000"/>
              </a:solidFill>
            </a:ln>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E136B83-89E0-41D4-931A-B81F08E15915}"/>
              </a:ext>
            </a:extLst>
          </p:cNvPr>
          <p:cNvGrpSpPr/>
          <p:nvPr/>
        </p:nvGrpSpPr>
        <p:grpSpPr>
          <a:xfrm>
            <a:off x="9609218" y="2014897"/>
            <a:ext cx="2669004" cy="3677601"/>
            <a:chOff x="9609715" y="2014696"/>
            <a:chExt cx="2669383" cy="3678122"/>
          </a:xfrm>
        </p:grpSpPr>
        <p:cxnSp>
          <p:nvCxnSpPr>
            <p:cNvPr id="83" name="Straight Connector 82">
              <a:extLst>
                <a:ext uri="{FF2B5EF4-FFF2-40B4-BE49-F238E27FC236}">
                  <a16:creationId xmlns:a16="http://schemas.microsoft.com/office/drawing/2014/main" id="{F4ABF347-C2E7-4A9E-B6BE-D60DC6632F00}"/>
                </a:ext>
              </a:extLst>
            </p:cNvPr>
            <p:cNvCxnSpPr>
              <a:cxnSpLocks/>
            </p:cNvCxnSpPr>
            <p:nvPr/>
          </p:nvCxnSpPr>
          <p:spPr>
            <a:xfrm flipV="1">
              <a:off x="10956197" y="3381059"/>
              <a:ext cx="0" cy="883911"/>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076E94B-0D28-4F09-AA16-D0EA7DE74338}"/>
                </a:ext>
              </a:extLst>
            </p:cNvPr>
            <p:cNvGrpSpPr/>
            <p:nvPr/>
          </p:nvGrpSpPr>
          <p:grpSpPr>
            <a:xfrm>
              <a:off x="9609715" y="2014696"/>
              <a:ext cx="2669383" cy="1668366"/>
              <a:chOff x="9801616" y="474728"/>
              <a:chExt cx="2722910" cy="1701820"/>
            </a:xfrm>
          </p:grpSpPr>
          <p:pic>
            <p:nvPicPr>
              <p:cNvPr id="75" name="Picture 74">
                <a:extLst>
                  <a:ext uri="{FF2B5EF4-FFF2-40B4-BE49-F238E27FC236}">
                    <a16:creationId xmlns:a16="http://schemas.microsoft.com/office/drawing/2014/main" id="{081314AE-B2F6-4FAD-A83A-2BC8DF9E446F}"/>
                  </a:ext>
                </a:extLst>
              </p:cNvPr>
              <p:cNvPicPr>
                <a:picLocks noChangeAspect="1"/>
              </p:cNvPicPr>
              <p:nvPr/>
            </p:nvPicPr>
            <p:blipFill>
              <a:blip r:embed="rId8"/>
              <a:stretch>
                <a:fillRect/>
              </a:stretch>
            </p:blipFill>
            <p:spPr>
              <a:xfrm>
                <a:off x="10285160" y="748106"/>
                <a:ext cx="1745472" cy="1054335"/>
              </a:xfrm>
              <a:prstGeom prst="rect">
                <a:avLst/>
              </a:prstGeom>
            </p:spPr>
          </p:pic>
          <p:pic>
            <p:nvPicPr>
              <p:cNvPr id="90" name="Picture 89">
                <a:extLst>
                  <a:ext uri="{FF2B5EF4-FFF2-40B4-BE49-F238E27FC236}">
                    <a16:creationId xmlns:a16="http://schemas.microsoft.com/office/drawing/2014/main" id="{B13A61C3-E32B-4E29-A8F4-4D63AC3113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01616" y="474728"/>
                <a:ext cx="2722910" cy="1701820"/>
              </a:xfrm>
              <a:prstGeom prst="rect">
                <a:avLst/>
              </a:prstGeom>
            </p:spPr>
          </p:pic>
        </p:grpSp>
        <p:sp>
          <p:nvSpPr>
            <p:cNvPr id="71" name="TextBox 70">
              <a:extLst>
                <a:ext uri="{FF2B5EF4-FFF2-40B4-BE49-F238E27FC236}">
                  <a16:creationId xmlns:a16="http://schemas.microsoft.com/office/drawing/2014/main" id="{DD20866D-3C57-4C67-85AA-A713B6852467}"/>
                </a:ext>
              </a:extLst>
            </p:cNvPr>
            <p:cNvSpPr txBox="1"/>
            <p:nvPr/>
          </p:nvSpPr>
          <p:spPr>
            <a:xfrm>
              <a:off x="10149414" y="5258663"/>
              <a:ext cx="1613565" cy="434155"/>
            </a:xfrm>
            <a:prstGeom prst="rect">
              <a:avLst/>
            </a:prstGeom>
            <a:noFill/>
          </p:spPr>
          <p:txBody>
            <a:bodyPr wrap="square" lIns="0" tIns="0" rIns="0" bIns="0"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Horizontal, </a:t>
              </a:r>
              <a:b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b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end-to-end apps</a:t>
              </a:r>
            </a:p>
          </p:txBody>
        </p:sp>
        <p:pic>
          <p:nvPicPr>
            <p:cNvPr id="7" name="Picture 6">
              <a:extLst>
                <a:ext uri="{FF2B5EF4-FFF2-40B4-BE49-F238E27FC236}">
                  <a16:creationId xmlns:a16="http://schemas.microsoft.com/office/drawing/2014/main" id="{69C0D175-0219-49DB-9D84-4793AC9D2724}"/>
                </a:ext>
              </a:extLst>
            </p:cNvPr>
            <p:cNvPicPr>
              <a:picLocks noChangeAspect="1"/>
            </p:cNvPicPr>
            <p:nvPr/>
          </p:nvPicPr>
          <p:blipFill>
            <a:blip r:embed="rId9"/>
            <a:stretch>
              <a:fillRect/>
            </a:stretch>
          </p:blipFill>
          <p:spPr>
            <a:xfrm>
              <a:off x="10381032" y="4033658"/>
              <a:ext cx="1163496" cy="1132592"/>
            </a:xfrm>
            <a:prstGeom prst="ellipse">
              <a:avLst/>
            </a:prstGeom>
            <a:ln w="12700" cap="rnd">
              <a:solidFill>
                <a:srgbClr val="000000"/>
              </a:solidFill>
            </a:ln>
            <a:effectLst/>
            <a:scene3d>
              <a:camera prst="orthographicFront"/>
              <a:lightRig rig="contrasting" dir="t">
                <a:rot lat="0" lon="0" rev="3000000"/>
              </a:lightRig>
            </a:scene3d>
            <a:sp3d contourW="7620">
              <a:bevelT w="95250" h="31750"/>
              <a:contourClr>
                <a:srgbClr val="333333"/>
              </a:contourClr>
            </a:sp3d>
          </p:spPr>
        </p:pic>
      </p:grpSp>
      <p:grpSp>
        <p:nvGrpSpPr>
          <p:cNvPr id="4" name="Group 3">
            <a:extLst>
              <a:ext uri="{FF2B5EF4-FFF2-40B4-BE49-F238E27FC236}">
                <a16:creationId xmlns:a16="http://schemas.microsoft.com/office/drawing/2014/main" id="{A709686D-9A36-4EC5-A137-39D2C67D454E}"/>
              </a:ext>
            </a:extLst>
          </p:cNvPr>
          <p:cNvGrpSpPr/>
          <p:nvPr/>
        </p:nvGrpSpPr>
        <p:grpSpPr>
          <a:xfrm>
            <a:off x="-84608" y="2014896"/>
            <a:ext cx="2669004" cy="3677601"/>
            <a:chOff x="-87201" y="2673433"/>
            <a:chExt cx="2722910" cy="3751876"/>
          </a:xfrm>
        </p:grpSpPr>
        <p:grpSp>
          <p:nvGrpSpPr>
            <p:cNvPr id="3" name="Group 2">
              <a:extLst>
                <a:ext uri="{FF2B5EF4-FFF2-40B4-BE49-F238E27FC236}">
                  <a16:creationId xmlns:a16="http://schemas.microsoft.com/office/drawing/2014/main" id="{1AAD2072-6563-4C8C-A3EB-E41DF2337E9F}"/>
                </a:ext>
              </a:extLst>
            </p:cNvPr>
            <p:cNvGrpSpPr/>
            <p:nvPr/>
          </p:nvGrpSpPr>
          <p:grpSpPr>
            <a:xfrm>
              <a:off x="-87201" y="2673433"/>
              <a:ext cx="2722910" cy="3751876"/>
              <a:chOff x="-87201" y="2673433"/>
              <a:chExt cx="2722910" cy="3751876"/>
            </a:xfrm>
          </p:grpSpPr>
          <p:cxnSp>
            <p:nvCxnSpPr>
              <p:cNvPr id="14" name="Straight Connector 13">
                <a:extLst>
                  <a:ext uri="{FF2B5EF4-FFF2-40B4-BE49-F238E27FC236}">
                    <a16:creationId xmlns:a16="http://schemas.microsoft.com/office/drawing/2014/main" id="{C5929B28-80E0-4298-A03A-7805E5C92D52}"/>
                  </a:ext>
                </a:extLst>
              </p:cNvPr>
              <p:cNvCxnSpPr>
                <a:cxnSpLocks/>
              </p:cNvCxnSpPr>
              <p:nvPr/>
            </p:nvCxnSpPr>
            <p:spPr>
              <a:xfrm flipV="1">
                <a:off x="1272059" y="4001147"/>
                <a:ext cx="0" cy="967683"/>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5780E9B-C2D1-4B34-A950-B52F0E52754B}"/>
                  </a:ext>
                </a:extLst>
              </p:cNvPr>
              <p:cNvGrpSpPr/>
              <p:nvPr/>
            </p:nvGrpSpPr>
            <p:grpSpPr>
              <a:xfrm>
                <a:off x="-87201" y="2673433"/>
                <a:ext cx="2722910" cy="1701820"/>
                <a:chOff x="-87994" y="3138649"/>
                <a:chExt cx="2722910" cy="1701820"/>
              </a:xfrm>
            </p:grpSpPr>
            <p:pic>
              <p:nvPicPr>
                <p:cNvPr id="80" name="Picture 6" descr="Image result for powerapps embedded form">
                  <a:extLst>
                    <a:ext uri="{FF2B5EF4-FFF2-40B4-BE49-F238E27FC236}">
                      <a16:creationId xmlns:a16="http://schemas.microsoft.com/office/drawing/2014/main" id="{51508104-E30D-4B00-86D6-58DA1FA0BCE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408560" y="3418194"/>
                  <a:ext cx="1723508" cy="979197"/>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1B1F882B-8EDE-40E4-AAC3-AEA5EF9F0B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94" y="3138649"/>
                  <a:ext cx="2722910" cy="1701820"/>
                </a:xfrm>
                <a:prstGeom prst="rect">
                  <a:avLst/>
                </a:prstGeom>
              </p:spPr>
            </p:pic>
          </p:grpSp>
          <p:sp>
            <p:nvSpPr>
              <p:cNvPr id="79" name="TextBox 78">
                <a:extLst>
                  <a:ext uri="{FF2B5EF4-FFF2-40B4-BE49-F238E27FC236}">
                    <a16:creationId xmlns:a16="http://schemas.microsoft.com/office/drawing/2014/main" id="{E4D71AFF-9495-47D4-BA70-A4F005B75C8E}"/>
                  </a:ext>
                </a:extLst>
              </p:cNvPr>
              <p:cNvSpPr txBox="1"/>
              <p:nvPr/>
            </p:nvSpPr>
            <p:spPr>
              <a:xfrm>
                <a:off x="449099" y="5982449"/>
                <a:ext cx="1645920" cy="442860"/>
              </a:xfrm>
              <a:prstGeom prst="rect">
                <a:avLst/>
              </a:prstGeom>
              <a:noFill/>
            </p:spPr>
            <p:txBody>
              <a:bodyPr wrap="square" lIns="0" tIns="0" rIns="0" bIns="0"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40404"/>
                    </a:solidFill>
                    <a:effectLst/>
                    <a:uLnTx/>
                    <a:uFillTx/>
                    <a:latin typeface="Segoe UI" charset="0"/>
                    <a:ea typeface="Segoe UI" charset="0"/>
                    <a:cs typeface="Segoe UI" charset="0"/>
                  </a:rPr>
                  <a:t>Embedded</a:t>
                </a:r>
                <a:br>
                  <a:rPr kumimoji="0" lang="en-US" sz="1567" b="0" i="0" u="none" strike="noStrike" kern="1200" cap="none" spc="0" normalizeH="0" baseline="0" noProof="0" dirty="0">
                    <a:ln>
                      <a:noFill/>
                    </a:ln>
                    <a:solidFill>
                      <a:srgbClr val="040404"/>
                    </a:solidFill>
                    <a:effectLst/>
                    <a:uLnTx/>
                    <a:uFillTx/>
                    <a:latin typeface="Segoe UI" charset="0"/>
                    <a:ea typeface="Segoe UI" charset="0"/>
                    <a:cs typeface="Segoe UI" charset="0"/>
                  </a:rPr>
                </a:br>
                <a:r>
                  <a:rPr kumimoji="0" lang="en-US" sz="1567" b="0" i="0" u="none" strike="noStrike" kern="1200" cap="none" spc="0" normalizeH="0" baseline="0" noProof="0" dirty="0">
                    <a:ln>
                      <a:noFill/>
                    </a:ln>
                    <a:solidFill>
                      <a:srgbClr val="040404"/>
                    </a:solidFill>
                    <a:effectLst/>
                    <a:uLnTx/>
                    <a:uFillTx/>
                    <a:latin typeface="Segoe UI" charset="0"/>
                    <a:ea typeface="Segoe UI" charset="0"/>
                    <a:cs typeface="Segoe UI" charset="0"/>
                  </a:rPr>
                  <a:t>forms</a:t>
                </a:r>
              </a:p>
            </p:txBody>
          </p:sp>
        </p:grpSp>
        <p:pic>
          <p:nvPicPr>
            <p:cNvPr id="40" name="Picture 39">
              <a:extLst>
                <a:ext uri="{FF2B5EF4-FFF2-40B4-BE49-F238E27FC236}">
                  <a16:creationId xmlns:a16="http://schemas.microsoft.com/office/drawing/2014/main" id="{901EBBA6-260E-4DF3-A649-8A0C449AF84C}"/>
                </a:ext>
              </a:extLst>
            </p:cNvPr>
            <p:cNvPicPr>
              <a:picLocks noChangeAspect="1"/>
            </p:cNvPicPr>
            <p:nvPr/>
          </p:nvPicPr>
          <p:blipFill>
            <a:blip r:embed="rId11"/>
            <a:stretch>
              <a:fillRect/>
            </a:stretch>
          </p:blipFill>
          <p:spPr>
            <a:xfrm>
              <a:off x="721821" y="4727738"/>
              <a:ext cx="1098572" cy="1098572"/>
            </a:xfrm>
            <a:prstGeom prst="ellipse">
              <a:avLst/>
            </a:prstGeom>
            <a:ln w="9525">
              <a:solidFill>
                <a:srgbClr val="000000"/>
              </a:solidFill>
            </a:ln>
          </p:spPr>
        </p:pic>
      </p:grpSp>
      <p:sp>
        <p:nvSpPr>
          <p:cNvPr id="52" name="Title 4">
            <a:extLst>
              <a:ext uri="{FF2B5EF4-FFF2-40B4-BE49-F238E27FC236}">
                <a16:creationId xmlns:a16="http://schemas.microsoft.com/office/drawing/2014/main" id="{511CD7CB-D0BE-42D4-AF5A-C1641B17B554}"/>
              </a:ext>
            </a:extLst>
          </p:cNvPr>
          <p:cNvSpPr txBox="1">
            <a:spLocks/>
          </p:cNvSpPr>
          <p:nvPr/>
        </p:nvSpPr>
        <p:spPr>
          <a:xfrm>
            <a:off x="270066" y="289957"/>
            <a:ext cx="11654187" cy="615553"/>
          </a:xfrm>
          <a:prstGeom prst="rect">
            <a:avLst/>
          </a:prstGeom>
        </p:spPr>
        <p:txBody>
          <a:bodyPr vert="horz" wrap="square" lIns="0" tIns="0" rIns="0" bIns="0" rtlCol="0" anchor="t">
            <a:spAutoFit/>
          </a:bodyPr>
          <a:lstStyle>
            <a:lvl1pPr defTabSz="932742">
              <a:lnSpc>
                <a:spcPct val="100000"/>
              </a:lnSpc>
              <a:spcBef>
                <a:spcPct val="0"/>
              </a:spcBef>
              <a:buNone/>
              <a:defRPr lang="en-US"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4000" b="1" i="0" u="none" strike="noStrike" kern="1200" cap="none" spc="-50" normalizeH="0" baseline="0" noProof="0" dirty="0">
                <a:ln w="3175">
                  <a:noFill/>
                </a:ln>
                <a:solidFill>
                  <a:srgbClr val="742774"/>
                </a:solidFill>
                <a:effectLst/>
                <a:uLnTx/>
                <a:uFillTx/>
                <a:latin typeface="SEGOE UI REGULAR"/>
                <a:ea typeface="+mn-ea"/>
                <a:cs typeface="Segoe UI" pitchFamily="34" charset="0"/>
              </a:rPr>
              <a:t>High productivity app development without cliffs</a:t>
            </a:r>
            <a:endParaRPr kumimoji="0" lang="en-US" sz="4000" b="1" i="0" u="none" strike="noStrike" kern="1200" cap="none" spc="-50" normalizeH="0" baseline="0" noProof="0" dirty="0">
              <a:ln w="3175">
                <a:noFill/>
              </a:ln>
              <a:solidFill>
                <a:srgbClr val="742774"/>
              </a:solidFill>
              <a:effectLst/>
              <a:uLnTx/>
              <a:uFillTx/>
              <a:latin typeface="SEGOE UI REGULAR"/>
              <a:ea typeface="+mn-ea"/>
              <a:cs typeface="Segoe UI" pitchFamily="34" charset="0"/>
            </a:endParaRPr>
          </a:p>
        </p:txBody>
      </p:sp>
      <p:sp>
        <p:nvSpPr>
          <p:cNvPr id="46" name="TextBox 45">
            <a:extLst>
              <a:ext uri="{FF2B5EF4-FFF2-40B4-BE49-F238E27FC236}">
                <a16:creationId xmlns:a16="http://schemas.microsoft.com/office/drawing/2014/main" id="{C632BD7B-C77B-4F0D-B666-6AA1F0234B68}"/>
              </a:ext>
            </a:extLst>
          </p:cNvPr>
          <p:cNvSpPr txBox="1"/>
          <p:nvPr/>
        </p:nvSpPr>
        <p:spPr>
          <a:xfrm>
            <a:off x="402115" y="5913492"/>
            <a:ext cx="6506179" cy="276999"/>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b">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294" normalizeH="0" baseline="0" noProof="0" dirty="0">
                <a:ln w="3175">
                  <a:noFill/>
                </a:ln>
                <a:solidFill>
                  <a:srgbClr val="505050"/>
                </a:solidFill>
                <a:effectLst/>
                <a:uLnTx/>
                <a:uFillTx/>
                <a:latin typeface="Segoe UI Semibold"/>
                <a:ea typeface="+mn-ea"/>
                <a:cs typeface="+mn-cs"/>
              </a:rPr>
              <a:t>Citizen developers</a:t>
            </a:r>
            <a:endParaRPr kumimoji="0" lang="en-US" sz="1800" b="0" i="0" u="none" strike="noStrike" kern="1200" cap="none" spc="294" normalizeH="0" baseline="0" noProof="0" dirty="0">
              <a:ln w="3175">
                <a:noFill/>
              </a:ln>
              <a:solidFill>
                <a:srgbClr val="505050"/>
              </a:solidFill>
              <a:effectLst/>
              <a:uLnTx/>
              <a:uFillTx/>
              <a:latin typeface="Segoe UI Semibold"/>
              <a:ea typeface="+mn-ea"/>
              <a:cs typeface="+mn-cs"/>
            </a:endParaRPr>
          </a:p>
        </p:txBody>
      </p:sp>
      <p:sp>
        <p:nvSpPr>
          <p:cNvPr id="48" name="TextBox 47">
            <a:extLst>
              <a:ext uri="{FF2B5EF4-FFF2-40B4-BE49-F238E27FC236}">
                <a16:creationId xmlns:a16="http://schemas.microsoft.com/office/drawing/2014/main" id="{C4DEC98B-BD8D-44D5-B848-0F6B68485BE6}"/>
              </a:ext>
            </a:extLst>
          </p:cNvPr>
          <p:cNvSpPr txBox="1"/>
          <p:nvPr/>
        </p:nvSpPr>
        <p:spPr>
          <a:xfrm>
            <a:off x="7516742" y="5913492"/>
            <a:ext cx="4273143" cy="276999"/>
          </a:xfrm>
          <a:prstGeom prst="rect">
            <a:avLst/>
          </a:prstGeom>
          <a:solidFill>
            <a:srgbClr val="287EFF"/>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b">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294" normalizeH="0" baseline="0" noProof="0" dirty="0">
                <a:ln>
                  <a:noFill/>
                </a:ln>
                <a:solidFill>
                  <a:srgbClr val="FFFFFF"/>
                </a:solidFill>
                <a:effectLst/>
                <a:uLnTx/>
                <a:uFillTx/>
                <a:latin typeface="Segoe UI Semibold"/>
                <a:ea typeface="+mn-ea"/>
                <a:cs typeface="+mn-cs"/>
              </a:rPr>
              <a:t>Professional Developers</a:t>
            </a:r>
          </a:p>
        </p:txBody>
      </p:sp>
      <p:grpSp>
        <p:nvGrpSpPr>
          <p:cNvPr id="6" name="Group 5">
            <a:extLst>
              <a:ext uri="{FF2B5EF4-FFF2-40B4-BE49-F238E27FC236}">
                <a16:creationId xmlns:a16="http://schemas.microsoft.com/office/drawing/2014/main" id="{B4CCB0C0-86AB-4D8B-A369-EDD7EF153505}"/>
              </a:ext>
            </a:extLst>
          </p:cNvPr>
          <p:cNvGrpSpPr/>
          <p:nvPr/>
        </p:nvGrpSpPr>
        <p:grpSpPr>
          <a:xfrm>
            <a:off x="2689372" y="1640232"/>
            <a:ext cx="1964883" cy="4052264"/>
            <a:chOff x="2688889" y="1639978"/>
            <a:chExt cx="1965162" cy="4052839"/>
          </a:xfrm>
        </p:grpSpPr>
        <p:grpSp>
          <p:nvGrpSpPr>
            <p:cNvPr id="11" name="Group 10">
              <a:extLst>
                <a:ext uri="{FF2B5EF4-FFF2-40B4-BE49-F238E27FC236}">
                  <a16:creationId xmlns:a16="http://schemas.microsoft.com/office/drawing/2014/main" id="{608634A7-9DE7-42C2-995F-0F74F742A827}"/>
                </a:ext>
              </a:extLst>
            </p:cNvPr>
            <p:cNvGrpSpPr/>
            <p:nvPr/>
          </p:nvGrpSpPr>
          <p:grpSpPr>
            <a:xfrm>
              <a:off x="2867557" y="2846047"/>
              <a:ext cx="1613564" cy="2846770"/>
              <a:chOff x="2925057" y="3521455"/>
              <a:chExt cx="1645920" cy="2903854"/>
            </a:xfrm>
          </p:grpSpPr>
          <p:cxnSp>
            <p:nvCxnSpPr>
              <p:cNvPr id="54" name="Straight Connector 53">
                <a:extLst>
                  <a:ext uri="{FF2B5EF4-FFF2-40B4-BE49-F238E27FC236}">
                    <a16:creationId xmlns:a16="http://schemas.microsoft.com/office/drawing/2014/main" id="{B8CB0613-D395-425F-8EC4-2CED14122C41}"/>
                  </a:ext>
                </a:extLst>
              </p:cNvPr>
              <p:cNvCxnSpPr>
                <a:cxnSpLocks/>
              </p:cNvCxnSpPr>
              <p:nvPr/>
            </p:nvCxnSpPr>
            <p:spPr>
              <a:xfrm flipV="1">
                <a:off x="3748017" y="3521455"/>
                <a:ext cx="0" cy="1447375"/>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628E105-4915-4373-B72A-AED8BE2264A6}"/>
                  </a:ext>
                </a:extLst>
              </p:cNvPr>
              <p:cNvSpPr txBox="1"/>
              <p:nvPr/>
            </p:nvSpPr>
            <p:spPr>
              <a:xfrm>
                <a:off x="2925057" y="5982449"/>
                <a:ext cx="1645920" cy="442860"/>
              </a:xfrm>
              <a:prstGeom prst="rect">
                <a:avLst/>
              </a:prstGeom>
              <a:noFill/>
            </p:spPr>
            <p:txBody>
              <a:bodyPr wrap="square" lIns="0" tIns="0" rIns="0" bIns="0"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Simple </a:t>
                </a:r>
                <a:b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br>
                <a:r>
                  <a:rPr kumimoji="0" lang="en-US" sz="1567" b="0" i="0" u="none" strike="noStrike" kern="1200" cap="none" spc="0" normalizeH="0" baseline="0" noProof="0" dirty="0">
                    <a:ln>
                      <a:noFill/>
                    </a:ln>
                    <a:solidFill>
                      <a:srgbClr val="040404"/>
                    </a:solidFill>
                    <a:effectLst/>
                    <a:uLnTx/>
                    <a:uFillTx/>
                    <a:latin typeface="Segoe UI" charset="0"/>
                    <a:ea typeface="+mn-ea"/>
                    <a:cs typeface="Segoe UI" charset="0"/>
                  </a:rPr>
                  <a:t>LOB apps</a:t>
                </a:r>
              </a:p>
            </p:txBody>
          </p:sp>
          <p:pic>
            <p:nvPicPr>
              <p:cNvPr id="43" name="Picture 1" descr="image002">
                <a:extLst>
                  <a:ext uri="{FF2B5EF4-FFF2-40B4-BE49-F238E27FC236}">
                    <a16:creationId xmlns:a16="http://schemas.microsoft.com/office/drawing/2014/main" id="{5A5487D4-BB0A-49C8-9651-06AFA942955D}"/>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3193297" y="4753360"/>
                <a:ext cx="1103588" cy="1098572"/>
              </a:xfrm>
              <a:prstGeom prst="ellipse">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pic>
          <p:nvPicPr>
            <p:cNvPr id="2" name="Picture 1">
              <a:extLst>
                <a:ext uri="{FF2B5EF4-FFF2-40B4-BE49-F238E27FC236}">
                  <a16:creationId xmlns:a16="http://schemas.microsoft.com/office/drawing/2014/main" id="{4515C94C-F914-4727-B283-EDCA5C28608A}"/>
                </a:ext>
              </a:extLst>
            </p:cNvPr>
            <p:cNvPicPr>
              <a:picLocks noChangeAspect="1"/>
            </p:cNvPicPr>
            <p:nvPr/>
          </p:nvPicPr>
          <p:blipFill>
            <a:blip r:embed="rId13"/>
            <a:stretch>
              <a:fillRect/>
            </a:stretch>
          </p:blipFill>
          <p:spPr>
            <a:xfrm>
              <a:off x="2688889" y="2582874"/>
              <a:ext cx="1965162" cy="1240140"/>
            </a:xfrm>
            <a:prstGeom prst="rect">
              <a:avLst/>
            </a:prstGeom>
          </p:spPr>
        </p:pic>
        <p:pic>
          <p:nvPicPr>
            <p:cNvPr id="5" name="Picture 4">
              <a:extLst>
                <a:ext uri="{FF2B5EF4-FFF2-40B4-BE49-F238E27FC236}">
                  <a16:creationId xmlns:a16="http://schemas.microsoft.com/office/drawing/2014/main" id="{265B6D74-1B24-478C-B477-5C5A7E2276AF}"/>
                </a:ext>
              </a:extLst>
            </p:cNvPr>
            <p:cNvPicPr>
              <a:picLocks noChangeAspect="1"/>
            </p:cNvPicPr>
            <p:nvPr/>
          </p:nvPicPr>
          <p:blipFill>
            <a:blip r:embed="rId14"/>
            <a:stretch>
              <a:fillRect/>
            </a:stretch>
          </p:blipFill>
          <p:spPr>
            <a:xfrm>
              <a:off x="2794945" y="1639978"/>
              <a:ext cx="1719789" cy="913276"/>
            </a:xfrm>
            <a:prstGeom prst="rect">
              <a:avLst/>
            </a:prstGeom>
          </p:spPr>
        </p:pic>
      </p:grpSp>
    </p:spTree>
    <p:extLst>
      <p:ext uri="{BB962C8B-B14F-4D97-AF65-F5344CB8AC3E}">
        <p14:creationId xmlns:p14="http://schemas.microsoft.com/office/powerpoint/2010/main" val="223427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6B2F-0E36-8C4B-B008-19CAEECD3E53}"/>
              </a:ext>
            </a:extLst>
          </p:cNvPr>
          <p:cNvSpPr txBox="1">
            <a:spLocks/>
          </p:cNvSpPr>
          <p:nvPr/>
        </p:nvSpPr>
        <p:spPr>
          <a:xfrm>
            <a:off x="457199" y="461561"/>
            <a:ext cx="10860157" cy="5539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3C3C41"/>
                </a:solidFill>
                <a:effectLst/>
                <a:uLnTx/>
                <a:uFillTx/>
                <a:latin typeface="Segoe UI Semibold" panose="020B0502040204020203" pitchFamily="34" charset="0"/>
                <a:ea typeface="+mj-ea"/>
                <a:cs typeface="Segoe UI Semibold" panose="020B0502040204020203" pitchFamily="34" charset="0"/>
              </a:rPr>
              <a:t>Build value-add custom apps for any scenario</a:t>
            </a:r>
          </a:p>
        </p:txBody>
      </p:sp>
      <p:sp>
        <p:nvSpPr>
          <p:cNvPr id="100" name="Text Placeholder 18">
            <a:extLst>
              <a:ext uri="{FF2B5EF4-FFF2-40B4-BE49-F238E27FC236}">
                <a16:creationId xmlns:a16="http://schemas.microsoft.com/office/drawing/2014/main" id="{8B0BD764-414D-CF4C-8033-C7581A1CB910}"/>
              </a:ext>
            </a:extLst>
          </p:cNvPr>
          <p:cNvSpPr txBox="1">
            <a:spLocks/>
          </p:cNvSpPr>
          <p:nvPr userDrawn="1"/>
        </p:nvSpPr>
        <p:spPr>
          <a:xfrm>
            <a:off x="511023" y="3043960"/>
            <a:ext cx="1828800"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Human resources</a:t>
            </a:r>
          </a:p>
        </p:txBody>
      </p:sp>
      <p:sp>
        <p:nvSpPr>
          <p:cNvPr id="3" name="Rectangle 2">
            <a:extLst>
              <a:ext uri="{FF2B5EF4-FFF2-40B4-BE49-F238E27FC236}">
                <a16:creationId xmlns:a16="http://schemas.microsoft.com/office/drawing/2014/main" id="{8CC249E6-7F73-C34E-9DA4-C49718C7B412}"/>
              </a:ext>
            </a:extLst>
          </p:cNvPr>
          <p:cNvSpPr/>
          <p:nvPr/>
        </p:nvSpPr>
        <p:spPr>
          <a:xfrm>
            <a:off x="511023" y="3656001"/>
            <a:ext cx="1828800" cy="1692771"/>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Employee feedback</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Vacation entry</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Onboarding</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Mileage tracker</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Time entry</a:t>
            </a:r>
          </a:p>
        </p:txBody>
      </p:sp>
      <p:sp>
        <p:nvSpPr>
          <p:cNvPr id="177" name="Text Placeholder 18">
            <a:extLst>
              <a:ext uri="{FF2B5EF4-FFF2-40B4-BE49-F238E27FC236}">
                <a16:creationId xmlns:a16="http://schemas.microsoft.com/office/drawing/2014/main" id="{84545CDA-39A8-6E41-BD89-417197154590}"/>
              </a:ext>
            </a:extLst>
          </p:cNvPr>
          <p:cNvSpPr txBox="1">
            <a:spLocks/>
          </p:cNvSpPr>
          <p:nvPr/>
        </p:nvSpPr>
        <p:spPr>
          <a:xfrm>
            <a:off x="2377732" y="3043960"/>
            <a:ext cx="1828800"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Sales and Service</a:t>
            </a:r>
          </a:p>
        </p:txBody>
      </p:sp>
      <p:sp>
        <p:nvSpPr>
          <p:cNvPr id="178" name="Rectangle 177">
            <a:extLst>
              <a:ext uri="{FF2B5EF4-FFF2-40B4-BE49-F238E27FC236}">
                <a16:creationId xmlns:a16="http://schemas.microsoft.com/office/drawing/2014/main" id="{9F3084F2-83F0-9740-9987-813F620EE5B8}"/>
              </a:ext>
            </a:extLst>
          </p:cNvPr>
          <p:cNvSpPr/>
          <p:nvPr/>
        </p:nvSpPr>
        <p:spPr>
          <a:xfrm>
            <a:off x="2377732" y="3651641"/>
            <a:ext cx="1828800" cy="2123658"/>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Order entry/ update</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Self-service food menu</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Case management</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Fleet selection</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Mobile patient triage app</a:t>
            </a:r>
          </a:p>
        </p:txBody>
      </p:sp>
      <p:sp>
        <p:nvSpPr>
          <p:cNvPr id="176" name="Text Placeholder 18">
            <a:extLst>
              <a:ext uri="{FF2B5EF4-FFF2-40B4-BE49-F238E27FC236}">
                <a16:creationId xmlns:a16="http://schemas.microsoft.com/office/drawing/2014/main" id="{F48C72C8-848B-0A43-9F26-EF321A70EFFC}"/>
              </a:ext>
            </a:extLst>
          </p:cNvPr>
          <p:cNvSpPr txBox="1">
            <a:spLocks/>
          </p:cNvSpPr>
          <p:nvPr/>
        </p:nvSpPr>
        <p:spPr>
          <a:xfrm>
            <a:off x="4244441" y="3043960"/>
            <a:ext cx="1828800" cy="3416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Marketing</a:t>
            </a:r>
          </a:p>
        </p:txBody>
      </p:sp>
      <p:sp>
        <p:nvSpPr>
          <p:cNvPr id="179" name="Rectangle 178">
            <a:extLst>
              <a:ext uri="{FF2B5EF4-FFF2-40B4-BE49-F238E27FC236}">
                <a16:creationId xmlns:a16="http://schemas.microsoft.com/office/drawing/2014/main" id="{80955EAE-7945-E948-B261-828510406772}"/>
              </a:ext>
            </a:extLst>
          </p:cNvPr>
          <p:cNvSpPr/>
          <p:nvPr/>
        </p:nvSpPr>
        <p:spPr>
          <a:xfrm>
            <a:off x="4244441" y="3455528"/>
            <a:ext cx="1828800" cy="1615827"/>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Campaign management</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Check-in</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Conference session</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Event organizer</a:t>
            </a:r>
          </a:p>
        </p:txBody>
      </p:sp>
      <p:sp>
        <p:nvSpPr>
          <p:cNvPr id="175" name="Text Placeholder 18">
            <a:extLst>
              <a:ext uri="{FF2B5EF4-FFF2-40B4-BE49-F238E27FC236}">
                <a16:creationId xmlns:a16="http://schemas.microsoft.com/office/drawing/2014/main" id="{5AF1A91F-0C1A-194E-A13F-DB8F7640DB8E}"/>
              </a:ext>
            </a:extLst>
          </p:cNvPr>
          <p:cNvSpPr txBox="1">
            <a:spLocks/>
          </p:cNvSpPr>
          <p:nvPr/>
        </p:nvSpPr>
        <p:spPr>
          <a:xfrm>
            <a:off x="6111150" y="3043960"/>
            <a:ext cx="1828800" cy="3416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Operations</a:t>
            </a:r>
          </a:p>
        </p:txBody>
      </p:sp>
      <p:sp>
        <p:nvSpPr>
          <p:cNvPr id="180" name="Rectangle 179">
            <a:extLst>
              <a:ext uri="{FF2B5EF4-FFF2-40B4-BE49-F238E27FC236}">
                <a16:creationId xmlns:a16="http://schemas.microsoft.com/office/drawing/2014/main" id="{F58E0883-9DCE-8241-9284-370B748A2AF1}"/>
              </a:ext>
            </a:extLst>
          </p:cNvPr>
          <p:cNvSpPr/>
          <p:nvPr/>
        </p:nvSpPr>
        <p:spPr>
          <a:xfrm>
            <a:off x="6111150" y="3455528"/>
            <a:ext cx="1828800" cy="1908215"/>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Update stock levels</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Incident reporting</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Warehouse management</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Inventory counting</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Shipment tracking</a:t>
            </a:r>
          </a:p>
        </p:txBody>
      </p:sp>
      <p:sp>
        <p:nvSpPr>
          <p:cNvPr id="174" name="Text Placeholder 18">
            <a:extLst>
              <a:ext uri="{FF2B5EF4-FFF2-40B4-BE49-F238E27FC236}">
                <a16:creationId xmlns:a16="http://schemas.microsoft.com/office/drawing/2014/main" id="{BCFE4BAC-387A-0B47-9F84-7580602DDF1C}"/>
              </a:ext>
            </a:extLst>
          </p:cNvPr>
          <p:cNvSpPr txBox="1">
            <a:spLocks/>
          </p:cNvSpPr>
          <p:nvPr/>
        </p:nvSpPr>
        <p:spPr>
          <a:xfrm>
            <a:off x="7977859" y="3043960"/>
            <a:ext cx="1828800"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Social and collaboration</a:t>
            </a:r>
          </a:p>
        </p:txBody>
      </p:sp>
      <p:sp>
        <p:nvSpPr>
          <p:cNvPr id="181" name="Rectangle 180">
            <a:extLst>
              <a:ext uri="{FF2B5EF4-FFF2-40B4-BE49-F238E27FC236}">
                <a16:creationId xmlns:a16="http://schemas.microsoft.com/office/drawing/2014/main" id="{D54ABA8B-8712-DA43-9DC1-F46B7EF4DE78}"/>
              </a:ext>
            </a:extLst>
          </p:cNvPr>
          <p:cNvSpPr/>
          <p:nvPr/>
        </p:nvSpPr>
        <p:spPr>
          <a:xfrm>
            <a:off x="7977859" y="3641056"/>
            <a:ext cx="1828800" cy="1908215"/>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Knowledge management</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Meeting organizer</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Room Finder</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Shift/ resource management</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Risk management</a:t>
            </a:r>
          </a:p>
        </p:txBody>
      </p:sp>
      <p:sp>
        <p:nvSpPr>
          <p:cNvPr id="173" name="Text Placeholder 18">
            <a:extLst>
              <a:ext uri="{FF2B5EF4-FFF2-40B4-BE49-F238E27FC236}">
                <a16:creationId xmlns:a16="http://schemas.microsoft.com/office/drawing/2014/main" id="{7B71BF6A-3BE6-BF43-B2E2-9C8A824B5EFA}"/>
              </a:ext>
            </a:extLst>
          </p:cNvPr>
          <p:cNvSpPr txBox="1">
            <a:spLocks/>
          </p:cNvSpPr>
          <p:nvPr/>
        </p:nvSpPr>
        <p:spPr>
          <a:xfrm>
            <a:off x="9844567" y="3060710"/>
            <a:ext cx="1828800"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Finance and compliance</a:t>
            </a:r>
          </a:p>
        </p:txBody>
      </p:sp>
      <p:sp>
        <p:nvSpPr>
          <p:cNvPr id="182" name="Rectangle 181">
            <a:extLst>
              <a:ext uri="{FF2B5EF4-FFF2-40B4-BE49-F238E27FC236}">
                <a16:creationId xmlns:a16="http://schemas.microsoft.com/office/drawing/2014/main" id="{41013850-9130-4843-84EA-CCAFCC752869}"/>
              </a:ext>
            </a:extLst>
          </p:cNvPr>
          <p:cNvSpPr/>
          <p:nvPr/>
        </p:nvSpPr>
        <p:spPr>
          <a:xfrm>
            <a:off x="9844567" y="3657806"/>
            <a:ext cx="1828800" cy="1323439"/>
          </a:xfrm>
          <a:prstGeom prst="rect">
            <a:avLst/>
          </a:prstGeom>
        </p:spPr>
        <p:txBody>
          <a:bodyPr wrap="square">
            <a:spAutoFit/>
          </a:bodyPr>
          <a:lstStyle/>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Budget tracker</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GDPR tracker</a:t>
            </a:r>
          </a:p>
          <a:p>
            <a:pPr marL="0" marR="0" lvl="0" indent="0" algn="ctr" defTabSz="6223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Blockchain consortium management </a:t>
            </a:r>
          </a:p>
        </p:txBody>
      </p:sp>
      <p:grpSp>
        <p:nvGrpSpPr>
          <p:cNvPr id="4" name="Group 3">
            <a:extLst>
              <a:ext uri="{FF2B5EF4-FFF2-40B4-BE49-F238E27FC236}">
                <a16:creationId xmlns:a16="http://schemas.microsoft.com/office/drawing/2014/main" id="{6F1CC947-3B0A-CF47-90E8-251239C28C55}"/>
              </a:ext>
            </a:extLst>
          </p:cNvPr>
          <p:cNvGrpSpPr/>
          <p:nvPr/>
        </p:nvGrpSpPr>
        <p:grpSpPr>
          <a:xfrm>
            <a:off x="968223" y="1996350"/>
            <a:ext cx="914400" cy="914400"/>
            <a:chOff x="968223" y="1996350"/>
            <a:chExt cx="914400" cy="914400"/>
          </a:xfrm>
        </p:grpSpPr>
        <p:sp>
          <p:nvSpPr>
            <p:cNvPr id="94" name="Oval 93">
              <a:extLst>
                <a:ext uri="{FF2B5EF4-FFF2-40B4-BE49-F238E27FC236}">
                  <a16:creationId xmlns:a16="http://schemas.microsoft.com/office/drawing/2014/main" id="{F359A0B1-9F63-544A-8710-52E939B11D4B}"/>
                </a:ext>
              </a:extLst>
            </p:cNvPr>
            <p:cNvSpPr>
              <a:spLocks noChangeAspect="1"/>
            </p:cNvSpPr>
            <p:nvPr/>
          </p:nvSpPr>
          <p:spPr bwMode="auto">
            <a:xfrm>
              <a:off x="968223"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2" name="Picture 11">
              <a:extLst>
                <a:ext uri="{FF2B5EF4-FFF2-40B4-BE49-F238E27FC236}">
                  <a16:creationId xmlns:a16="http://schemas.microsoft.com/office/drawing/2014/main" id="{C51AF2AB-156D-344A-A283-02D1EB235E3B}"/>
                </a:ext>
              </a:extLst>
            </p:cNvPr>
            <p:cNvPicPr>
              <a:picLocks noChangeAspect="1"/>
            </p:cNvPicPr>
            <p:nvPr/>
          </p:nvPicPr>
          <p:blipFill>
            <a:blip r:embed="rId4"/>
            <a:stretch>
              <a:fillRect/>
            </a:stretch>
          </p:blipFill>
          <p:spPr>
            <a:xfrm>
              <a:off x="1234924" y="2301150"/>
              <a:ext cx="381000" cy="304800"/>
            </a:xfrm>
            <a:prstGeom prst="rect">
              <a:avLst/>
            </a:prstGeom>
          </p:spPr>
        </p:pic>
      </p:grpSp>
      <p:grpSp>
        <p:nvGrpSpPr>
          <p:cNvPr id="5" name="Group 4">
            <a:extLst>
              <a:ext uri="{FF2B5EF4-FFF2-40B4-BE49-F238E27FC236}">
                <a16:creationId xmlns:a16="http://schemas.microsoft.com/office/drawing/2014/main" id="{BAA60E53-FDC1-C241-9E62-189E13AFA7D4}"/>
              </a:ext>
            </a:extLst>
          </p:cNvPr>
          <p:cNvGrpSpPr/>
          <p:nvPr/>
        </p:nvGrpSpPr>
        <p:grpSpPr>
          <a:xfrm>
            <a:off x="2834932" y="1996350"/>
            <a:ext cx="914400" cy="914400"/>
            <a:chOff x="2834932" y="1996350"/>
            <a:chExt cx="914400" cy="914400"/>
          </a:xfrm>
        </p:grpSpPr>
        <p:sp>
          <p:nvSpPr>
            <p:cNvPr id="125" name="Oval 124">
              <a:extLst>
                <a:ext uri="{FF2B5EF4-FFF2-40B4-BE49-F238E27FC236}">
                  <a16:creationId xmlns:a16="http://schemas.microsoft.com/office/drawing/2014/main" id="{94859BD2-5B25-9C44-B437-D3E9874CD03D}"/>
                </a:ext>
              </a:extLst>
            </p:cNvPr>
            <p:cNvSpPr>
              <a:spLocks noChangeAspect="1"/>
            </p:cNvSpPr>
            <p:nvPr/>
          </p:nvSpPr>
          <p:spPr bwMode="auto">
            <a:xfrm>
              <a:off x="2834932"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3" name="Picture 182">
              <a:extLst>
                <a:ext uri="{FF2B5EF4-FFF2-40B4-BE49-F238E27FC236}">
                  <a16:creationId xmlns:a16="http://schemas.microsoft.com/office/drawing/2014/main" id="{E746ABDD-7E53-5A49-BE76-A048ACB24C58}"/>
                </a:ext>
              </a:extLst>
            </p:cNvPr>
            <p:cNvPicPr>
              <a:picLocks noChangeAspect="1"/>
            </p:cNvPicPr>
            <p:nvPr/>
          </p:nvPicPr>
          <p:blipFill>
            <a:blip r:embed="rId5"/>
            <a:stretch>
              <a:fillRect/>
            </a:stretch>
          </p:blipFill>
          <p:spPr>
            <a:xfrm>
              <a:off x="3145207" y="2301150"/>
              <a:ext cx="304800" cy="304800"/>
            </a:xfrm>
            <a:prstGeom prst="rect">
              <a:avLst/>
            </a:prstGeom>
          </p:spPr>
        </p:pic>
      </p:grpSp>
      <p:grpSp>
        <p:nvGrpSpPr>
          <p:cNvPr id="6" name="Group 5">
            <a:extLst>
              <a:ext uri="{FF2B5EF4-FFF2-40B4-BE49-F238E27FC236}">
                <a16:creationId xmlns:a16="http://schemas.microsoft.com/office/drawing/2014/main" id="{B47C32E9-C3AC-7B44-B93C-A20172B1631C}"/>
              </a:ext>
            </a:extLst>
          </p:cNvPr>
          <p:cNvGrpSpPr/>
          <p:nvPr/>
        </p:nvGrpSpPr>
        <p:grpSpPr>
          <a:xfrm>
            <a:off x="4701641" y="1996350"/>
            <a:ext cx="914400" cy="914400"/>
            <a:chOff x="4701641" y="1996350"/>
            <a:chExt cx="914400" cy="914400"/>
          </a:xfrm>
        </p:grpSpPr>
        <p:sp>
          <p:nvSpPr>
            <p:cNvPr id="135" name="Oval 134">
              <a:extLst>
                <a:ext uri="{FF2B5EF4-FFF2-40B4-BE49-F238E27FC236}">
                  <a16:creationId xmlns:a16="http://schemas.microsoft.com/office/drawing/2014/main" id="{BA197B64-B789-8544-8DC7-8E3CFC4EADFB}"/>
                </a:ext>
              </a:extLst>
            </p:cNvPr>
            <p:cNvSpPr>
              <a:spLocks noChangeAspect="1"/>
            </p:cNvSpPr>
            <p:nvPr/>
          </p:nvSpPr>
          <p:spPr bwMode="auto">
            <a:xfrm>
              <a:off x="4701641"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4" name="Picture 183">
              <a:extLst>
                <a:ext uri="{FF2B5EF4-FFF2-40B4-BE49-F238E27FC236}">
                  <a16:creationId xmlns:a16="http://schemas.microsoft.com/office/drawing/2014/main" id="{27DFEB1F-6ECC-2E46-9C13-7E75917D6BA2}"/>
                </a:ext>
              </a:extLst>
            </p:cNvPr>
            <p:cNvPicPr>
              <a:picLocks noChangeAspect="1"/>
            </p:cNvPicPr>
            <p:nvPr/>
          </p:nvPicPr>
          <p:blipFill>
            <a:blip r:embed="rId6"/>
            <a:stretch>
              <a:fillRect/>
            </a:stretch>
          </p:blipFill>
          <p:spPr>
            <a:xfrm>
              <a:off x="4993742" y="2288450"/>
              <a:ext cx="330200" cy="330200"/>
            </a:xfrm>
            <a:prstGeom prst="rect">
              <a:avLst/>
            </a:prstGeom>
          </p:spPr>
        </p:pic>
      </p:grpSp>
      <p:grpSp>
        <p:nvGrpSpPr>
          <p:cNvPr id="7" name="Group 6">
            <a:extLst>
              <a:ext uri="{FF2B5EF4-FFF2-40B4-BE49-F238E27FC236}">
                <a16:creationId xmlns:a16="http://schemas.microsoft.com/office/drawing/2014/main" id="{DD59C0C4-DFD4-3D4F-835C-1825DC9C0356}"/>
              </a:ext>
            </a:extLst>
          </p:cNvPr>
          <p:cNvGrpSpPr/>
          <p:nvPr/>
        </p:nvGrpSpPr>
        <p:grpSpPr>
          <a:xfrm>
            <a:off x="6568350" y="1996350"/>
            <a:ext cx="914400" cy="914400"/>
            <a:chOff x="6568350" y="1996350"/>
            <a:chExt cx="914400" cy="914400"/>
          </a:xfrm>
        </p:grpSpPr>
        <p:sp>
          <p:nvSpPr>
            <p:cNvPr id="146" name="Oval 145">
              <a:extLst>
                <a:ext uri="{FF2B5EF4-FFF2-40B4-BE49-F238E27FC236}">
                  <a16:creationId xmlns:a16="http://schemas.microsoft.com/office/drawing/2014/main" id="{F2B58B24-A3A8-5949-99EE-CFE23BDEA297}"/>
                </a:ext>
              </a:extLst>
            </p:cNvPr>
            <p:cNvSpPr>
              <a:spLocks noChangeAspect="1"/>
            </p:cNvSpPr>
            <p:nvPr/>
          </p:nvSpPr>
          <p:spPr bwMode="auto">
            <a:xfrm>
              <a:off x="6568350"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5" name="Picture 184">
              <a:extLst>
                <a:ext uri="{FF2B5EF4-FFF2-40B4-BE49-F238E27FC236}">
                  <a16:creationId xmlns:a16="http://schemas.microsoft.com/office/drawing/2014/main" id="{B6F676DB-D849-7249-9697-A75C66D3526A}"/>
                </a:ext>
              </a:extLst>
            </p:cNvPr>
            <p:cNvPicPr>
              <a:picLocks noChangeAspect="1"/>
            </p:cNvPicPr>
            <p:nvPr/>
          </p:nvPicPr>
          <p:blipFill>
            <a:blip r:embed="rId7"/>
            <a:stretch>
              <a:fillRect/>
            </a:stretch>
          </p:blipFill>
          <p:spPr>
            <a:xfrm>
              <a:off x="6847750" y="2275750"/>
              <a:ext cx="355600" cy="355600"/>
            </a:xfrm>
            <a:prstGeom prst="rect">
              <a:avLst/>
            </a:prstGeom>
          </p:spPr>
        </p:pic>
      </p:grpSp>
      <p:grpSp>
        <p:nvGrpSpPr>
          <p:cNvPr id="8" name="Group 7">
            <a:extLst>
              <a:ext uri="{FF2B5EF4-FFF2-40B4-BE49-F238E27FC236}">
                <a16:creationId xmlns:a16="http://schemas.microsoft.com/office/drawing/2014/main" id="{1FED6CF0-221E-4E4C-ACAC-79A5CA9CDA1E}"/>
              </a:ext>
            </a:extLst>
          </p:cNvPr>
          <p:cNvGrpSpPr/>
          <p:nvPr/>
        </p:nvGrpSpPr>
        <p:grpSpPr>
          <a:xfrm>
            <a:off x="8435059" y="1996350"/>
            <a:ext cx="914400" cy="914400"/>
            <a:chOff x="8435059" y="1996350"/>
            <a:chExt cx="914400" cy="914400"/>
          </a:xfrm>
        </p:grpSpPr>
        <p:sp>
          <p:nvSpPr>
            <p:cNvPr id="104" name="Oval 103">
              <a:extLst>
                <a:ext uri="{FF2B5EF4-FFF2-40B4-BE49-F238E27FC236}">
                  <a16:creationId xmlns:a16="http://schemas.microsoft.com/office/drawing/2014/main" id="{72A36499-2570-EB47-8483-3DCCF39F25C1}"/>
                </a:ext>
              </a:extLst>
            </p:cNvPr>
            <p:cNvSpPr>
              <a:spLocks noChangeAspect="1"/>
            </p:cNvSpPr>
            <p:nvPr/>
          </p:nvSpPr>
          <p:spPr bwMode="auto">
            <a:xfrm>
              <a:off x="8435059"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6" name="Picture 185">
              <a:extLst>
                <a:ext uri="{FF2B5EF4-FFF2-40B4-BE49-F238E27FC236}">
                  <a16:creationId xmlns:a16="http://schemas.microsoft.com/office/drawing/2014/main" id="{5226CE69-B132-CF41-BA94-B4F66459BC34}"/>
                </a:ext>
              </a:extLst>
            </p:cNvPr>
            <p:cNvPicPr>
              <a:picLocks noChangeAspect="1"/>
            </p:cNvPicPr>
            <p:nvPr/>
          </p:nvPicPr>
          <p:blipFill>
            <a:blip r:embed="rId8"/>
            <a:stretch>
              <a:fillRect/>
            </a:stretch>
          </p:blipFill>
          <p:spPr>
            <a:xfrm>
              <a:off x="8676359" y="2256700"/>
              <a:ext cx="431800" cy="393700"/>
            </a:xfrm>
            <a:prstGeom prst="rect">
              <a:avLst/>
            </a:prstGeom>
          </p:spPr>
        </p:pic>
      </p:grpSp>
      <p:grpSp>
        <p:nvGrpSpPr>
          <p:cNvPr id="9" name="Group 8">
            <a:extLst>
              <a:ext uri="{FF2B5EF4-FFF2-40B4-BE49-F238E27FC236}">
                <a16:creationId xmlns:a16="http://schemas.microsoft.com/office/drawing/2014/main" id="{C5D7E0A3-6148-1A47-882C-33C03740EC01}"/>
              </a:ext>
            </a:extLst>
          </p:cNvPr>
          <p:cNvGrpSpPr/>
          <p:nvPr/>
        </p:nvGrpSpPr>
        <p:grpSpPr>
          <a:xfrm>
            <a:off x="10301767" y="1996350"/>
            <a:ext cx="914400" cy="914400"/>
            <a:chOff x="10301767" y="1996350"/>
            <a:chExt cx="914400" cy="914400"/>
          </a:xfrm>
        </p:grpSpPr>
        <p:sp>
          <p:nvSpPr>
            <p:cNvPr id="170" name="Oval 169">
              <a:extLst>
                <a:ext uri="{FF2B5EF4-FFF2-40B4-BE49-F238E27FC236}">
                  <a16:creationId xmlns:a16="http://schemas.microsoft.com/office/drawing/2014/main" id="{EEE70B2C-9E0C-DE40-AE23-64CE5E61D2B6}"/>
                </a:ext>
              </a:extLst>
            </p:cNvPr>
            <p:cNvSpPr>
              <a:spLocks noChangeAspect="1"/>
            </p:cNvSpPr>
            <p:nvPr userDrawn="1"/>
          </p:nvSpPr>
          <p:spPr bwMode="auto">
            <a:xfrm>
              <a:off x="10301767" y="199635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7" name="Picture 186">
              <a:extLst>
                <a:ext uri="{FF2B5EF4-FFF2-40B4-BE49-F238E27FC236}">
                  <a16:creationId xmlns:a16="http://schemas.microsoft.com/office/drawing/2014/main" id="{3ED220BE-50D0-9149-A10C-A826AA02F0C0}"/>
                </a:ext>
              </a:extLst>
            </p:cNvPr>
            <p:cNvPicPr>
              <a:picLocks noChangeAspect="1"/>
            </p:cNvPicPr>
            <p:nvPr/>
          </p:nvPicPr>
          <p:blipFill>
            <a:blip r:embed="rId9"/>
            <a:stretch>
              <a:fillRect/>
            </a:stretch>
          </p:blipFill>
          <p:spPr>
            <a:xfrm>
              <a:off x="10593867" y="2301150"/>
              <a:ext cx="330200" cy="304800"/>
            </a:xfrm>
            <a:prstGeom prst="rect">
              <a:avLst/>
            </a:prstGeom>
          </p:spPr>
        </p:pic>
      </p:grpSp>
    </p:spTree>
    <p:custDataLst>
      <p:tags r:id="rId1"/>
    </p:custDataLst>
    <p:extLst>
      <p:ext uri="{BB962C8B-B14F-4D97-AF65-F5344CB8AC3E}">
        <p14:creationId xmlns:p14="http://schemas.microsoft.com/office/powerpoint/2010/main" val="106413531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6B2F-0E36-8C4B-B008-19CAEECD3E53}"/>
              </a:ext>
            </a:extLst>
          </p:cNvPr>
          <p:cNvSpPr txBox="1">
            <a:spLocks/>
          </p:cNvSpPr>
          <p:nvPr/>
        </p:nvSpPr>
        <p:spPr>
          <a:xfrm>
            <a:off x="457199" y="461561"/>
            <a:ext cx="10765857"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Grow your footprint</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j-ea"/>
                <a:cs typeface="Segoe UI" panose="020B0502040204020203" pitchFamily="34" charset="0"/>
              </a:rPr>
              <a:t>Add value to both business and IT users across the entire organization</a:t>
            </a:r>
          </a:p>
        </p:txBody>
      </p:sp>
      <p:grpSp>
        <p:nvGrpSpPr>
          <p:cNvPr id="4" name="Group 3">
            <a:extLst>
              <a:ext uri="{FF2B5EF4-FFF2-40B4-BE49-F238E27FC236}">
                <a16:creationId xmlns:a16="http://schemas.microsoft.com/office/drawing/2014/main" id="{68A9E3B2-3DDB-4741-8BBC-15C9421F5609}"/>
              </a:ext>
            </a:extLst>
          </p:cNvPr>
          <p:cNvGrpSpPr/>
          <p:nvPr/>
        </p:nvGrpSpPr>
        <p:grpSpPr>
          <a:xfrm>
            <a:off x="11113604" y="1535652"/>
            <a:ext cx="438362" cy="4330387"/>
            <a:chOff x="11113604" y="1574152"/>
            <a:chExt cx="438362" cy="4591325"/>
          </a:xfrm>
        </p:grpSpPr>
        <p:sp>
          <p:nvSpPr>
            <p:cNvPr id="5" name="Up Arrow 4">
              <a:extLst>
                <a:ext uri="{FF2B5EF4-FFF2-40B4-BE49-F238E27FC236}">
                  <a16:creationId xmlns:a16="http://schemas.microsoft.com/office/drawing/2014/main" id="{0A51597F-8543-2349-86AA-B0E9292C0F9E}"/>
                </a:ext>
              </a:extLst>
            </p:cNvPr>
            <p:cNvSpPr/>
            <p:nvPr/>
          </p:nvSpPr>
          <p:spPr>
            <a:xfrm>
              <a:off x="11113604" y="1574152"/>
              <a:ext cx="438362" cy="4591325"/>
            </a:xfrm>
            <a:prstGeom prst="upArrow">
              <a:avLst>
                <a:gd name="adj1" fmla="val 50000"/>
                <a:gd name="adj2" fmla="val 555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AC6EA4F-2917-254A-925A-FA0E88B343E6}"/>
                </a:ext>
              </a:extLst>
            </p:cNvPr>
            <p:cNvCxnSpPr/>
            <p:nvPr/>
          </p:nvCxnSpPr>
          <p:spPr>
            <a:xfrm>
              <a:off x="11223057" y="6083299"/>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28405CD-07EF-2641-AF34-110E254B148E}"/>
                </a:ext>
              </a:extLst>
            </p:cNvPr>
            <p:cNvCxnSpPr/>
            <p:nvPr/>
          </p:nvCxnSpPr>
          <p:spPr>
            <a:xfrm>
              <a:off x="11223057" y="6028266"/>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A4A1D1-A6D1-C645-8D49-C6CE0B51F415}"/>
                </a:ext>
              </a:extLst>
            </p:cNvPr>
            <p:cNvCxnSpPr/>
            <p:nvPr/>
          </p:nvCxnSpPr>
          <p:spPr>
            <a:xfrm>
              <a:off x="11223057" y="5955694"/>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3CF99B1-EA06-AE42-97E6-2D3C7EB8BA80}"/>
                </a:ext>
              </a:extLst>
            </p:cNvPr>
            <p:cNvCxnSpPr/>
            <p:nvPr/>
          </p:nvCxnSpPr>
          <p:spPr>
            <a:xfrm>
              <a:off x="11223057" y="5863770"/>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E49F3E2-584D-7F4C-A5FF-FF4CDB9442D9}"/>
                </a:ext>
              </a:extLst>
            </p:cNvPr>
            <p:cNvCxnSpPr/>
            <p:nvPr/>
          </p:nvCxnSpPr>
          <p:spPr>
            <a:xfrm>
              <a:off x="11223057" y="5752494"/>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FCCA31E-398D-B142-8CDE-C05CCCB10E1F}"/>
                </a:ext>
              </a:extLst>
            </p:cNvPr>
            <p:cNvCxnSpPr/>
            <p:nvPr/>
          </p:nvCxnSpPr>
          <p:spPr>
            <a:xfrm>
              <a:off x="11223057" y="5641218"/>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D8F62EF-F6D3-AE4F-A8CF-217433687D00}"/>
                </a:ext>
              </a:extLst>
            </p:cNvPr>
            <p:cNvCxnSpPr/>
            <p:nvPr/>
          </p:nvCxnSpPr>
          <p:spPr>
            <a:xfrm>
              <a:off x="11223057" y="5481561"/>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147EC6B-DAA2-0741-97CD-D62DB7844449}"/>
                </a:ext>
              </a:extLst>
            </p:cNvPr>
            <p:cNvCxnSpPr/>
            <p:nvPr/>
          </p:nvCxnSpPr>
          <p:spPr>
            <a:xfrm>
              <a:off x="11223057" y="5273523"/>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82E4FF-C0DF-014B-969E-B9E86102208B}"/>
                </a:ext>
              </a:extLst>
            </p:cNvPr>
            <p:cNvCxnSpPr/>
            <p:nvPr/>
          </p:nvCxnSpPr>
          <p:spPr>
            <a:xfrm>
              <a:off x="11223057" y="4983237"/>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886160B-2AE5-B34C-886F-27F8C87FC6D9}"/>
                </a:ext>
              </a:extLst>
            </p:cNvPr>
            <p:cNvCxnSpPr/>
            <p:nvPr/>
          </p:nvCxnSpPr>
          <p:spPr>
            <a:xfrm>
              <a:off x="11223057" y="4586513"/>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576F0B2-212D-0C43-A475-605FA6E3C36A}"/>
                </a:ext>
              </a:extLst>
            </p:cNvPr>
            <p:cNvCxnSpPr/>
            <p:nvPr/>
          </p:nvCxnSpPr>
          <p:spPr>
            <a:xfrm>
              <a:off x="11223057" y="4001103"/>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6364FCF-68D9-8043-92BA-3B01E3A5E0DC}"/>
                </a:ext>
              </a:extLst>
            </p:cNvPr>
            <p:cNvCxnSpPr/>
            <p:nvPr/>
          </p:nvCxnSpPr>
          <p:spPr>
            <a:xfrm>
              <a:off x="11223057" y="3115731"/>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69ACA3A-45F6-2D4D-A7E7-7EF4B7349F22}"/>
                </a:ext>
              </a:extLst>
            </p:cNvPr>
            <p:cNvCxnSpPr/>
            <p:nvPr/>
          </p:nvCxnSpPr>
          <p:spPr>
            <a:xfrm>
              <a:off x="11223057" y="6127749"/>
              <a:ext cx="219456"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EA53BE08-5753-3D48-9274-1A7789F805A4}"/>
              </a:ext>
            </a:extLst>
          </p:cNvPr>
          <p:cNvSpPr/>
          <p:nvPr/>
        </p:nvSpPr>
        <p:spPr>
          <a:xfrm>
            <a:off x="355181" y="6133000"/>
            <a:ext cx="21684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Business scenarios</a:t>
            </a:r>
            <a:endParaRPr kumimoji="0" lang="en-US" sz="1600" b="1"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A6403326-B665-5E4B-9AB9-C9A33867FB55}"/>
              </a:ext>
            </a:extLst>
          </p:cNvPr>
          <p:cNvCxnSpPr>
            <a:cxnSpLocks/>
          </p:cNvCxnSpPr>
          <p:nvPr/>
        </p:nvCxnSpPr>
        <p:spPr>
          <a:xfrm>
            <a:off x="418700" y="6161875"/>
            <a:ext cx="10430253"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91B9698F-6D86-314A-B80E-367E9F4EAF5E}"/>
              </a:ext>
            </a:extLst>
          </p:cNvPr>
          <p:cNvGrpSpPr/>
          <p:nvPr/>
        </p:nvGrpSpPr>
        <p:grpSpPr>
          <a:xfrm>
            <a:off x="457200" y="4273693"/>
            <a:ext cx="1371600" cy="1775630"/>
            <a:chOff x="457200" y="4312193"/>
            <a:chExt cx="1371600" cy="1775630"/>
          </a:xfrm>
        </p:grpSpPr>
        <p:sp>
          <p:nvSpPr>
            <p:cNvPr id="19" name="Rounded Rectangle 18">
              <a:extLst>
                <a:ext uri="{FF2B5EF4-FFF2-40B4-BE49-F238E27FC236}">
                  <a16:creationId xmlns:a16="http://schemas.microsoft.com/office/drawing/2014/main" id="{FDB35C9A-ABA8-864B-91DC-ADE7C4B9ED2D}"/>
                </a:ext>
              </a:extLst>
            </p:cNvPr>
            <p:cNvSpPr/>
            <p:nvPr/>
          </p:nvSpPr>
          <p:spPr>
            <a:xfrm>
              <a:off x="457200" y="4586513"/>
              <a:ext cx="1371600" cy="150131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Increase adoption via training</a:t>
              </a:r>
            </a:p>
          </p:txBody>
        </p:sp>
        <p:sp>
          <p:nvSpPr>
            <p:cNvPr id="54" name="Oval 53">
              <a:extLst>
                <a:ext uri="{FF2B5EF4-FFF2-40B4-BE49-F238E27FC236}">
                  <a16:creationId xmlns:a16="http://schemas.microsoft.com/office/drawing/2014/main" id="{BE948E4A-C1C7-1944-BC4F-4D4ACA7C4D31}"/>
                </a:ext>
              </a:extLst>
            </p:cNvPr>
            <p:cNvSpPr>
              <a:spLocks noChangeAspect="1"/>
            </p:cNvSpPr>
            <p:nvPr/>
          </p:nvSpPr>
          <p:spPr bwMode="auto">
            <a:xfrm>
              <a:off x="878960" y="4312193"/>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7" name="Picture 6">
              <a:extLst>
                <a:ext uri="{FF2B5EF4-FFF2-40B4-BE49-F238E27FC236}">
                  <a16:creationId xmlns:a16="http://schemas.microsoft.com/office/drawing/2014/main" id="{6AC5BF0F-FA97-B64C-BB2E-C213A5E62CFD}"/>
                </a:ext>
              </a:extLst>
            </p:cNvPr>
            <p:cNvPicPr>
              <a:picLocks noChangeAspect="1"/>
            </p:cNvPicPr>
            <p:nvPr/>
          </p:nvPicPr>
          <p:blipFill>
            <a:blip r:embed="rId3"/>
            <a:stretch>
              <a:fillRect/>
            </a:stretch>
          </p:blipFill>
          <p:spPr>
            <a:xfrm>
              <a:off x="1027550" y="4449353"/>
              <a:ext cx="251460" cy="274320"/>
            </a:xfrm>
            <a:prstGeom prst="rect">
              <a:avLst/>
            </a:prstGeom>
          </p:spPr>
        </p:pic>
      </p:grpSp>
      <p:grpSp>
        <p:nvGrpSpPr>
          <p:cNvPr id="16" name="Group 15">
            <a:extLst>
              <a:ext uri="{FF2B5EF4-FFF2-40B4-BE49-F238E27FC236}">
                <a16:creationId xmlns:a16="http://schemas.microsoft.com/office/drawing/2014/main" id="{3DD9E9A4-F3FE-0B40-941D-A1951A1D3D15}"/>
              </a:ext>
            </a:extLst>
          </p:cNvPr>
          <p:cNvGrpSpPr/>
          <p:nvPr/>
        </p:nvGrpSpPr>
        <p:grpSpPr>
          <a:xfrm>
            <a:off x="1945800" y="4274418"/>
            <a:ext cx="1371600" cy="1774905"/>
            <a:chOff x="1945800" y="4312918"/>
            <a:chExt cx="1371600" cy="1774905"/>
          </a:xfrm>
        </p:grpSpPr>
        <p:sp>
          <p:nvSpPr>
            <p:cNvPr id="20" name="Rounded Rectangle 19">
              <a:extLst>
                <a:ext uri="{FF2B5EF4-FFF2-40B4-BE49-F238E27FC236}">
                  <a16:creationId xmlns:a16="http://schemas.microsoft.com/office/drawing/2014/main" id="{6FF00D01-65C5-4C4F-A964-7185AB31695E}"/>
                </a:ext>
              </a:extLst>
            </p:cNvPr>
            <p:cNvSpPr/>
            <p:nvPr/>
          </p:nvSpPr>
          <p:spPr>
            <a:xfrm>
              <a:off x="1945800" y="4586513"/>
              <a:ext cx="1371600" cy="150131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Enhance design/ business process management</a:t>
              </a:r>
            </a:p>
          </p:txBody>
        </p:sp>
        <p:sp>
          <p:nvSpPr>
            <p:cNvPr id="53" name="Oval 52">
              <a:extLst>
                <a:ext uri="{FF2B5EF4-FFF2-40B4-BE49-F238E27FC236}">
                  <a16:creationId xmlns:a16="http://schemas.microsoft.com/office/drawing/2014/main" id="{F5187E78-837F-C94D-B7D4-401422C10A62}"/>
                </a:ext>
              </a:extLst>
            </p:cNvPr>
            <p:cNvSpPr>
              <a:spLocks noChangeAspect="1"/>
            </p:cNvSpPr>
            <p:nvPr/>
          </p:nvSpPr>
          <p:spPr bwMode="auto">
            <a:xfrm>
              <a:off x="2351658" y="4312918"/>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8" name="Picture 7">
              <a:extLst>
                <a:ext uri="{FF2B5EF4-FFF2-40B4-BE49-F238E27FC236}">
                  <a16:creationId xmlns:a16="http://schemas.microsoft.com/office/drawing/2014/main" id="{B8FB0E09-7127-414D-ACE2-37B98214D4FD}"/>
                </a:ext>
              </a:extLst>
            </p:cNvPr>
            <p:cNvPicPr>
              <a:picLocks noChangeAspect="1"/>
            </p:cNvPicPr>
            <p:nvPr/>
          </p:nvPicPr>
          <p:blipFill>
            <a:blip r:embed="rId4"/>
            <a:stretch>
              <a:fillRect/>
            </a:stretch>
          </p:blipFill>
          <p:spPr>
            <a:xfrm>
              <a:off x="2498739" y="4460783"/>
              <a:ext cx="274320" cy="251459"/>
            </a:xfrm>
            <a:prstGeom prst="rect">
              <a:avLst/>
            </a:prstGeom>
          </p:spPr>
        </p:pic>
      </p:grpSp>
      <p:grpSp>
        <p:nvGrpSpPr>
          <p:cNvPr id="17" name="Group 16">
            <a:extLst>
              <a:ext uri="{FF2B5EF4-FFF2-40B4-BE49-F238E27FC236}">
                <a16:creationId xmlns:a16="http://schemas.microsoft.com/office/drawing/2014/main" id="{D97AEEFA-1F3C-4161-B7BC-8A6FF6F406D5}"/>
              </a:ext>
            </a:extLst>
          </p:cNvPr>
          <p:cNvGrpSpPr/>
          <p:nvPr/>
        </p:nvGrpSpPr>
        <p:grpSpPr>
          <a:xfrm>
            <a:off x="3432353" y="3391463"/>
            <a:ext cx="1371600" cy="2657861"/>
            <a:chOff x="3432353" y="3391463"/>
            <a:chExt cx="1371600" cy="2657861"/>
          </a:xfrm>
        </p:grpSpPr>
        <p:sp>
          <p:nvSpPr>
            <p:cNvPr id="21" name="Rounded Rectangle 20">
              <a:extLst>
                <a:ext uri="{FF2B5EF4-FFF2-40B4-BE49-F238E27FC236}">
                  <a16:creationId xmlns:a16="http://schemas.microsoft.com/office/drawing/2014/main" id="{20AE3AF4-1EE2-8A4C-B6DC-C15D920CF60E}"/>
                </a:ext>
              </a:extLst>
            </p:cNvPr>
            <p:cNvSpPr/>
            <p:nvPr/>
          </p:nvSpPr>
          <p:spPr>
            <a:xfrm>
              <a:off x="3432353" y="3688764"/>
              <a:ext cx="1371600" cy="236056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Develop cross-platform mobile apps</a:t>
              </a:r>
            </a:p>
          </p:txBody>
        </p:sp>
        <p:sp>
          <p:nvSpPr>
            <p:cNvPr id="52" name="Oval 51">
              <a:extLst>
                <a:ext uri="{FF2B5EF4-FFF2-40B4-BE49-F238E27FC236}">
                  <a16:creationId xmlns:a16="http://schemas.microsoft.com/office/drawing/2014/main" id="{99AB7739-FAA1-C94D-A99E-BD322242813C}"/>
                </a:ext>
              </a:extLst>
            </p:cNvPr>
            <p:cNvSpPr>
              <a:spLocks noChangeAspect="1"/>
            </p:cNvSpPr>
            <p:nvPr/>
          </p:nvSpPr>
          <p:spPr bwMode="auto">
            <a:xfrm>
              <a:off x="3832730" y="3391463"/>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0" name="Picture 9">
              <a:extLst>
                <a:ext uri="{FF2B5EF4-FFF2-40B4-BE49-F238E27FC236}">
                  <a16:creationId xmlns:a16="http://schemas.microsoft.com/office/drawing/2014/main" id="{8CADB400-FA0F-B947-A6B3-1A60BD8612F5}"/>
                </a:ext>
              </a:extLst>
            </p:cNvPr>
            <p:cNvPicPr>
              <a:picLocks noChangeAspect="1"/>
            </p:cNvPicPr>
            <p:nvPr/>
          </p:nvPicPr>
          <p:blipFill>
            <a:blip r:embed="rId5"/>
            <a:stretch>
              <a:fillRect/>
            </a:stretch>
          </p:blipFill>
          <p:spPr>
            <a:xfrm>
              <a:off x="4018875" y="3527932"/>
              <a:ext cx="176349" cy="274320"/>
            </a:xfrm>
            <a:prstGeom prst="rect">
              <a:avLst/>
            </a:prstGeom>
          </p:spPr>
        </p:pic>
      </p:grpSp>
      <p:grpSp>
        <p:nvGrpSpPr>
          <p:cNvPr id="18" name="Group 17">
            <a:extLst>
              <a:ext uri="{FF2B5EF4-FFF2-40B4-BE49-F238E27FC236}">
                <a16:creationId xmlns:a16="http://schemas.microsoft.com/office/drawing/2014/main" id="{7E4FCFAA-EEF7-4479-956B-BF3A28C4341E}"/>
              </a:ext>
            </a:extLst>
          </p:cNvPr>
          <p:cNvGrpSpPr/>
          <p:nvPr/>
        </p:nvGrpSpPr>
        <p:grpSpPr>
          <a:xfrm>
            <a:off x="4918906" y="3391463"/>
            <a:ext cx="1371600" cy="2657860"/>
            <a:chOff x="4918906" y="3391463"/>
            <a:chExt cx="1371600" cy="2657860"/>
          </a:xfrm>
        </p:grpSpPr>
        <p:sp>
          <p:nvSpPr>
            <p:cNvPr id="22" name="Rounded Rectangle 21">
              <a:extLst>
                <a:ext uri="{FF2B5EF4-FFF2-40B4-BE49-F238E27FC236}">
                  <a16:creationId xmlns:a16="http://schemas.microsoft.com/office/drawing/2014/main" id="{397EE758-7788-7E40-B660-FBA66D3BE13D}"/>
                </a:ext>
              </a:extLst>
            </p:cNvPr>
            <p:cNvSpPr/>
            <p:nvPr/>
          </p:nvSpPr>
          <p:spPr>
            <a:xfrm>
              <a:off x="4918906" y="3688762"/>
              <a:ext cx="1371600" cy="23605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Govern/ manage application lifecycles for viral apps</a:t>
              </a:r>
            </a:p>
          </p:txBody>
        </p:sp>
        <p:sp>
          <p:nvSpPr>
            <p:cNvPr id="32" name="Oval 31">
              <a:extLst>
                <a:ext uri="{FF2B5EF4-FFF2-40B4-BE49-F238E27FC236}">
                  <a16:creationId xmlns:a16="http://schemas.microsoft.com/office/drawing/2014/main" id="{AF122A25-BE99-42C9-A295-85F562EC80BA}"/>
                </a:ext>
              </a:extLst>
            </p:cNvPr>
            <p:cNvSpPr>
              <a:spLocks noChangeAspect="1"/>
            </p:cNvSpPr>
            <p:nvPr/>
          </p:nvSpPr>
          <p:spPr bwMode="auto">
            <a:xfrm>
              <a:off x="5330386" y="3391463"/>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1" name="Picture 10">
              <a:extLst>
                <a:ext uri="{FF2B5EF4-FFF2-40B4-BE49-F238E27FC236}">
                  <a16:creationId xmlns:a16="http://schemas.microsoft.com/office/drawing/2014/main" id="{FEBE0276-722E-7640-AF60-850E9C3FD4D8}"/>
                </a:ext>
              </a:extLst>
            </p:cNvPr>
            <p:cNvPicPr>
              <a:picLocks noChangeAspect="1"/>
            </p:cNvPicPr>
            <p:nvPr/>
          </p:nvPicPr>
          <p:blipFill>
            <a:blip r:embed="rId6"/>
            <a:stretch>
              <a:fillRect/>
            </a:stretch>
          </p:blipFill>
          <p:spPr>
            <a:xfrm>
              <a:off x="5478976" y="3537183"/>
              <a:ext cx="251460" cy="274320"/>
            </a:xfrm>
            <a:prstGeom prst="rect">
              <a:avLst/>
            </a:prstGeom>
          </p:spPr>
        </p:pic>
      </p:grpSp>
      <p:grpSp>
        <p:nvGrpSpPr>
          <p:cNvPr id="23" name="Group 22">
            <a:extLst>
              <a:ext uri="{FF2B5EF4-FFF2-40B4-BE49-F238E27FC236}">
                <a16:creationId xmlns:a16="http://schemas.microsoft.com/office/drawing/2014/main" id="{5A7FD131-ED9B-4F5B-8936-7F861E1FE7BF}"/>
              </a:ext>
            </a:extLst>
          </p:cNvPr>
          <p:cNvGrpSpPr/>
          <p:nvPr/>
        </p:nvGrpSpPr>
        <p:grpSpPr>
          <a:xfrm>
            <a:off x="6405459" y="2304603"/>
            <a:ext cx="1371600" cy="3744721"/>
            <a:chOff x="6405459" y="2304603"/>
            <a:chExt cx="1371600" cy="3744721"/>
          </a:xfrm>
        </p:grpSpPr>
        <p:sp>
          <p:nvSpPr>
            <p:cNvPr id="24" name="Rounded Rectangle 23">
              <a:extLst>
                <a:ext uri="{FF2B5EF4-FFF2-40B4-BE49-F238E27FC236}">
                  <a16:creationId xmlns:a16="http://schemas.microsoft.com/office/drawing/2014/main" id="{67EC198D-6681-F74C-A804-0DECCE7121CA}"/>
                </a:ext>
              </a:extLst>
            </p:cNvPr>
            <p:cNvSpPr/>
            <p:nvPr/>
          </p:nvSpPr>
          <p:spPr>
            <a:xfrm>
              <a:off x="6405459" y="2587268"/>
              <a:ext cx="1371600" cy="346205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Customize first- or third-party apps</a:t>
              </a:r>
            </a:p>
          </p:txBody>
        </p:sp>
        <p:sp>
          <p:nvSpPr>
            <p:cNvPr id="35" name="Oval 34">
              <a:extLst>
                <a:ext uri="{FF2B5EF4-FFF2-40B4-BE49-F238E27FC236}">
                  <a16:creationId xmlns:a16="http://schemas.microsoft.com/office/drawing/2014/main" id="{F28FCC39-D807-CA4A-B2B3-C4D7F623850C}"/>
                </a:ext>
              </a:extLst>
            </p:cNvPr>
            <p:cNvSpPr>
              <a:spLocks noChangeAspect="1"/>
            </p:cNvSpPr>
            <p:nvPr/>
          </p:nvSpPr>
          <p:spPr bwMode="auto">
            <a:xfrm>
              <a:off x="6815573" y="2304603"/>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2" name="Picture 11">
              <a:extLst>
                <a:ext uri="{FF2B5EF4-FFF2-40B4-BE49-F238E27FC236}">
                  <a16:creationId xmlns:a16="http://schemas.microsoft.com/office/drawing/2014/main" id="{6FBA94F4-5666-2D46-8AAA-4521EE9BC05F}"/>
                </a:ext>
              </a:extLst>
            </p:cNvPr>
            <p:cNvPicPr>
              <a:picLocks noChangeAspect="1"/>
            </p:cNvPicPr>
            <p:nvPr/>
          </p:nvPicPr>
          <p:blipFill>
            <a:blip r:embed="rId7"/>
            <a:stretch>
              <a:fillRect/>
            </a:stretch>
          </p:blipFill>
          <p:spPr>
            <a:xfrm>
              <a:off x="6952733" y="2460954"/>
              <a:ext cx="274320" cy="232118"/>
            </a:xfrm>
            <a:prstGeom prst="rect">
              <a:avLst/>
            </a:prstGeom>
          </p:spPr>
        </p:pic>
      </p:grpSp>
      <p:grpSp>
        <p:nvGrpSpPr>
          <p:cNvPr id="26" name="Group 25">
            <a:extLst>
              <a:ext uri="{FF2B5EF4-FFF2-40B4-BE49-F238E27FC236}">
                <a16:creationId xmlns:a16="http://schemas.microsoft.com/office/drawing/2014/main" id="{07938E86-96E7-46A5-9C2A-33B3558640C1}"/>
              </a:ext>
            </a:extLst>
          </p:cNvPr>
          <p:cNvGrpSpPr/>
          <p:nvPr/>
        </p:nvGrpSpPr>
        <p:grpSpPr>
          <a:xfrm>
            <a:off x="7892012" y="2304603"/>
            <a:ext cx="1371600" cy="3744721"/>
            <a:chOff x="7892012" y="2304603"/>
            <a:chExt cx="1371600" cy="3744721"/>
          </a:xfrm>
        </p:grpSpPr>
        <p:sp>
          <p:nvSpPr>
            <p:cNvPr id="25" name="Rounded Rectangle 24">
              <a:extLst>
                <a:ext uri="{FF2B5EF4-FFF2-40B4-BE49-F238E27FC236}">
                  <a16:creationId xmlns:a16="http://schemas.microsoft.com/office/drawing/2014/main" id="{E73EE996-F08E-3A40-AAD1-4745F6E198C1}"/>
                </a:ext>
              </a:extLst>
            </p:cNvPr>
            <p:cNvSpPr/>
            <p:nvPr/>
          </p:nvSpPr>
          <p:spPr>
            <a:xfrm>
              <a:off x="7892012" y="2587268"/>
              <a:ext cx="1371600" cy="346205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Digitize paper/ siloed processes</a:t>
              </a:r>
            </a:p>
          </p:txBody>
        </p:sp>
        <p:sp>
          <p:nvSpPr>
            <p:cNvPr id="36" name="Oval 35">
              <a:extLst>
                <a:ext uri="{FF2B5EF4-FFF2-40B4-BE49-F238E27FC236}">
                  <a16:creationId xmlns:a16="http://schemas.microsoft.com/office/drawing/2014/main" id="{CF43B1B4-CEE0-494C-A632-B71EBA6079BA}"/>
                </a:ext>
              </a:extLst>
            </p:cNvPr>
            <p:cNvSpPr>
              <a:spLocks noChangeAspect="1"/>
            </p:cNvSpPr>
            <p:nvPr/>
          </p:nvSpPr>
          <p:spPr bwMode="auto">
            <a:xfrm>
              <a:off x="8303492" y="2304603"/>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3" name="Picture 12">
              <a:extLst>
                <a:ext uri="{FF2B5EF4-FFF2-40B4-BE49-F238E27FC236}">
                  <a16:creationId xmlns:a16="http://schemas.microsoft.com/office/drawing/2014/main" id="{AB808D07-C3B5-0B43-919A-F99F8340C885}"/>
                </a:ext>
              </a:extLst>
            </p:cNvPr>
            <p:cNvPicPr>
              <a:picLocks noChangeAspect="1"/>
            </p:cNvPicPr>
            <p:nvPr/>
          </p:nvPicPr>
          <p:blipFill>
            <a:blip r:embed="rId8"/>
            <a:stretch>
              <a:fillRect/>
            </a:stretch>
          </p:blipFill>
          <p:spPr>
            <a:xfrm>
              <a:off x="8440652" y="2471857"/>
              <a:ext cx="274320" cy="210311"/>
            </a:xfrm>
            <a:prstGeom prst="rect">
              <a:avLst/>
            </a:prstGeom>
          </p:spPr>
        </p:pic>
      </p:grpSp>
      <p:grpSp>
        <p:nvGrpSpPr>
          <p:cNvPr id="27" name="Group 26">
            <a:extLst>
              <a:ext uri="{FF2B5EF4-FFF2-40B4-BE49-F238E27FC236}">
                <a16:creationId xmlns:a16="http://schemas.microsoft.com/office/drawing/2014/main" id="{1C70B001-0C96-654E-A042-5F94DC02DB89}"/>
              </a:ext>
            </a:extLst>
          </p:cNvPr>
          <p:cNvGrpSpPr/>
          <p:nvPr/>
        </p:nvGrpSpPr>
        <p:grpSpPr>
          <a:xfrm>
            <a:off x="9378565" y="1284601"/>
            <a:ext cx="1371600" cy="4764723"/>
            <a:chOff x="9378565" y="1323101"/>
            <a:chExt cx="1371600" cy="4764723"/>
          </a:xfrm>
        </p:grpSpPr>
        <p:sp>
          <p:nvSpPr>
            <p:cNvPr id="30" name="Rounded Rectangle 29">
              <a:extLst>
                <a:ext uri="{FF2B5EF4-FFF2-40B4-BE49-F238E27FC236}">
                  <a16:creationId xmlns:a16="http://schemas.microsoft.com/office/drawing/2014/main" id="{06730D29-25A4-BF49-A658-51EBA4727361}"/>
                </a:ext>
              </a:extLst>
            </p:cNvPr>
            <p:cNvSpPr/>
            <p:nvPr/>
          </p:nvSpPr>
          <p:spPr>
            <a:xfrm>
              <a:off x="9378565" y="1574152"/>
              <a:ext cx="1371600" cy="451367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Modernize legacy apps</a:t>
              </a:r>
            </a:p>
          </p:txBody>
        </p:sp>
        <p:sp>
          <p:nvSpPr>
            <p:cNvPr id="37" name="Oval 36">
              <a:extLst>
                <a:ext uri="{FF2B5EF4-FFF2-40B4-BE49-F238E27FC236}">
                  <a16:creationId xmlns:a16="http://schemas.microsoft.com/office/drawing/2014/main" id="{5DA7E757-B45B-FA4E-BB7F-BF0E26CB3E41}"/>
                </a:ext>
              </a:extLst>
            </p:cNvPr>
            <p:cNvSpPr>
              <a:spLocks noChangeAspect="1"/>
            </p:cNvSpPr>
            <p:nvPr/>
          </p:nvSpPr>
          <p:spPr bwMode="auto">
            <a:xfrm>
              <a:off x="9790045" y="1323101"/>
              <a:ext cx="548640" cy="54864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4" name="Picture 13">
              <a:extLst>
                <a:ext uri="{FF2B5EF4-FFF2-40B4-BE49-F238E27FC236}">
                  <a16:creationId xmlns:a16="http://schemas.microsoft.com/office/drawing/2014/main" id="{88C6FD4E-E078-2744-B0E0-97720CC83CAE}"/>
                </a:ext>
              </a:extLst>
            </p:cNvPr>
            <p:cNvPicPr>
              <a:picLocks noChangeAspect="1"/>
            </p:cNvPicPr>
            <p:nvPr/>
          </p:nvPicPr>
          <p:blipFill>
            <a:blip r:embed="rId9"/>
            <a:stretch>
              <a:fillRect/>
            </a:stretch>
          </p:blipFill>
          <p:spPr>
            <a:xfrm>
              <a:off x="9927205" y="1460261"/>
              <a:ext cx="274320" cy="274320"/>
            </a:xfrm>
            <a:prstGeom prst="rect">
              <a:avLst/>
            </a:prstGeom>
          </p:spPr>
        </p:pic>
      </p:grpSp>
      <p:sp>
        <p:nvSpPr>
          <p:cNvPr id="59" name="Oval 58">
            <a:extLst>
              <a:ext uri="{FF2B5EF4-FFF2-40B4-BE49-F238E27FC236}">
                <a16:creationId xmlns:a16="http://schemas.microsoft.com/office/drawing/2014/main" id="{5EF636E9-33FC-4C1E-8690-CFF8F84E67D1}"/>
              </a:ext>
            </a:extLst>
          </p:cNvPr>
          <p:cNvSpPr>
            <a:spLocks noChangeAspect="1"/>
          </p:cNvSpPr>
          <p:nvPr/>
        </p:nvSpPr>
        <p:spPr>
          <a:xfrm>
            <a:off x="2995370"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44537DEA-23E3-4851-9CA4-2186F98DAA75}"/>
              </a:ext>
            </a:extLst>
          </p:cNvPr>
          <p:cNvSpPr>
            <a:spLocks noChangeAspect="1"/>
          </p:cNvSpPr>
          <p:nvPr/>
        </p:nvSpPr>
        <p:spPr>
          <a:xfrm>
            <a:off x="6587468"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51CA8DCB-0D9D-45B6-809B-9B19E305501C}"/>
              </a:ext>
            </a:extLst>
          </p:cNvPr>
          <p:cNvSpPr>
            <a:spLocks noChangeAspect="1"/>
          </p:cNvSpPr>
          <p:nvPr/>
        </p:nvSpPr>
        <p:spPr>
          <a:xfrm>
            <a:off x="6734668"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723998EA-0FCB-4EAC-B1B8-AF9FF1D70E44}"/>
              </a:ext>
            </a:extLst>
          </p:cNvPr>
          <p:cNvSpPr>
            <a:spLocks noChangeAspect="1"/>
          </p:cNvSpPr>
          <p:nvPr/>
        </p:nvSpPr>
        <p:spPr>
          <a:xfrm>
            <a:off x="10179566"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341F3440-AA4F-410B-AAF4-C8F972A3479A}"/>
              </a:ext>
            </a:extLst>
          </p:cNvPr>
          <p:cNvSpPr>
            <a:spLocks noChangeAspect="1"/>
          </p:cNvSpPr>
          <p:nvPr/>
        </p:nvSpPr>
        <p:spPr>
          <a:xfrm>
            <a:off x="10326766"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1E27158A-0B64-4DF9-8CDB-4F91C2D6C0AF}"/>
              </a:ext>
            </a:extLst>
          </p:cNvPr>
          <p:cNvSpPr>
            <a:spLocks noChangeAspect="1"/>
          </p:cNvSpPr>
          <p:nvPr/>
        </p:nvSpPr>
        <p:spPr>
          <a:xfrm>
            <a:off x="10473966" y="6279411"/>
            <a:ext cx="91440" cy="91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316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59"/>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500"/>
                                  </p:stCondLst>
                                  <p:childTnLst>
                                    <p:set>
                                      <p:cBhvr>
                                        <p:cTn id="9" dur="1" fill="hold">
                                          <p:stCondLst>
                                            <p:cond delay="0"/>
                                          </p:stCondLst>
                                        </p:cTn>
                                        <p:tgtEl>
                                          <p:spTgt spid="60"/>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150"/>
                                  </p:stCondLst>
                                  <p:childTnLst>
                                    <p:set>
                                      <p:cBhvr>
                                        <p:cTn id="12" dur="1" fill="hold">
                                          <p:stCondLst>
                                            <p:cond delay="0"/>
                                          </p:stCondLst>
                                        </p:cTn>
                                        <p:tgtEl>
                                          <p:spTgt spid="61"/>
                                        </p:tgtEl>
                                        <p:attrNameLst>
                                          <p:attrName>style.visibility</p:attrName>
                                        </p:attrNameLst>
                                      </p:cBhvr>
                                      <p:to>
                                        <p:strVal val="visible"/>
                                      </p:to>
                                    </p:set>
                                  </p:childTnLst>
                                </p:cTn>
                              </p:par>
                            </p:childTnLst>
                          </p:cTn>
                        </p:par>
                        <p:par>
                          <p:cTn id="13" fill="hold">
                            <p:stCondLst>
                              <p:cond delay="1650"/>
                            </p:stCondLst>
                            <p:childTnLst>
                              <p:par>
                                <p:cTn id="14" presetID="1" presetClass="entr" presetSubtype="0" fill="hold" grpId="0" nodeType="afterEffect">
                                  <p:stCondLst>
                                    <p:cond delay="500"/>
                                  </p:stCondLst>
                                  <p:childTnLst>
                                    <p:set>
                                      <p:cBhvr>
                                        <p:cTn id="15" dur="1" fill="hold">
                                          <p:stCondLst>
                                            <p:cond delay="0"/>
                                          </p:stCondLst>
                                        </p:cTn>
                                        <p:tgtEl>
                                          <p:spTgt spid="62"/>
                                        </p:tgtEl>
                                        <p:attrNameLst>
                                          <p:attrName>style.visibility</p:attrName>
                                        </p:attrNameLst>
                                      </p:cBhvr>
                                      <p:to>
                                        <p:strVal val="visible"/>
                                      </p:to>
                                    </p:set>
                                  </p:childTnLst>
                                </p:cTn>
                              </p:par>
                            </p:childTnLst>
                          </p:cTn>
                        </p:par>
                        <p:par>
                          <p:cTn id="16" fill="hold">
                            <p:stCondLst>
                              <p:cond delay="2150"/>
                            </p:stCondLst>
                            <p:childTnLst>
                              <p:par>
                                <p:cTn id="17" presetID="1" presetClass="entr" presetSubtype="0" fill="hold" grpId="0" nodeType="afterEffect">
                                  <p:stCondLst>
                                    <p:cond delay="150"/>
                                  </p:stCondLst>
                                  <p:childTnLst>
                                    <p:set>
                                      <p:cBhvr>
                                        <p:cTn id="18" dur="1" fill="hold">
                                          <p:stCondLst>
                                            <p:cond delay="0"/>
                                          </p:stCondLst>
                                        </p:cTn>
                                        <p:tgtEl>
                                          <p:spTgt spid="63"/>
                                        </p:tgtEl>
                                        <p:attrNameLst>
                                          <p:attrName>style.visibility</p:attrName>
                                        </p:attrNameLst>
                                      </p:cBhvr>
                                      <p:to>
                                        <p:strVal val="visible"/>
                                      </p:to>
                                    </p:set>
                                  </p:childTnLst>
                                </p:cTn>
                              </p:par>
                            </p:childTnLst>
                          </p:cTn>
                        </p:par>
                        <p:par>
                          <p:cTn id="19" fill="hold">
                            <p:stCondLst>
                              <p:cond delay="2300"/>
                            </p:stCondLst>
                            <p:childTnLst>
                              <p:par>
                                <p:cTn id="20" presetID="1" presetClass="entr" presetSubtype="0" fill="hold" grpId="0" nodeType="afterEffect">
                                  <p:stCondLst>
                                    <p:cond delay="150"/>
                                  </p:stCondLst>
                                  <p:childTnLst>
                                    <p:set>
                                      <p:cBhvr>
                                        <p:cTn id="21" dur="1" fill="hold">
                                          <p:stCondLst>
                                            <p:cond delay="0"/>
                                          </p:stCondLst>
                                        </p:cTn>
                                        <p:tgtEl>
                                          <p:spTgt spid="6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
            <a:extLst>
              <a:ext uri="{FF2B5EF4-FFF2-40B4-BE49-F238E27FC236}">
                <a16:creationId xmlns:a16="http://schemas.microsoft.com/office/drawing/2014/main" id="{A65D4E9D-7A43-4F34-A6C7-35400749E512}"/>
              </a:ext>
            </a:extLst>
          </p:cNvPr>
          <p:cNvSpPr txBox="1">
            <a:spLocks/>
          </p:cNvSpPr>
          <p:nvPr/>
        </p:nvSpPr>
        <p:spPr>
          <a:xfrm>
            <a:off x="457199" y="461561"/>
            <a:ext cx="10860157"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PowerApps has an expansive customer base</a:t>
            </a:r>
          </a:p>
        </p:txBody>
      </p:sp>
      <p:grpSp>
        <p:nvGrpSpPr>
          <p:cNvPr id="10" name="Group 9">
            <a:extLst>
              <a:ext uri="{FF2B5EF4-FFF2-40B4-BE49-F238E27FC236}">
                <a16:creationId xmlns:a16="http://schemas.microsoft.com/office/drawing/2014/main" id="{B52D7956-9D61-4D53-9280-EB0EDF133F04}"/>
              </a:ext>
            </a:extLst>
          </p:cNvPr>
          <p:cNvGrpSpPr/>
          <p:nvPr/>
        </p:nvGrpSpPr>
        <p:grpSpPr>
          <a:xfrm>
            <a:off x="10301132" y="1205991"/>
            <a:ext cx="1556576" cy="2725322"/>
            <a:chOff x="10301132" y="1205991"/>
            <a:chExt cx="1556576" cy="2725322"/>
          </a:xfrm>
        </p:grpSpPr>
        <p:sp>
          <p:nvSpPr>
            <p:cNvPr id="406" name="Rounded Rectangle 405">
              <a:extLst>
                <a:ext uri="{FF2B5EF4-FFF2-40B4-BE49-F238E27FC236}">
                  <a16:creationId xmlns:a16="http://schemas.microsoft.com/office/drawing/2014/main" id="{C7BCBA04-FC91-7A45-9266-C6E08C135038}"/>
                </a:ext>
              </a:extLst>
            </p:cNvPr>
            <p:cNvSpPr/>
            <p:nvPr/>
          </p:nvSpPr>
          <p:spPr>
            <a:xfrm>
              <a:off x="10393620" y="268886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7" name="Rounded Rectangle 406">
              <a:extLst>
                <a:ext uri="{FF2B5EF4-FFF2-40B4-BE49-F238E27FC236}">
                  <a16:creationId xmlns:a16="http://schemas.microsoft.com/office/drawing/2014/main" id="{8E666F97-770D-064E-9989-FD0B85B28423}"/>
                </a:ext>
              </a:extLst>
            </p:cNvPr>
            <p:cNvSpPr/>
            <p:nvPr/>
          </p:nvSpPr>
          <p:spPr>
            <a:xfrm>
              <a:off x="11106852" y="268886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E78CB5AB-52D7-AC49-A925-2C8D221E66F4}"/>
                </a:ext>
              </a:extLst>
            </p:cNvPr>
            <p:cNvGrpSpPr/>
            <p:nvPr/>
          </p:nvGrpSpPr>
          <p:grpSpPr>
            <a:xfrm>
              <a:off x="10301132" y="1205991"/>
              <a:ext cx="1556576" cy="1068069"/>
              <a:chOff x="10301132" y="1199011"/>
              <a:chExt cx="1556576" cy="1068069"/>
            </a:xfrm>
          </p:grpSpPr>
          <p:sp>
            <p:nvSpPr>
              <p:cNvPr id="251" name="Text Placeholder 18">
                <a:extLst>
                  <a:ext uri="{FF2B5EF4-FFF2-40B4-BE49-F238E27FC236}">
                    <a16:creationId xmlns:a16="http://schemas.microsoft.com/office/drawing/2014/main" id="{70422110-8C20-404C-B0F8-7B9A5FBCABC3}"/>
                  </a:ext>
                </a:extLst>
              </p:cNvPr>
              <p:cNvSpPr txBox="1">
                <a:spLocks/>
              </p:cNvSpPr>
              <p:nvPr/>
            </p:nvSpPr>
            <p:spPr>
              <a:xfrm>
                <a:off x="10301132" y="2073181"/>
                <a:ext cx="1556576"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Food &amp; Beverage</a:t>
                </a:r>
                <a:endPar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grpSp>
            <p:nvGrpSpPr>
              <p:cNvPr id="252" name="Group 251">
                <a:extLst>
                  <a:ext uri="{FF2B5EF4-FFF2-40B4-BE49-F238E27FC236}">
                    <a16:creationId xmlns:a16="http://schemas.microsoft.com/office/drawing/2014/main" id="{D5AEF344-3462-E94A-9F85-2CC7704B509C}"/>
                  </a:ext>
                </a:extLst>
              </p:cNvPr>
              <p:cNvGrpSpPr/>
              <p:nvPr/>
            </p:nvGrpSpPr>
            <p:grpSpPr>
              <a:xfrm>
                <a:off x="10676393" y="1199011"/>
                <a:ext cx="806055" cy="806055"/>
                <a:chOff x="3895292" y="1199011"/>
                <a:chExt cx="806055" cy="806055"/>
              </a:xfrm>
            </p:grpSpPr>
            <p:sp>
              <p:nvSpPr>
                <p:cNvPr id="253" name="Oval 252">
                  <a:extLst>
                    <a:ext uri="{FF2B5EF4-FFF2-40B4-BE49-F238E27FC236}">
                      <a16:creationId xmlns:a16="http://schemas.microsoft.com/office/drawing/2014/main" id="{A594C7E7-FAFB-204C-82E6-B1BD4D35963E}"/>
                    </a:ext>
                  </a:extLst>
                </p:cNvPr>
                <p:cNvSpPr>
                  <a:spLocks noChangeAspect="1"/>
                </p:cNvSpPr>
                <p:nvPr/>
              </p:nvSpPr>
              <p:spPr bwMode="auto">
                <a:xfrm>
                  <a:off x="3895292" y="1199011"/>
                  <a:ext cx="806055" cy="806055"/>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254" name="Picture 253">
                  <a:extLst>
                    <a:ext uri="{FF2B5EF4-FFF2-40B4-BE49-F238E27FC236}">
                      <a16:creationId xmlns:a16="http://schemas.microsoft.com/office/drawing/2014/main" id="{8E16E730-F729-1142-B139-454B9D1D7D30}"/>
                    </a:ext>
                  </a:extLst>
                </p:cNvPr>
                <p:cNvPicPr>
                  <a:picLocks noChangeAspect="1"/>
                </p:cNvPicPr>
                <p:nvPr/>
              </p:nvPicPr>
              <p:blipFill>
                <a:blip r:embed="rId3"/>
                <a:stretch>
                  <a:fillRect/>
                </a:stretch>
              </p:blipFill>
              <p:spPr>
                <a:xfrm>
                  <a:off x="4198086" y="1464878"/>
                  <a:ext cx="200465" cy="274320"/>
                </a:xfrm>
                <a:prstGeom prst="rect">
                  <a:avLst/>
                </a:prstGeom>
              </p:spPr>
            </p:pic>
          </p:grpSp>
        </p:grpSp>
        <p:sp>
          <p:nvSpPr>
            <p:cNvPr id="273" name="Rounded Rectangle 272">
              <a:extLst>
                <a:ext uri="{FF2B5EF4-FFF2-40B4-BE49-F238E27FC236}">
                  <a16:creationId xmlns:a16="http://schemas.microsoft.com/office/drawing/2014/main" id="{1BAA8D5D-7DE2-4647-BD83-988DEC0D139D}"/>
                </a:ext>
              </a:extLst>
            </p:cNvPr>
            <p:cNvSpPr/>
            <p:nvPr/>
          </p:nvSpPr>
          <p:spPr>
            <a:xfrm>
              <a:off x="10393620" y="333428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4" name="Rounded Rectangle 273">
              <a:extLst>
                <a:ext uri="{FF2B5EF4-FFF2-40B4-BE49-F238E27FC236}">
                  <a16:creationId xmlns:a16="http://schemas.microsoft.com/office/drawing/2014/main" id="{C470ED88-796C-C74A-8A78-C09E42E47054}"/>
                </a:ext>
              </a:extLst>
            </p:cNvPr>
            <p:cNvSpPr/>
            <p:nvPr/>
          </p:nvSpPr>
          <p:spPr>
            <a:xfrm>
              <a:off x="10393620" y="365699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0" name="Rounded Rectangle 289">
              <a:extLst>
                <a:ext uri="{FF2B5EF4-FFF2-40B4-BE49-F238E27FC236}">
                  <a16:creationId xmlns:a16="http://schemas.microsoft.com/office/drawing/2014/main" id="{1E4F3DBB-E10E-9C49-93E5-617D538757A7}"/>
                </a:ext>
              </a:extLst>
            </p:cNvPr>
            <p:cNvSpPr/>
            <p:nvPr/>
          </p:nvSpPr>
          <p:spPr>
            <a:xfrm>
              <a:off x="10393620" y="301157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2" name="Rounded Rectangle 291">
              <a:extLst>
                <a:ext uri="{FF2B5EF4-FFF2-40B4-BE49-F238E27FC236}">
                  <a16:creationId xmlns:a16="http://schemas.microsoft.com/office/drawing/2014/main" id="{10C7975A-0A67-1841-A492-FAB3DBFC44D5}"/>
                </a:ext>
              </a:extLst>
            </p:cNvPr>
            <p:cNvSpPr/>
            <p:nvPr/>
          </p:nvSpPr>
          <p:spPr>
            <a:xfrm>
              <a:off x="10393620" y="236615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45" name="Picture 244">
              <a:extLst>
                <a:ext uri="{FF2B5EF4-FFF2-40B4-BE49-F238E27FC236}">
                  <a16:creationId xmlns:a16="http://schemas.microsoft.com/office/drawing/2014/main" id="{E682A504-A0AC-1F40-B0E5-C9061C27CDC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91839" y="3713523"/>
              <a:ext cx="568928" cy="167719"/>
            </a:xfrm>
            <a:prstGeom prst="rect">
              <a:avLst/>
            </a:prstGeom>
          </p:spPr>
        </p:pic>
        <p:pic>
          <p:nvPicPr>
            <p:cNvPr id="246" name="Picture 245">
              <a:extLst>
                <a:ext uri="{FF2B5EF4-FFF2-40B4-BE49-F238E27FC236}">
                  <a16:creationId xmlns:a16="http://schemas.microsoft.com/office/drawing/2014/main" id="{08D88021-C66A-554D-B4AC-62560DEC3A2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53655" y="3066420"/>
              <a:ext cx="1051530" cy="151088"/>
            </a:xfrm>
            <a:prstGeom prst="rect">
              <a:avLst/>
            </a:prstGeom>
          </p:spPr>
        </p:pic>
        <p:pic>
          <p:nvPicPr>
            <p:cNvPr id="247" name="Picture 246">
              <a:extLst>
                <a:ext uri="{FF2B5EF4-FFF2-40B4-BE49-F238E27FC236}">
                  <a16:creationId xmlns:a16="http://schemas.microsoft.com/office/drawing/2014/main" id="{5AC22594-D674-BF4C-BAF4-79113B96B5A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61599" y="2763795"/>
              <a:ext cx="508082" cy="146700"/>
            </a:xfrm>
            <a:prstGeom prst="rect">
              <a:avLst/>
            </a:prstGeom>
          </p:spPr>
        </p:pic>
        <p:pic>
          <p:nvPicPr>
            <p:cNvPr id="248" name="Picture 18" descr="Heineken logo.svg">
              <a:extLst>
                <a:ext uri="{FF2B5EF4-FFF2-40B4-BE49-F238E27FC236}">
                  <a16:creationId xmlns:a16="http://schemas.microsoft.com/office/drawing/2014/main" id="{1A30EF4F-A504-C045-BF6D-E77DC6BA6A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3129" y="2416757"/>
              <a:ext cx="952582" cy="169150"/>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16" descr="Image result for g&amp;j pepsi logo">
              <a:extLst>
                <a:ext uri="{FF2B5EF4-FFF2-40B4-BE49-F238E27FC236}">
                  <a16:creationId xmlns:a16="http://schemas.microsoft.com/office/drawing/2014/main" id="{9C9ABB82-CEE1-B646-9B7C-0AD40DB4F103}"/>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4352" t="20820" r="4352" b="21976"/>
            <a:stretch/>
          </p:blipFill>
          <p:spPr bwMode="auto">
            <a:xfrm>
              <a:off x="10633553" y="3368062"/>
              <a:ext cx="891734" cy="189224"/>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8" descr="Carlsberg Group logo.svg">
              <a:extLst>
                <a:ext uri="{FF2B5EF4-FFF2-40B4-BE49-F238E27FC236}">
                  <a16:creationId xmlns:a16="http://schemas.microsoft.com/office/drawing/2014/main" id="{834A37C0-2603-3540-A375-A0BB03C66E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69785" y="2732318"/>
              <a:ext cx="332501" cy="1874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5C2A1867-0B2F-421C-ABDB-4C048092D26C}"/>
              </a:ext>
            </a:extLst>
          </p:cNvPr>
          <p:cNvGrpSpPr/>
          <p:nvPr/>
        </p:nvGrpSpPr>
        <p:grpSpPr>
          <a:xfrm>
            <a:off x="2109918" y="1197673"/>
            <a:ext cx="1378009" cy="3712279"/>
            <a:chOff x="2109918" y="1197673"/>
            <a:chExt cx="1378009" cy="3712279"/>
          </a:xfrm>
        </p:grpSpPr>
        <p:grpSp>
          <p:nvGrpSpPr>
            <p:cNvPr id="36" name="Group 35">
              <a:extLst>
                <a:ext uri="{FF2B5EF4-FFF2-40B4-BE49-F238E27FC236}">
                  <a16:creationId xmlns:a16="http://schemas.microsoft.com/office/drawing/2014/main" id="{3CEE8627-C1D6-BA45-A720-87E23DFC7BE8}"/>
                </a:ext>
              </a:extLst>
            </p:cNvPr>
            <p:cNvGrpSpPr/>
            <p:nvPr/>
          </p:nvGrpSpPr>
          <p:grpSpPr>
            <a:xfrm>
              <a:off x="2109918" y="1197673"/>
              <a:ext cx="1376944" cy="1068069"/>
              <a:chOff x="2109918" y="1199011"/>
              <a:chExt cx="1376944" cy="1068069"/>
            </a:xfrm>
          </p:grpSpPr>
          <p:sp>
            <p:nvSpPr>
              <p:cNvPr id="167" name="Text Placeholder 18">
                <a:extLst>
                  <a:ext uri="{FF2B5EF4-FFF2-40B4-BE49-F238E27FC236}">
                    <a16:creationId xmlns:a16="http://schemas.microsoft.com/office/drawing/2014/main" id="{25C10E02-D132-C943-A8CF-F7CDCFC43117}"/>
                  </a:ext>
                </a:extLst>
              </p:cNvPr>
              <p:cNvSpPr txBox="1">
                <a:spLocks/>
              </p:cNvSpPr>
              <p:nvPr/>
            </p:nvSpPr>
            <p:spPr>
              <a:xfrm>
                <a:off x="2109918" y="2073181"/>
                <a:ext cx="1376944"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Finance/Banking</a:t>
                </a:r>
              </a:p>
            </p:txBody>
          </p:sp>
          <p:grpSp>
            <p:nvGrpSpPr>
              <p:cNvPr id="168" name="Group 167">
                <a:extLst>
                  <a:ext uri="{FF2B5EF4-FFF2-40B4-BE49-F238E27FC236}">
                    <a16:creationId xmlns:a16="http://schemas.microsoft.com/office/drawing/2014/main" id="{5F3B04D1-2A7D-204C-9C39-4EDA4CB57B04}"/>
                  </a:ext>
                </a:extLst>
              </p:cNvPr>
              <p:cNvGrpSpPr/>
              <p:nvPr/>
            </p:nvGrpSpPr>
            <p:grpSpPr>
              <a:xfrm>
                <a:off x="2395363" y="1199011"/>
                <a:ext cx="806055" cy="806055"/>
                <a:chOff x="2221290" y="1199011"/>
                <a:chExt cx="806055" cy="806055"/>
              </a:xfrm>
            </p:grpSpPr>
            <p:sp>
              <p:nvSpPr>
                <p:cNvPr id="169" name="Oval 168">
                  <a:extLst>
                    <a:ext uri="{FF2B5EF4-FFF2-40B4-BE49-F238E27FC236}">
                      <a16:creationId xmlns:a16="http://schemas.microsoft.com/office/drawing/2014/main" id="{FEEB6065-6218-AF42-A709-580B3590F63B}"/>
                    </a:ext>
                  </a:extLst>
                </p:cNvPr>
                <p:cNvSpPr>
                  <a:spLocks noChangeAspect="1"/>
                </p:cNvSpPr>
                <p:nvPr/>
              </p:nvSpPr>
              <p:spPr bwMode="auto">
                <a:xfrm>
                  <a:off x="2221290" y="1199011"/>
                  <a:ext cx="806055" cy="806055"/>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70" name="Picture 169">
                  <a:extLst>
                    <a:ext uri="{FF2B5EF4-FFF2-40B4-BE49-F238E27FC236}">
                      <a16:creationId xmlns:a16="http://schemas.microsoft.com/office/drawing/2014/main" id="{B5CD1B84-361E-6143-B602-B8FAC8E8D639}"/>
                    </a:ext>
                  </a:extLst>
                </p:cNvPr>
                <p:cNvPicPr>
                  <a:picLocks noChangeAspect="1"/>
                </p:cNvPicPr>
                <p:nvPr/>
              </p:nvPicPr>
              <p:blipFill>
                <a:blip r:embed="rId10"/>
                <a:stretch>
                  <a:fillRect/>
                </a:stretch>
              </p:blipFill>
              <p:spPr>
                <a:xfrm>
                  <a:off x="2489975" y="1467696"/>
                  <a:ext cx="268685" cy="268685"/>
                </a:xfrm>
                <a:prstGeom prst="rect">
                  <a:avLst/>
                </a:prstGeom>
              </p:spPr>
            </p:pic>
          </p:grpSp>
        </p:grpSp>
        <p:sp>
          <p:nvSpPr>
            <p:cNvPr id="294" name="Rounded Rectangle 293">
              <a:extLst>
                <a:ext uri="{FF2B5EF4-FFF2-40B4-BE49-F238E27FC236}">
                  <a16:creationId xmlns:a16="http://schemas.microsoft.com/office/drawing/2014/main" id="{ADAC903F-83B5-0546-B163-E182FC3A54EB}"/>
                </a:ext>
              </a:extLst>
            </p:cNvPr>
            <p:cNvSpPr/>
            <p:nvPr/>
          </p:nvSpPr>
          <p:spPr>
            <a:xfrm>
              <a:off x="2116327" y="2369446"/>
              <a:ext cx="1371600" cy="937456"/>
            </a:xfrm>
            <a:prstGeom prst="roundRect">
              <a:avLst>
                <a:gd name="adj" fmla="val 3709"/>
              </a:avLst>
            </a:prstGeom>
            <a:solidFill>
              <a:schemeClr val="bg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5" name="Rounded Rectangle 294">
              <a:extLst>
                <a:ext uri="{FF2B5EF4-FFF2-40B4-BE49-F238E27FC236}">
                  <a16:creationId xmlns:a16="http://schemas.microsoft.com/office/drawing/2014/main" id="{5424DDA9-61FC-274C-8BA9-DA172478709E}"/>
                </a:ext>
              </a:extLst>
            </p:cNvPr>
            <p:cNvSpPr/>
            <p:nvPr/>
          </p:nvSpPr>
          <p:spPr>
            <a:xfrm>
              <a:off x="2116327" y="3353192"/>
              <a:ext cx="659765"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6" name="Rounded Rectangle 295">
              <a:extLst>
                <a:ext uri="{FF2B5EF4-FFF2-40B4-BE49-F238E27FC236}">
                  <a16:creationId xmlns:a16="http://schemas.microsoft.com/office/drawing/2014/main" id="{B6E1FC6B-5A47-6B47-AA41-ACB2739C3C0F}"/>
                </a:ext>
              </a:extLst>
            </p:cNvPr>
            <p:cNvSpPr/>
            <p:nvPr/>
          </p:nvSpPr>
          <p:spPr>
            <a:xfrm>
              <a:off x="2116327" y="367380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7" name="Rounded Rectangle 296">
              <a:extLst>
                <a:ext uri="{FF2B5EF4-FFF2-40B4-BE49-F238E27FC236}">
                  <a16:creationId xmlns:a16="http://schemas.microsoft.com/office/drawing/2014/main" id="{32E8B61F-ECA1-3C47-9009-72BB25E6A33A}"/>
                </a:ext>
              </a:extLst>
            </p:cNvPr>
            <p:cNvSpPr/>
            <p:nvPr/>
          </p:nvSpPr>
          <p:spPr>
            <a:xfrm>
              <a:off x="2116327" y="399441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8" name="Rounded Rectangle 297">
              <a:extLst>
                <a:ext uri="{FF2B5EF4-FFF2-40B4-BE49-F238E27FC236}">
                  <a16:creationId xmlns:a16="http://schemas.microsoft.com/office/drawing/2014/main" id="{C624A555-6486-D142-9C1E-AD1841509D8F}"/>
                </a:ext>
              </a:extLst>
            </p:cNvPr>
            <p:cNvSpPr/>
            <p:nvPr/>
          </p:nvSpPr>
          <p:spPr>
            <a:xfrm>
              <a:off x="2116327" y="431502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9" name="Rounded Rectangle 298">
              <a:extLst>
                <a:ext uri="{FF2B5EF4-FFF2-40B4-BE49-F238E27FC236}">
                  <a16:creationId xmlns:a16="http://schemas.microsoft.com/office/drawing/2014/main" id="{7EC99EE6-1BFA-CB4C-BB8A-FC03064FE3E2}"/>
                </a:ext>
              </a:extLst>
            </p:cNvPr>
            <p:cNvSpPr/>
            <p:nvPr/>
          </p:nvSpPr>
          <p:spPr>
            <a:xfrm>
              <a:off x="2116327" y="463563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3" name="Text Placeholder 18">
              <a:extLst>
                <a:ext uri="{FF2B5EF4-FFF2-40B4-BE49-F238E27FC236}">
                  <a16:creationId xmlns:a16="http://schemas.microsoft.com/office/drawing/2014/main" id="{00E8C29A-DCD6-4A3E-9744-24DF15C4E900}"/>
                </a:ext>
              </a:extLst>
            </p:cNvPr>
            <p:cNvSpPr txBox="1">
              <a:spLocks/>
            </p:cNvSpPr>
            <p:nvPr/>
          </p:nvSpPr>
          <p:spPr>
            <a:xfrm>
              <a:off x="2142796" y="2417681"/>
              <a:ext cx="1319360" cy="3693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Largest asset lender in Africa</a:t>
              </a:r>
              <a:endParaRPr kumimoji="0" lang="en-US" sz="10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pic>
          <p:nvPicPr>
            <p:cNvPr id="171" name="Picture 2" descr="Image result for standard bank">
              <a:extLst>
                <a:ext uri="{FF2B5EF4-FFF2-40B4-BE49-F238E27FC236}">
                  <a16:creationId xmlns:a16="http://schemas.microsoft.com/office/drawing/2014/main" id="{C7A1BBC5-D06E-4741-A499-CAD6EA598834}"/>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2275" b="21357"/>
            <a:stretch/>
          </p:blipFill>
          <p:spPr bwMode="auto">
            <a:xfrm>
              <a:off x="2276362" y="2928785"/>
              <a:ext cx="1051530" cy="207077"/>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173">
              <a:extLst>
                <a:ext uri="{FF2B5EF4-FFF2-40B4-BE49-F238E27FC236}">
                  <a16:creationId xmlns:a16="http://schemas.microsoft.com/office/drawing/2014/main" id="{76CB2B59-1C13-8641-9D7F-1B332C0F1155}"/>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64348" y="4360225"/>
              <a:ext cx="675558" cy="180468"/>
            </a:xfrm>
            <a:prstGeom prst="rect">
              <a:avLst/>
            </a:prstGeom>
          </p:spPr>
        </p:pic>
        <p:pic>
          <p:nvPicPr>
            <p:cNvPr id="175" name="Picture 174">
              <a:extLst>
                <a:ext uri="{FF2B5EF4-FFF2-40B4-BE49-F238E27FC236}">
                  <a16:creationId xmlns:a16="http://schemas.microsoft.com/office/drawing/2014/main" id="{B70BC38C-2C81-0049-9A29-A94E4D765591}"/>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58667" y="4672562"/>
              <a:ext cx="686920" cy="192336"/>
            </a:xfrm>
            <a:prstGeom prst="rect">
              <a:avLst/>
            </a:prstGeom>
          </p:spPr>
        </p:pic>
        <p:pic>
          <p:nvPicPr>
            <p:cNvPr id="176" name="Picture 2" descr="CUNA Mutual Group Logo.jpg">
              <a:extLst>
                <a:ext uri="{FF2B5EF4-FFF2-40B4-BE49-F238E27FC236}">
                  <a16:creationId xmlns:a16="http://schemas.microsoft.com/office/drawing/2014/main" id="{0701A604-0689-BF44-A73F-98D65C8B554B}"/>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29532" y="3368472"/>
              <a:ext cx="433353" cy="243761"/>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76">
              <a:extLst>
                <a:ext uri="{FF2B5EF4-FFF2-40B4-BE49-F238E27FC236}">
                  <a16:creationId xmlns:a16="http://schemas.microsoft.com/office/drawing/2014/main" id="{3330EF3E-A7CE-BF46-999D-96479FE3810C}"/>
                </a:ext>
              </a:extLst>
            </p:cNvPr>
            <p:cNvPicPr>
              <a:picLocks noChangeAspect="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t="20423" b="18032"/>
            <a:stretch/>
          </p:blipFill>
          <p:spPr>
            <a:xfrm>
              <a:off x="2385696" y="4036734"/>
              <a:ext cx="832862" cy="192766"/>
            </a:xfrm>
            <a:prstGeom prst="rect">
              <a:avLst/>
            </a:prstGeom>
          </p:spPr>
        </p:pic>
        <p:pic>
          <p:nvPicPr>
            <p:cNvPr id="178" name="Picture 40" descr="https://upload.wikimedia.org/wikipedia/en/1/17/Tangerine_Bank_Logo.png">
              <a:hlinkClick r:id="rId16"/>
              <a:extLst>
                <a:ext uri="{FF2B5EF4-FFF2-40B4-BE49-F238E27FC236}">
                  <a16:creationId xmlns:a16="http://schemas.microsoft.com/office/drawing/2014/main" id="{5F27BAEB-4D9B-A84C-8432-5584697075B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412178" y="3722280"/>
              <a:ext cx="779899" cy="177363"/>
            </a:xfrm>
            <a:prstGeom prst="rect">
              <a:avLst/>
            </a:prstGeom>
            <a:noFill/>
            <a:extLst>
              <a:ext uri="{909E8E84-426E-40DD-AFC4-6F175D3DCCD1}">
                <a14:hiddenFill xmlns:a14="http://schemas.microsoft.com/office/drawing/2010/main">
                  <a:solidFill>
                    <a:srgbClr val="FFFFFF"/>
                  </a:solidFill>
                </a14:hiddenFill>
              </a:ext>
            </a:extLst>
          </p:spPr>
        </p:pic>
        <p:sp>
          <p:nvSpPr>
            <p:cNvPr id="378" name="Rounded Rectangle 377">
              <a:extLst>
                <a:ext uri="{FF2B5EF4-FFF2-40B4-BE49-F238E27FC236}">
                  <a16:creationId xmlns:a16="http://schemas.microsoft.com/office/drawing/2014/main" id="{945489A0-3AC6-8649-BC26-0C59167C7324}"/>
                </a:ext>
              </a:extLst>
            </p:cNvPr>
            <p:cNvSpPr/>
            <p:nvPr/>
          </p:nvSpPr>
          <p:spPr>
            <a:xfrm>
              <a:off x="2828162" y="3353192"/>
              <a:ext cx="659765"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79" name="Picture 378">
              <a:extLst>
                <a:ext uri="{FF2B5EF4-FFF2-40B4-BE49-F238E27FC236}">
                  <a16:creationId xmlns:a16="http://schemas.microsoft.com/office/drawing/2014/main" id="{37154B16-F887-424B-AA53-29C2CE162AF0}"/>
                </a:ext>
              </a:extLst>
            </p:cNvPr>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22279" y="3410648"/>
              <a:ext cx="435253" cy="159408"/>
            </a:xfrm>
            <a:prstGeom prst="rect">
              <a:avLst/>
            </a:prstGeom>
          </p:spPr>
        </p:pic>
      </p:grpSp>
      <p:grpSp>
        <p:nvGrpSpPr>
          <p:cNvPr id="6" name="Group 5">
            <a:extLst>
              <a:ext uri="{FF2B5EF4-FFF2-40B4-BE49-F238E27FC236}">
                <a16:creationId xmlns:a16="http://schemas.microsoft.com/office/drawing/2014/main" id="{516AF570-33AE-412B-9C05-A2468F979BBA}"/>
              </a:ext>
            </a:extLst>
          </p:cNvPr>
          <p:cNvGrpSpPr/>
          <p:nvPr/>
        </p:nvGrpSpPr>
        <p:grpSpPr>
          <a:xfrm>
            <a:off x="3762492" y="1205991"/>
            <a:ext cx="1380894" cy="2733578"/>
            <a:chOff x="3762492" y="1205991"/>
            <a:chExt cx="1380894" cy="2733578"/>
          </a:xfrm>
        </p:grpSpPr>
        <p:grpSp>
          <p:nvGrpSpPr>
            <p:cNvPr id="35" name="Group 34">
              <a:extLst>
                <a:ext uri="{FF2B5EF4-FFF2-40B4-BE49-F238E27FC236}">
                  <a16:creationId xmlns:a16="http://schemas.microsoft.com/office/drawing/2014/main" id="{455A0198-FEDB-054F-B2E3-5F83E0626572}"/>
                </a:ext>
              </a:extLst>
            </p:cNvPr>
            <p:cNvGrpSpPr/>
            <p:nvPr/>
          </p:nvGrpSpPr>
          <p:grpSpPr>
            <a:xfrm>
              <a:off x="3762492" y="1205991"/>
              <a:ext cx="1376944" cy="1068069"/>
              <a:chOff x="3761641" y="1199011"/>
              <a:chExt cx="1376944" cy="1068069"/>
            </a:xfrm>
          </p:grpSpPr>
          <p:grpSp>
            <p:nvGrpSpPr>
              <p:cNvPr id="179" name="Group 178">
                <a:extLst>
                  <a:ext uri="{FF2B5EF4-FFF2-40B4-BE49-F238E27FC236}">
                    <a16:creationId xmlns:a16="http://schemas.microsoft.com/office/drawing/2014/main" id="{83E9C051-2E3E-7642-803B-BF62038EA373}"/>
                  </a:ext>
                </a:extLst>
              </p:cNvPr>
              <p:cNvGrpSpPr/>
              <p:nvPr/>
            </p:nvGrpSpPr>
            <p:grpSpPr>
              <a:xfrm>
                <a:off x="4047086" y="1199011"/>
                <a:ext cx="806055" cy="806055"/>
                <a:chOff x="5627413" y="1573880"/>
                <a:chExt cx="914400" cy="914400"/>
              </a:xfrm>
            </p:grpSpPr>
            <p:sp>
              <p:nvSpPr>
                <p:cNvPr id="181" name="Oval 180">
                  <a:extLst>
                    <a:ext uri="{FF2B5EF4-FFF2-40B4-BE49-F238E27FC236}">
                      <a16:creationId xmlns:a16="http://schemas.microsoft.com/office/drawing/2014/main" id="{BF3C5B96-45C1-9A46-9FCF-87E8CC452105}"/>
                    </a:ext>
                  </a:extLst>
                </p:cNvPr>
                <p:cNvSpPr>
                  <a:spLocks noChangeAspect="1"/>
                </p:cNvSpPr>
                <p:nvPr/>
              </p:nvSpPr>
              <p:spPr bwMode="auto">
                <a:xfrm>
                  <a:off x="5627413" y="157388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82" name="Picture 181">
                  <a:extLst>
                    <a:ext uri="{FF2B5EF4-FFF2-40B4-BE49-F238E27FC236}">
                      <a16:creationId xmlns:a16="http://schemas.microsoft.com/office/drawing/2014/main" id="{C7766DFD-5F6A-9946-878D-556193BF5676}"/>
                    </a:ext>
                  </a:extLst>
                </p:cNvPr>
                <p:cNvPicPr>
                  <a:picLocks noChangeAspect="1"/>
                </p:cNvPicPr>
                <p:nvPr userDrawn="1"/>
              </p:nvPicPr>
              <p:blipFill>
                <a:blip r:embed="rId19"/>
                <a:stretch>
                  <a:fillRect/>
                </a:stretch>
              </p:blipFill>
              <p:spPr>
                <a:xfrm>
                  <a:off x="5932213" y="1891380"/>
                  <a:ext cx="304800" cy="279400"/>
                </a:xfrm>
                <a:prstGeom prst="rect">
                  <a:avLst/>
                </a:prstGeom>
              </p:spPr>
            </p:pic>
          </p:grpSp>
          <p:sp>
            <p:nvSpPr>
              <p:cNvPr id="184" name="Text Placeholder 18">
                <a:extLst>
                  <a:ext uri="{FF2B5EF4-FFF2-40B4-BE49-F238E27FC236}">
                    <a16:creationId xmlns:a16="http://schemas.microsoft.com/office/drawing/2014/main" id="{F05417E1-69E5-3046-9128-47DC0C84A658}"/>
                  </a:ext>
                </a:extLst>
              </p:cNvPr>
              <p:cNvSpPr txBox="1">
                <a:spLocks/>
              </p:cNvSpPr>
              <p:nvPr/>
            </p:nvSpPr>
            <p:spPr>
              <a:xfrm>
                <a:off x="3761641" y="2073181"/>
                <a:ext cx="1376944"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Manufacturing</a:t>
                </a:r>
              </a:p>
            </p:txBody>
          </p:sp>
        </p:grpSp>
        <p:sp>
          <p:nvSpPr>
            <p:cNvPr id="358" name="Rounded Rectangle 357">
              <a:extLst>
                <a:ext uri="{FF2B5EF4-FFF2-40B4-BE49-F238E27FC236}">
                  <a16:creationId xmlns:a16="http://schemas.microsoft.com/office/drawing/2014/main" id="{D16ED282-5C92-8940-936E-ABE70679FFBC}"/>
                </a:ext>
              </a:extLst>
            </p:cNvPr>
            <p:cNvSpPr/>
            <p:nvPr/>
          </p:nvSpPr>
          <p:spPr>
            <a:xfrm>
              <a:off x="3771786" y="3019829"/>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9" name="Rounded Rectangle 358">
              <a:extLst>
                <a:ext uri="{FF2B5EF4-FFF2-40B4-BE49-F238E27FC236}">
                  <a16:creationId xmlns:a16="http://schemas.microsoft.com/office/drawing/2014/main" id="{F53C294A-6184-7640-9F25-D0A944F87699}"/>
                </a:ext>
              </a:extLst>
            </p:cNvPr>
            <p:cNvSpPr/>
            <p:nvPr/>
          </p:nvSpPr>
          <p:spPr>
            <a:xfrm>
              <a:off x="3771786" y="3342539"/>
              <a:ext cx="976552"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60" name="Rounded Rectangle 359">
              <a:extLst>
                <a:ext uri="{FF2B5EF4-FFF2-40B4-BE49-F238E27FC236}">
                  <a16:creationId xmlns:a16="http://schemas.microsoft.com/office/drawing/2014/main" id="{090DFBC0-2082-E04E-8900-91395FB0F21C}"/>
                </a:ext>
              </a:extLst>
            </p:cNvPr>
            <p:cNvSpPr/>
            <p:nvPr/>
          </p:nvSpPr>
          <p:spPr>
            <a:xfrm>
              <a:off x="3771786" y="3665249"/>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67" name="Rounded Rectangle 366">
              <a:extLst>
                <a:ext uri="{FF2B5EF4-FFF2-40B4-BE49-F238E27FC236}">
                  <a16:creationId xmlns:a16="http://schemas.microsoft.com/office/drawing/2014/main" id="{F7B9A476-1ADB-C54E-9CDB-FBE64CE89061}"/>
                </a:ext>
              </a:extLst>
            </p:cNvPr>
            <p:cNvSpPr/>
            <p:nvPr/>
          </p:nvSpPr>
          <p:spPr>
            <a:xfrm>
              <a:off x="3771786" y="268886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68" name="Rounded Rectangle 367">
              <a:extLst>
                <a:ext uri="{FF2B5EF4-FFF2-40B4-BE49-F238E27FC236}">
                  <a16:creationId xmlns:a16="http://schemas.microsoft.com/office/drawing/2014/main" id="{7F168C63-09BF-1645-985B-2C0ECFDB52BE}"/>
                </a:ext>
              </a:extLst>
            </p:cNvPr>
            <p:cNvSpPr/>
            <p:nvPr/>
          </p:nvSpPr>
          <p:spPr>
            <a:xfrm>
              <a:off x="3771786" y="236615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06" name="Picture 2" descr="Image result for nascar logo">
              <a:extLst>
                <a:ext uri="{FF2B5EF4-FFF2-40B4-BE49-F238E27FC236}">
                  <a16:creationId xmlns:a16="http://schemas.microsoft.com/office/drawing/2014/main" id="{4C4AD0BA-2CBA-4DAF-9A60-39AE4E5CD43F}"/>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9034" t="43079" r="9469" b="42967"/>
            <a:stretch/>
          </p:blipFill>
          <p:spPr bwMode="auto">
            <a:xfrm>
              <a:off x="3869968" y="3393611"/>
              <a:ext cx="774750" cy="171206"/>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4" descr="DriveTime">
              <a:extLst>
                <a:ext uri="{FF2B5EF4-FFF2-40B4-BE49-F238E27FC236}">
                  <a16:creationId xmlns:a16="http://schemas.microsoft.com/office/drawing/2014/main" id="{5403756D-97F7-49A7-8BFF-8BF8390C726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22965" y="3061658"/>
              <a:ext cx="869243" cy="19141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09">
              <a:extLst>
                <a:ext uri="{FF2B5EF4-FFF2-40B4-BE49-F238E27FC236}">
                  <a16:creationId xmlns:a16="http://schemas.microsoft.com/office/drawing/2014/main" id="{396BDC20-C808-40F2-8E46-C45AB8D4AAA0}"/>
                </a:ext>
              </a:extLst>
            </p:cNvPr>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82420" y="3713567"/>
              <a:ext cx="421362" cy="177763"/>
            </a:xfrm>
            <a:prstGeom prst="rect">
              <a:avLst/>
            </a:prstGeom>
          </p:spPr>
        </p:pic>
        <p:pic>
          <p:nvPicPr>
            <p:cNvPr id="255" name="Picture 254" descr="Image result for integrated power services IPS logo">
              <a:extLst>
                <a:ext uri="{FF2B5EF4-FFF2-40B4-BE49-F238E27FC236}">
                  <a16:creationId xmlns:a16="http://schemas.microsoft.com/office/drawing/2014/main" id="{CACBE424-C019-784E-A327-544A0C1183B3}"/>
                </a:ext>
              </a:extLst>
            </p:cNvPr>
            <p:cNvPicPr>
              <a:picLocks noChangeAspect="1" noChangeArrowheads="1"/>
            </p:cNvPicPr>
            <p:nvPr/>
          </p:nvPicPr>
          <p:blipFill rotWithShape="1">
            <a:blip r:embed="rId23">
              <a:clrChange>
                <a:clrFrom>
                  <a:srgbClr val="F8F8F8"/>
                </a:clrFrom>
                <a:clrTo>
                  <a:srgbClr val="F8F8F8">
                    <a:alpha val="0"/>
                  </a:srgbClr>
                </a:clrTo>
              </a:clrChange>
              <a:extLst>
                <a:ext uri="{28A0092B-C50C-407E-A947-70E740481C1C}">
                  <a14:useLocalDpi xmlns:a14="http://schemas.microsoft.com/office/drawing/2010/main" val="0"/>
                </a:ext>
              </a:extLst>
            </a:blip>
            <a:srcRect l="24888" t="30551" r="25334" b="30418"/>
            <a:stretch/>
          </p:blipFill>
          <p:spPr bwMode="auto">
            <a:xfrm>
              <a:off x="3866004" y="2416757"/>
              <a:ext cx="442726" cy="17623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7" name="Picture 256">
              <a:extLst>
                <a:ext uri="{FF2B5EF4-FFF2-40B4-BE49-F238E27FC236}">
                  <a16:creationId xmlns:a16="http://schemas.microsoft.com/office/drawing/2014/main" id="{99970D8D-6C63-DD43-9890-A48FE3FACD21}"/>
                </a:ext>
              </a:extLst>
            </p:cNvPr>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34894" y="2717628"/>
              <a:ext cx="645385" cy="208241"/>
            </a:xfrm>
            <a:prstGeom prst="rect">
              <a:avLst/>
            </a:prstGeom>
            <a:ln>
              <a:noFill/>
            </a:ln>
          </p:spPr>
        </p:pic>
        <p:sp>
          <p:nvSpPr>
            <p:cNvPr id="380" name="Rounded Rectangle 379">
              <a:extLst>
                <a:ext uri="{FF2B5EF4-FFF2-40B4-BE49-F238E27FC236}">
                  <a16:creationId xmlns:a16="http://schemas.microsoft.com/office/drawing/2014/main" id="{6D40623B-6350-1B43-AAD8-77548088616A}"/>
                </a:ext>
              </a:extLst>
            </p:cNvPr>
            <p:cNvSpPr/>
            <p:nvPr/>
          </p:nvSpPr>
          <p:spPr>
            <a:xfrm>
              <a:off x="4479653" y="236615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81" name="Picture 380">
              <a:extLst>
                <a:ext uri="{FF2B5EF4-FFF2-40B4-BE49-F238E27FC236}">
                  <a16:creationId xmlns:a16="http://schemas.microsoft.com/office/drawing/2014/main" id="{5B0C327D-35AF-5C4E-AC97-B37CA9C04B6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659981" y="2394356"/>
              <a:ext cx="297712" cy="198135"/>
            </a:xfrm>
            <a:prstGeom prst="rect">
              <a:avLst/>
            </a:prstGeom>
            <a:ln>
              <a:noFill/>
            </a:ln>
          </p:spPr>
        </p:pic>
        <p:sp>
          <p:nvSpPr>
            <p:cNvPr id="382" name="Rounded Rectangle 381">
              <a:extLst>
                <a:ext uri="{FF2B5EF4-FFF2-40B4-BE49-F238E27FC236}">
                  <a16:creationId xmlns:a16="http://schemas.microsoft.com/office/drawing/2014/main" id="{E1D9524D-C231-E44C-8E6A-48BD6217B170}"/>
                </a:ext>
              </a:extLst>
            </p:cNvPr>
            <p:cNvSpPr/>
            <p:nvPr/>
          </p:nvSpPr>
          <p:spPr>
            <a:xfrm>
              <a:off x="4479653" y="3665249"/>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83" name="Picture 382">
              <a:extLst>
                <a:ext uri="{FF2B5EF4-FFF2-40B4-BE49-F238E27FC236}">
                  <a16:creationId xmlns:a16="http://schemas.microsoft.com/office/drawing/2014/main" id="{8DCEB58A-2638-0F46-BF88-E2D51B72FCA7}"/>
                </a:ext>
              </a:extLst>
            </p:cNvPr>
            <p:cNvPicPr>
              <a:picLocks noChangeAspect="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79330" y="3707591"/>
              <a:ext cx="454981" cy="196468"/>
            </a:xfrm>
            <a:prstGeom prst="rect">
              <a:avLst/>
            </a:prstGeom>
          </p:spPr>
        </p:pic>
        <p:sp>
          <p:nvSpPr>
            <p:cNvPr id="385" name="Rounded Rectangle 384">
              <a:extLst>
                <a:ext uri="{FF2B5EF4-FFF2-40B4-BE49-F238E27FC236}">
                  <a16:creationId xmlns:a16="http://schemas.microsoft.com/office/drawing/2014/main" id="{A9571749-1EA1-174E-9A0E-9511713F72E3}"/>
                </a:ext>
              </a:extLst>
            </p:cNvPr>
            <p:cNvSpPr/>
            <p:nvPr/>
          </p:nvSpPr>
          <p:spPr>
            <a:xfrm>
              <a:off x="4798318" y="3342539"/>
              <a:ext cx="339703"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86" name="Picture 16" descr="Image result for rollyroyce logo png">
              <a:extLst>
                <a:ext uri="{FF2B5EF4-FFF2-40B4-BE49-F238E27FC236}">
                  <a16:creationId xmlns:a16="http://schemas.microsoft.com/office/drawing/2014/main" id="{D086A681-1500-1843-B63B-046929A5664F}"/>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938978" y="3381084"/>
              <a:ext cx="106620" cy="1966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75C235B-CF67-4D57-B37B-42F51BFF5E6F}"/>
              </a:ext>
            </a:extLst>
          </p:cNvPr>
          <p:cNvGrpSpPr/>
          <p:nvPr/>
        </p:nvGrpSpPr>
        <p:grpSpPr>
          <a:xfrm>
            <a:off x="5351175" y="1199011"/>
            <a:ext cx="1501116" cy="3396615"/>
            <a:chOff x="5351175" y="1199011"/>
            <a:chExt cx="1501116" cy="3396615"/>
          </a:xfrm>
        </p:grpSpPr>
        <p:grpSp>
          <p:nvGrpSpPr>
            <p:cNvPr id="34" name="Group 33">
              <a:extLst>
                <a:ext uri="{FF2B5EF4-FFF2-40B4-BE49-F238E27FC236}">
                  <a16:creationId xmlns:a16="http://schemas.microsoft.com/office/drawing/2014/main" id="{29B2271E-07E2-6543-A75A-3ACA1E0F78F1}"/>
                </a:ext>
              </a:extLst>
            </p:cNvPr>
            <p:cNvGrpSpPr/>
            <p:nvPr/>
          </p:nvGrpSpPr>
          <p:grpSpPr>
            <a:xfrm>
              <a:off x="5351175" y="1199011"/>
              <a:ext cx="1501116" cy="1068069"/>
              <a:chOff x="5293364" y="1199011"/>
              <a:chExt cx="1501116" cy="1068069"/>
            </a:xfrm>
          </p:grpSpPr>
          <p:grpSp>
            <p:nvGrpSpPr>
              <p:cNvPr id="235" name="Group 234">
                <a:extLst>
                  <a:ext uri="{FF2B5EF4-FFF2-40B4-BE49-F238E27FC236}">
                    <a16:creationId xmlns:a16="http://schemas.microsoft.com/office/drawing/2014/main" id="{B4E397E7-CE5A-874B-8AB0-99F561C16517}"/>
                  </a:ext>
                </a:extLst>
              </p:cNvPr>
              <p:cNvGrpSpPr/>
              <p:nvPr/>
            </p:nvGrpSpPr>
            <p:grpSpPr>
              <a:xfrm>
                <a:off x="5640895" y="1199011"/>
                <a:ext cx="806055" cy="806055"/>
                <a:chOff x="3883701" y="1573880"/>
                <a:chExt cx="914400" cy="914400"/>
              </a:xfrm>
            </p:grpSpPr>
            <p:sp>
              <p:nvSpPr>
                <p:cNvPr id="236" name="Oval 235">
                  <a:extLst>
                    <a:ext uri="{FF2B5EF4-FFF2-40B4-BE49-F238E27FC236}">
                      <a16:creationId xmlns:a16="http://schemas.microsoft.com/office/drawing/2014/main" id="{85F64CDF-A3A1-784B-AB50-FFFF4342BC4B}"/>
                    </a:ext>
                  </a:extLst>
                </p:cNvPr>
                <p:cNvSpPr>
                  <a:spLocks noChangeAspect="1"/>
                </p:cNvSpPr>
                <p:nvPr/>
              </p:nvSpPr>
              <p:spPr bwMode="auto">
                <a:xfrm>
                  <a:off x="3883701" y="157388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237" name="Picture 236">
                  <a:extLst>
                    <a:ext uri="{FF2B5EF4-FFF2-40B4-BE49-F238E27FC236}">
                      <a16:creationId xmlns:a16="http://schemas.microsoft.com/office/drawing/2014/main" id="{A15B02B5-9282-9C41-A70A-FE7D8F698267}"/>
                    </a:ext>
                  </a:extLst>
                </p:cNvPr>
                <p:cNvPicPr>
                  <a:picLocks noChangeAspect="1"/>
                </p:cNvPicPr>
                <p:nvPr userDrawn="1"/>
              </p:nvPicPr>
              <p:blipFill>
                <a:blip r:embed="rId28"/>
                <a:stretch>
                  <a:fillRect/>
                </a:stretch>
              </p:blipFill>
              <p:spPr>
                <a:xfrm>
                  <a:off x="4188501" y="1891380"/>
                  <a:ext cx="304800" cy="279400"/>
                </a:xfrm>
                <a:prstGeom prst="rect">
                  <a:avLst/>
                </a:prstGeom>
              </p:spPr>
            </p:pic>
          </p:grpSp>
          <p:sp>
            <p:nvSpPr>
              <p:cNvPr id="238" name="Text Placeholder 18">
                <a:extLst>
                  <a:ext uri="{FF2B5EF4-FFF2-40B4-BE49-F238E27FC236}">
                    <a16:creationId xmlns:a16="http://schemas.microsoft.com/office/drawing/2014/main" id="{47D08777-F304-1F44-B726-50CC855E622D}"/>
                  </a:ext>
                </a:extLst>
              </p:cNvPr>
              <p:cNvSpPr txBox="1">
                <a:spLocks/>
              </p:cNvSpPr>
              <p:nvPr/>
            </p:nvSpPr>
            <p:spPr>
              <a:xfrm>
                <a:off x="5293364" y="2073181"/>
                <a:ext cx="1501116"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Retail/Distribution</a:t>
                </a:r>
              </a:p>
            </p:txBody>
          </p:sp>
        </p:grpSp>
        <p:sp>
          <p:nvSpPr>
            <p:cNvPr id="318" name="Rounded Rectangle 317">
              <a:extLst>
                <a:ext uri="{FF2B5EF4-FFF2-40B4-BE49-F238E27FC236}">
                  <a16:creationId xmlns:a16="http://schemas.microsoft.com/office/drawing/2014/main" id="{2C5F10B1-DD72-4843-B157-9E0FEFC8186A}"/>
                </a:ext>
              </a:extLst>
            </p:cNvPr>
            <p:cNvSpPr/>
            <p:nvPr/>
          </p:nvSpPr>
          <p:spPr>
            <a:xfrm>
              <a:off x="5427245" y="2369446"/>
              <a:ext cx="1371600" cy="937456"/>
            </a:xfrm>
            <a:prstGeom prst="roundRect">
              <a:avLst>
                <a:gd name="adj" fmla="val 3709"/>
              </a:avLst>
            </a:prstGeom>
            <a:solidFill>
              <a:schemeClr val="bg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19" name="Rounded Rectangle 318">
              <a:extLst>
                <a:ext uri="{FF2B5EF4-FFF2-40B4-BE49-F238E27FC236}">
                  <a16:creationId xmlns:a16="http://schemas.microsoft.com/office/drawing/2014/main" id="{AB637E46-4F6B-AD46-ACB7-38501BCAD04E}"/>
                </a:ext>
              </a:extLst>
            </p:cNvPr>
            <p:cNvSpPr/>
            <p:nvPr/>
          </p:nvSpPr>
          <p:spPr>
            <a:xfrm>
              <a:off x="5427245" y="335319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20" name="Rounded Rectangle 319">
              <a:extLst>
                <a:ext uri="{FF2B5EF4-FFF2-40B4-BE49-F238E27FC236}">
                  <a16:creationId xmlns:a16="http://schemas.microsoft.com/office/drawing/2014/main" id="{3A76F25B-A791-6242-8E2C-43367551ED2F}"/>
                </a:ext>
              </a:extLst>
            </p:cNvPr>
            <p:cNvSpPr/>
            <p:nvPr/>
          </p:nvSpPr>
          <p:spPr>
            <a:xfrm>
              <a:off x="5427245" y="367380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21" name="Rounded Rectangle 320">
              <a:extLst>
                <a:ext uri="{FF2B5EF4-FFF2-40B4-BE49-F238E27FC236}">
                  <a16:creationId xmlns:a16="http://schemas.microsoft.com/office/drawing/2014/main" id="{957D7E79-8DDE-F84A-BCF3-DEA159AD4C04}"/>
                </a:ext>
              </a:extLst>
            </p:cNvPr>
            <p:cNvSpPr/>
            <p:nvPr/>
          </p:nvSpPr>
          <p:spPr>
            <a:xfrm>
              <a:off x="5427245" y="399441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1" name="Text Placeholder 18">
              <a:extLst>
                <a:ext uri="{FF2B5EF4-FFF2-40B4-BE49-F238E27FC236}">
                  <a16:creationId xmlns:a16="http://schemas.microsoft.com/office/drawing/2014/main" id="{AD172E51-BE0F-40F1-A527-C2F93D924801}"/>
                </a:ext>
              </a:extLst>
            </p:cNvPr>
            <p:cNvSpPr txBox="1">
              <a:spLocks/>
            </p:cNvSpPr>
            <p:nvPr/>
          </p:nvSpPr>
          <p:spPr>
            <a:xfrm>
              <a:off x="5447651" y="2417681"/>
              <a:ext cx="1319360" cy="3693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World’s largest oilfield company</a:t>
              </a:r>
              <a:endParaRPr kumimoji="0" lang="en-US" sz="10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pic>
          <p:nvPicPr>
            <p:cNvPr id="239" name="Picture 2" descr="Schlumberger.svg">
              <a:hlinkClick r:id="rId29"/>
              <a:extLst>
                <a:ext uri="{FF2B5EF4-FFF2-40B4-BE49-F238E27FC236}">
                  <a16:creationId xmlns:a16="http://schemas.microsoft.com/office/drawing/2014/main" id="{9FC2101A-C798-5648-9BB3-683FC77E78C4}"/>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710709" y="2952982"/>
              <a:ext cx="804672"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40" descr="Image result for transalta logo">
              <a:extLst>
                <a:ext uri="{FF2B5EF4-FFF2-40B4-BE49-F238E27FC236}">
                  <a16:creationId xmlns:a16="http://schemas.microsoft.com/office/drawing/2014/main" id="{022FFBE0-2415-E44B-9258-70A861123589}"/>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1638" t="8658" r="1638" b="5177"/>
            <a:stretch/>
          </p:blipFill>
          <p:spPr bwMode="auto">
            <a:xfrm>
              <a:off x="5808340" y="3397989"/>
              <a:ext cx="609411" cy="210091"/>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70" descr="http://restaurantleadership.com/wp-content/uploads/2015/10/ziosk_fstec15.jpg">
              <a:hlinkClick r:id="rId32"/>
              <a:extLst>
                <a:ext uri="{FF2B5EF4-FFF2-40B4-BE49-F238E27FC236}">
                  <a16:creationId xmlns:a16="http://schemas.microsoft.com/office/drawing/2014/main" id="{F3B3454C-EFE4-3A4F-BF87-FFA67396579F}"/>
                </a:ext>
              </a:extLst>
            </p:cNvPr>
            <p:cNvPicPr>
              <a:picLocks noChangeAspect="1" noChangeArrowheads="1"/>
            </p:cNvPicPr>
            <p:nvPr/>
          </p:nvPicPr>
          <p:blipFill rotWithShape="1">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5808339" y="3700204"/>
              <a:ext cx="609412" cy="22528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File:Andeavor logo.svg">
              <a:extLst>
                <a:ext uri="{FF2B5EF4-FFF2-40B4-BE49-F238E27FC236}">
                  <a16:creationId xmlns:a16="http://schemas.microsoft.com/office/drawing/2014/main" id="{F9E6FAD1-201B-3841-B9C7-AD454723EDE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671180" y="4030664"/>
              <a:ext cx="883730" cy="200601"/>
            </a:xfrm>
            <a:prstGeom prst="rect">
              <a:avLst/>
            </a:prstGeom>
            <a:noFill/>
            <a:extLst>
              <a:ext uri="{909E8E84-426E-40DD-AFC4-6F175D3DCCD1}">
                <a14:hiddenFill xmlns:a14="http://schemas.microsoft.com/office/drawing/2010/main">
                  <a:solidFill>
                    <a:srgbClr val="FFFFFF"/>
                  </a:solidFill>
                </a14:hiddenFill>
              </a:ext>
            </a:extLst>
          </p:spPr>
        </p:pic>
        <p:sp>
          <p:nvSpPr>
            <p:cNvPr id="387" name="Rounded Rectangle 386">
              <a:extLst>
                <a:ext uri="{FF2B5EF4-FFF2-40B4-BE49-F238E27FC236}">
                  <a16:creationId xmlns:a16="http://schemas.microsoft.com/office/drawing/2014/main" id="{9B17EA94-7629-EC4D-9E8D-50CD3272741C}"/>
                </a:ext>
              </a:extLst>
            </p:cNvPr>
            <p:cNvSpPr/>
            <p:nvPr/>
          </p:nvSpPr>
          <p:spPr>
            <a:xfrm>
              <a:off x="5427245" y="4321306"/>
              <a:ext cx="976552"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88" name="Rounded Rectangle 387">
              <a:extLst>
                <a:ext uri="{FF2B5EF4-FFF2-40B4-BE49-F238E27FC236}">
                  <a16:creationId xmlns:a16="http://schemas.microsoft.com/office/drawing/2014/main" id="{47028DAD-95CB-D148-BDB4-C68847F2100F}"/>
                </a:ext>
              </a:extLst>
            </p:cNvPr>
            <p:cNvSpPr/>
            <p:nvPr/>
          </p:nvSpPr>
          <p:spPr>
            <a:xfrm>
              <a:off x="6455830" y="4321306"/>
              <a:ext cx="337267"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89" name="Picture 4" descr="BP Helios logo.svg">
              <a:extLst>
                <a:ext uri="{FF2B5EF4-FFF2-40B4-BE49-F238E27FC236}">
                  <a16:creationId xmlns:a16="http://schemas.microsoft.com/office/drawing/2014/main" id="{5DF80545-79A0-DA44-B408-E0AB86011430}"/>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548236" y="4359342"/>
              <a:ext cx="144785" cy="193047"/>
            </a:xfrm>
            <a:prstGeom prst="rect">
              <a:avLst/>
            </a:prstGeom>
            <a:noFill/>
            <a:extLst>
              <a:ext uri="{909E8E84-426E-40DD-AFC4-6F175D3DCCD1}">
                <a14:hiddenFill xmlns:a14="http://schemas.microsoft.com/office/drawing/2010/main">
                  <a:solidFill>
                    <a:srgbClr val="FFFFFF"/>
                  </a:solidFill>
                </a14:hiddenFill>
              </a:ext>
            </a:extLst>
          </p:spPr>
        </p:pic>
        <p:pic>
          <p:nvPicPr>
            <p:cNvPr id="390" name="Picture 389">
              <a:extLst>
                <a:ext uri="{FF2B5EF4-FFF2-40B4-BE49-F238E27FC236}">
                  <a16:creationId xmlns:a16="http://schemas.microsoft.com/office/drawing/2014/main" id="{0624C761-2370-5341-89AA-9C096C6BE266}"/>
                </a:ext>
              </a:extLst>
            </p:cNvPr>
            <p:cNvPicPr>
              <a:picLocks noChangeAspect="1"/>
            </p:cNvPicPr>
            <p:nvPr/>
          </p:nvPicPr>
          <p:blipFill rotWithShape="1">
            <a:blip r:embed="rId36">
              <a:clrChange>
                <a:clrFrom>
                  <a:srgbClr val="FFFFFF"/>
                </a:clrFrom>
                <a:clrTo>
                  <a:srgbClr val="FFFFFF">
                    <a:alpha val="0"/>
                  </a:srgbClr>
                </a:clrTo>
              </a:clrChange>
              <a:extLst>
                <a:ext uri="{28A0092B-C50C-407E-A947-70E740481C1C}">
                  <a14:useLocalDpi xmlns:a14="http://schemas.microsoft.com/office/drawing/2010/main" val="0"/>
                </a:ext>
              </a:extLst>
            </a:blip>
            <a:srcRect b="10594"/>
            <a:stretch/>
          </p:blipFill>
          <p:spPr>
            <a:xfrm>
              <a:off x="5599155" y="4351503"/>
              <a:ext cx="632732" cy="200863"/>
            </a:xfrm>
            <a:prstGeom prst="rect">
              <a:avLst/>
            </a:prstGeom>
          </p:spPr>
        </p:pic>
      </p:grpSp>
      <p:grpSp>
        <p:nvGrpSpPr>
          <p:cNvPr id="8" name="Group 7">
            <a:extLst>
              <a:ext uri="{FF2B5EF4-FFF2-40B4-BE49-F238E27FC236}">
                <a16:creationId xmlns:a16="http://schemas.microsoft.com/office/drawing/2014/main" id="{3E41EDB0-538B-42EB-8052-516EA806393F}"/>
              </a:ext>
            </a:extLst>
          </p:cNvPr>
          <p:cNvGrpSpPr/>
          <p:nvPr/>
        </p:nvGrpSpPr>
        <p:grpSpPr>
          <a:xfrm>
            <a:off x="7030250" y="1199011"/>
            <a:ext cx="1500732" cy="3390331"/>
            <a:chOff x="7030250" y="1199011"/>
            <a:chExt cx="1500732" cy="3390331"/>
          </a:xfrm>
        </p:grpSpPr>
        <p:sp>
          <p:nvSpPr>
            <p:cNvPr id="394" name="Rounded Rectangle 393">
              <a:extLst>
                <a:ext uri="{FF2B5EF4-FFF2-40B4-BE49-F238E27FC236}">
                  <a16:creationId xmlns:a16="http://schemas.microsoft.com/office/drawing/2014/main" id="{5150EF55-C3E2-DF40-A4BF-A2B7EAE3255B}"/>
                </a:ext>
              </a:extLst>
            </p:cNvPr>
            <p:cNvSpPr/>
            <p:nvPr/>
          </p:nvSpPr>
          <p:spPr>
            <a:xfrm>
              <a:off x="7082704" y="3674721"/>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5" name="Rounded Rectangle 394">
              <a:extLst>
                <a:ext uri="{FF2B5EF4-FFF2-40B4-BE49-F238E27FC236}">
                  <a16:creationId xmlns:a16="http://schemas.microsoft.com/office/drawing/2014/main" id="{46A45641-21FD-5042-BCC1-05D02EFA9F9B}"/>
                </a:ext>
              </a:extLst>
            </p:cNvPr>
            <p:cNvSpPr/>
            <p:nvPr/>
          </p:nvSpPr>
          <p:spPr>
            <a:xfrm>
              <a:off x="7790571" y="3674721"/>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1" name="Rounded Rectangle 390">
              <a:extLst>
                <a:ext uri="{FF2B5EF4-FFF2-40B4-BE49-F238E27FC236}">
                  <a16:creationId xmlns:a16="http://schemas.microsoft.com/office/drawing/2014/main" id="{AAB79F2A-E15A-B045-93DD-68FF7DDD2CE7}"/>
                </a:ext>
              </a:extLst>
            </p:cNvPr>
            <p:cNvSpPr/>
            <p:nvPr/>
          </p:nvSpPr>
          <p:spPr>
            <a:xfrm>
              <a:off x="7082704" y="3349283"/>
              <a:ext cx="976552"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2" name="Rounded Rectangle 391">
              <a:extLst>
                <a:ext uri="{FF2B5EF4-FFF2-40B4-BE49-F238E27FC236}">
                  <a16:creationId xmlns:a16="http://schemas.microsoft.com/office/drawing/2014/main" id="{DD0AC3F0-44EC-D24C-AC11-2B3B58508C6E}"/>
                </a:ext>
              </a:extLst>
            </p:cNvPr>
            <p:cNvSpPr/>
            <p:nvPr/>
          </p:nvSpPr>
          <p:spPr>
            <a:xfrm>
              <a:off x="8117037" y="3349283"/>
              <a:ext cx="337267"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D6FADB3A-A57A-B246-A6AA-4C875F69CE2D}"/>
                </a:ext>
              </a:extLst>
            </p:cNvPr>
            <p:cNvGrpSpPr/>
            <p:nvPr/>
          </p:nvGrpSpPr>
          <p:grpSpPr>
            <a:xfrm>
              <a:off x="7096941" y="1199011"/>
              <a:ext cx="1367349" cy="1068069"/>
              <a:chOff x="7094816" y="1199011"/>
              <a:chExt cx="1367349" cy="1068069"/>
            </a:xfrm>
          </p:grpSpPr>
          <p:sp>
            <p:nvSpPr>
              <p:cNvPr id="194" name="Text Placeholder 18">
                <a:extLst>
                  <a:ext uri="{FF2B5EF4-FFF2-40B4-BE49-F238E27FC236}">
                    <a16:creationId xmlns:a16="http://schemas.microsoft.com/office/drawing/2014/main" id="{B945084E-EFB9-3E48-855C-85EB99A3B5E8}"/>
                  </a:ext>
                </a:extLst>
              </p:cNvPr>
              <p:cNvSpPr txBox="1">
                <a:spLocks/>
              </p:cNvSpPr>
              <p:nvPr/>
            </p:nvSpPr>
            <p:spPr>
              <a:xfrm>
                <a:off x="7094816" y="2073181"/>
                <a:ext cx="1367349"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Public sector</a:t>
                </a:r>
              </a:p>
            </p:txBody>
          </p:sp>
          <p:grpSp>
            <p:nvGrpSpPr>
              <p:cNvPr id="196" name="Group 195">
                <a:extLst>
                  <a:ext uri="{FF2B5EF4-FFF2-40B4-BE49-F238E27FC236}">
                    <a16:creationId xmlns:a16="http://schemas.microsoft.com/office/drawing/2014/main" id="{3043AD06-BD4F-CD44-A1CB-8141701DF580}"/>
                  </a:ext>
                </a:extLst>
              </p:cNvPr>
              <p:cNvGrpSpPr/>
              <p:nvPr/>
            </p:nvGrpSpPr>
            <p:grpSpPr>
              <a:xfrm>
                <a:off x="7375463" y="1199011"/>
                <a:ext cx="806055" cy="806055"/>
                <a:chOff x="7425647" y="1199011"/>
                <a:chExt cx="806055" cy="806055"/>
              </a:xfrm>
            </p:grpSpPr>
            <p:sp>
              <p:nvSpPr>
                <p:cNvPr id="197" name="Oval 196">
                  <a:extLst>
                    <a:ext uri="{FF2B5EF4-FFF2-40B4-BE49-F238E27FC236}">
                      <a16:creationId xmlns:a16="http://schemas.microsoft.com/office/drawing/2014/main" id="{D37BEC8D-0538-7E4F-B727-7CCA6D683C04}"/>
                    </a:ext>
                  </a:extLst>
                </p:cNvPr>
                <p:cNvSpPr>
                  <a:spLocks noChangeAspect="1"/>
                </p:cNvSpPr>
                <p:nvPr/>
              </p:nvSpPr>
              <p:spPr bwMode="auto">
                <a:xfrm>
                  <a:off x="7425647" y="1199011"/>
                  <a:ext cx="806055" cy="806055"/>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98" name="Picture 197">
                  <a:extLst>
                    <a:ext uri="{FF2B5EF4-FFF2-40B4-BE49-F238E27FC236}">
                      <a16:creationId xmlns:a16="http://schemas.microsoft.com/office/drawing/2014/main" id="{D84EF350-64D8-A04A-9EA1-0933B8245C85}"/>
                    </a:ext>
                  </a:extLst>
                </p:cNvPr>
                <p:cNvPicPr>
                  <a:picLocks noChangeAspect="1"/>
                </p:cNvPicPr>
                <p:nvPr/>
              </p:nvPicPr>
              <p:blipFill>
                <a:blip r:embed="rId37"/>
                <a:stretch>
                  <a:fillRect/>
                </a:stretch>
              </p:blipFill>
              <p:spPr>
                <a:xfrm>
                  <a:off x="7679023" y="1438782"/>
                  <a:ext cx="299303" cy="326512"/>
                </a:xfrm>
                <a:prstGeom prst="rect">
                  <a:avLst/>
                </a:prstGeom>
              </p:spPr>
            </p:pic>
          </p:grpSp>
        </p:grpSp>
        <p:sp>
          <p:nvSpPr>
            <p:cNvPr id="330" name="Rounded Rectangle 329">
              <a:extLst>
                <a:ext uri="{FF2B5EF4-FFF2-40B4-BE49-F238E27FC236}">
                  <a16:creationId xmlns:a16="http://schemas.microsoft.com/office/drawing/2014/main" id="{CF022692-2349-D748-A5D1-E6EA7502EAEF}"/>
                </a:ext>
              </a:extLst>
            </p:cNvPr>
            <p:cNvSpPr/>
            <p:nvPr/>
          </p:nvSpPr>
          <p:spPr>
            <a:xfrm>
              <a:off x="7082704" y="2369446"/>
              <a:ext cx="1371600" cy="937456"/>
            </a:xfrm>
            <a:prstGeom prst="roundRect">
              <a:avLst>
                <a:gd name="adj" fmla="val 3709"/>
              </a:avLst>
            </a:prstGeom>
            <a:solidFill>
              <a:schemeClr val="bg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3" name="Rounded Rectangle 332">
              <a:extLst>
                <a:ext uri="{FF2B5EF4-FFF2-40B4-BE49-F238E27FC236}">
                  <a16:creationId xmlns:a16="http://schemas.microsoft.com/office/drawing/2014/main" id="{F35BB55F-1436-5449-8674-1E44E4FE717F}"/>
                </a:ext>
              </a:extLst>
            </p:cNvPr>
            <p:cNvSpPr/>
            <p:nvPr/>
          </p:nvSpPr>
          <p:spPr>
            <a:xfrm>
              <a:off x="7082704" y="3994412"/>
              <a:ext cx="65787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4" name="Rounded Rectangle 333">
              <a:extLst>
                <a:ext uri="{FF2B5EF4-FFF2-40B4-BE49-F238E27FC236}">
                  <a16:creationId xmlns:a16="http://schemas.microsoft.com/office/drawing/2014/main" id="{77D3187F-87AD-AC4E-A2CC-E642189C7B6B}"/>
                </a:ext>
              </a:extLst>
            </p:cNvPr>
            <p:cNvSpPr/>
            <p:nvPr/>
          </p:nvSpPr>
          <p:spPr>
            <a:xfrm>
              <a:off x="7082704" y="431502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7" name="Text Placeholder 18">
              <a:extLst>
                <a:ext uri="{FF2B5EF4-FFF2-40B4-BE49-F238E27FC236}">
                  <a16:creationId xmlns:a16="http://schemas.microsoft.com/office/drawing/2014/main" id="{B4F7B4A1-C9FF-B54C-BECC-E573CF864276}"/>
                </a:ext>
              </a:extLst>
            </p:cNvPr>
            <p:cNvSpPr txBox="1">
              <a:spLocks/>
            </p:cNvSpPr>
            <p:nvPr/>
          </p:nvSpPr>
          <p:spPr>
            <a:xfrm>
              <a:off x="7030250" y="2417681"/>
              <a:ext cx="1500732" cy="3693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Largest membership organization in U.K.</a:t>
              </a:r>
              <a:endParaRPr kumimoji="0" lang="en-US" sz="10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pic>
          <p:nvPicPr>
            <p:cNvPr id="199" name="Picture 14" descr="Image result for national trust logo">
              <a:extLst>
                <a:ext uri="{FF2B5EF4-FFF2-40B4-BE49-F238E27FC236}">
                  <a16:creationId xmlns:a16="http://schemas.microsoft.com/office/drawing/2014/main" id="{1E8C29AA-4F9A-0448-89C2-11E89828AB43}"/>
                </a:ext>
              </a:extLst>
            </p:cNvPr>
            <p:cNvPicPr>
              <a:picLocks noChangeAspect="1" noChangeArrowheads="1"/>
            </p:cNvPicPr>
            <p:nvPr/>
          </p:nvPicPr>
          <p:blipFill rotWithShape="1">
            <a:blip r:embed="rId38" cstate="print">
              <a:clrChange>
                <a:clrFrom>
                  <a:srgbClr val="FEFEFE"/>
                </a:clrFrom>
                <a:clrTo>
                  <a:srgbClr val="FEFEFE">
                    <a:alpha val="0"/>
                  </a:srgbClr>
                </a:clrTo>
              </a:clrChange>
              <a:extLst>
                <a:ext uri="{28A0092B-C50C-407E-A947-70E740481C1C}">
                  <a14:useLocalDpi xmlns:a14="http://schemas.microsoft.com/office/drawing/2010/main" val="0"/>
                </a:ext>
              </a:extLst>
            </a:blip>
            <a:srcRect l="23079" t="10071" r="23079" b="10071"/>
            <a:stretch/>
          </p:blipFill>
          <p:spPr bwMode="auto">
            <a:xfrm>
              <a:off x="7625206" y="2815920"/>
              <a:ext cx="286596" cy="408204"/>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10">
              <a:extLst>
                <a:ext uri="{FF2B5EF4-FFF2-40B4-BE49-F238E27FC236}">
                  <a16:creationId xmlns:a16="http://schemas.microsoft.com/office/drawing/2014/main" id="{31C46FE1-152C-A140-9D91-C4B6486D6723}"/>
                </a:ext>
              </a:extLst>
            </p:cNvPr>
            <p:cNvPicPr>
              <a:picLocks noChangeAspect="1"/>
            </p:cNvPicPr>
            <p:nvPr/>
          </p:nvPicPr>
          <p:blipFill rotWithShape="1">
            <a:blip r:embed="rId39" cstate="print">
              <a:extLst>
                <a:ext uri="{28A0092B-C50C-407E-A947-70E740481C1C}">
                  <a14:useLocalDpi xmlns:a14="http://schemas.microsoft.com/office/drawing/2010/main" val="0"/>
                </a:ext>
              </a:extLst>
            </a:blip>
            <a:srcRect/>
            <a:stretch/>
          </p:blipFill>
          <p:spPr>
            <a:xfrm>
              <a:off x="8232382" y="3386615"/>
              <a:ext cx="114219" cy="198381"/>
            </a:xfrm>
            <a:prstGeom prst="rect">
              <a:avLst/>
            </a:prstGeom>
          </p:spPr>
        </p:pic>
        <p:pic>
          <p:nvPicPr>
            <p:cNvPr id="213" name="Picture 212">
              <a:extLst>
                <a:ext uri="{FF2B5EF4-FFF2-40B4-BE49-F238E27FC236}">
                  <a16:creationId xmlns:a16="http://schemas.microsoft.com/office/drawing/2014/main" id="{883C6FA6-EE61-C04C-8DB3-CCA8E307D0BF}"/>
                </a:ext>
              </a:extLst>
            </p:cNvPr>
            <p:cNvPicPr>
              <a:picLocks noChangeAspect="1"/>
            </p:cNvPicPr>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49665" y="3722280"/>
              <a:ext cx="526683" cy="172818"/>
            </a:xfrm>
            <a:prstGeom prst="rect">
              <a:avLst/>
            </a:prstGeom>
          </p:spPr>
        </p:pic>
        <p:pic>
          <p:nvPicPr>
            <p:cNvPr id="215" name="Picture 214">
              <a:extLst>
                <a:ext uri="{FF2B5EF4-FFF2-40B4-BE49-F238E27FC236}">
                  <a16:creationId xmlns:a16="http://schemas.microsoft.com/office/drawing/2014/main" id="{5B58B38F-7176-EC49-B8F6-494190E47397}"/>
                </a:ext>
              </a:extLst>
            </p:cNvPr>
            <p:cNvPicPr>
              <a:picLocks noChangeAspect="1"/>
            </p:cNvPicPr>
            <p:nvPr/>
          </p:nvPicPr>
          <p:blipFill>
            <a:blip r:embed="rId4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09714" y="3679520"/>
              <a:ext cx="436887" cy="262882"/>
            </a:xfrm>
            <a:prstGeom prst="rect">
              <a:avLst/>
            </a:prstGeom>
          </p:spPr>
        </p:pic>
        <p:pic>
          <p:nvPicPr>
            <p:cNvPr id="217" name="Picture 4" descr="Image result for lawrence township logo png">
              <a:extLst>
                <a:ext uri="{FF2B5EF4-FFF2-40B4-BE49-F238E27FC236}">
                  <a16:creationId xmlns:a16="http://schemas.microsoft.com/office/drawing/2014/main" id="{15F79FE8-4FB1-A94D-92BD-EED8D4A7C816}"/>
                </a:ext>
              </a:extLst>
            </p:cNvPr>
            <p:cNvPicPr>
              <a:picLocks noChangeAspect="1" noChangeArrowheads="1"/>
            </p:cNvPicPr>
            <p:nvPr/>
          </p:nvPicPr>
          <p:blipFill rotWithShape="1">
            <a:blip r:embed="rId42">
              <a:clrChange>
                <a:clrFrom>
                  <a:srgbClr val="F9FDFC"/>
                </a:clrFrom>
                <a:clrTo>
                  <a:srgbClr val="F9FDFC">
                    <a:alpha val="0"/>
                  </a:srgbClr>
                </a:clrTo>
              </a:clrChange>
              <a:extLst>
                <a:ext uri="{28A0092B-C50C-407E-A947-70E740481C1C}">
                  <a14:useLocalDpi xmlns:a14="http://schemas.microsoft.com/office/drawing/2010/main" val="0"/>
                </a:ext>
              </a:extLst>
            </a:blip>
            <a:srcRect l="2359" t="12561" r="2464" b="13342"/>
            <a:stretch/>
          </p:blipFill>
          <p:spPr bwMode="auto">
            <a:xfrm>
              <a:off x="7220307" y="3383036"/>
              <a:ext cx="690027" cy="208909"/>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17">
              <a:extLst>
                <a:ext uri="{FF2B5EF4-FFF2-40B4-BE49-F238E27FC236}">
                  <a16:creationId xmlns:a16="http://schemas.microsoft.com/office/drawing/2014/main" id="{01A05459-F347-DF45-85CB-0A391D130449}"/>
                </a:ext>
              </a:extLst>
            </p:cNvPr>
            <p:cNvPicPr>
              <a:picLocks noChangeAspect="1"/>
            </p:cNvPicPr>
            <p:nvPr/>
          </p:nvPicPr>
          <p:blipFill rotWithShape="1">
            <a:blip r:embed="rId43"/>
            <a:srcRect l="28304" t="21487" r="29365" b="19804"/>
            <a:stretch/>
          </p:blipFill>
          <p:spPr>
            <a:xfrm>
              <a:off x="7277607" y="4028754"/>
              <a:ext cx="268937" cy="195653"/>
            </a:xfrm>
            <a:prstGeom prst="rect">
              <a:avLst/>
            </a:prstGeom>
          </p:spPr>
        </p:pic>
        <p:sp>
          <p:nvSpPr>
            <p:cNvPr id="396" name="Rounded Rectangle 395">
              <a:extLst>
                <a:ext uri="{FF2B5EF4-FFF2-40B4-BE49-F238E27FC236}">
                  <a16:creationId xmlns:a16="http://schemas.microsoft.com/office/drawing/2014/main" id="{E9420C4E-B70F-BC41-A9C9-06D8FBB9AB3B}"/>
                </a:ext>
              </a:extLst>
            </p:cNvPr>
            <p:cNvSpPr/>
            <p:nvPr/>
          </p:nvSpPr>
          <p:spPr>
            <a:xfrm>
              <a:off x="7793343" y="3994412"/>
              <a:ext cx="65787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97" name="Picture 36" descr="http://pnptc.s3.amazonaws.com/wp-content/uploads/2015/08/Carnegie-Mellon.png">
              <a:hlinkClick r:id="rId44"/>
              <a:extLst>
                <a:ext uri="{FF2B5EF4-FFF2-40B4-BE49-F238E27FC236}">
                  <a16:creationId xmlns:a16="http://schemas.microsoft.com/office/drawing/2014/main" id="{E8341DFD-1EED-E24C-AA67-6B82999718A0}"/>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965217" y="4034399"/>
              <a:ext cx="303640" cy="196866"/>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397">
              <a:extLst>
                <a:ext uri="{FF2B5EF4-FFF2-40B4-BE49-F238E27FC236}">
                  <a16:creationId xmlns:a16="http://schemas.microsoft.com/office/drawing/2014/main" id="{D69C75BC-F6D5-694A-94BF-3542E9A99A40}"/>
                </a:ext>
              </a:extLst>
            </p:cNvPr>
            <p:cNvPicPr>
              <a:picLocks noChangeAspect="1"/>
            </p:cNvPicPr>
            <p:nvPr/>
          </p:nvPicPr>
          <p:blipFill rotWithShape="1">
            <a:blip r:embed="rId46"/>
            <a:srcRect b="7230"/>
            <a:stretch/>
          </p:blipFill>
          <p:spPr>
            <a:xfrm>
              <a:off x="7439396" y="4354130"/>
              <a:ext cx="658216" cy="206086"/>
            </a:xfrm>
            <a:prstGeom prst="rect">
              <a:avLst/>
            </a:prstGeom>
          </p:spPr>
        </p:pic>
      </p:grpSp>
      <p:grpSp>
        <p:nvGrpSpPr>
          <p:cNvPr id="9" name="Group 8">
            <a:extLst>
              <a:ext uri="{FF2B5EF4-FFF2-40B4-BE49-F238E27FC236}">
                <a16:creationId xmlns:a16="http://schemas.microsoft.com/office/drawing/2014/main" id="{D2BB435E-12D9-42F6-A650-432570CC3E6B}"/>
              </a:ext>
            </a:extLst>
          </p:cNvPr>
          <p:cNvGrpSpPr/>
          <p:nvPr/>
        </p:nvGrpSpPr>
        <p:grpSpPr>
          <a:xfrm>
            <a:off x="8581819" y="1199011"/>
            <a:ext cx="1685813" cy="3055012"/>
            <a:chOff x="8581819" y="1199011"/>
            <a:chExt cx="1685813" cy="3055012"/>
          </a:xfrm>
        </p:grpSpPr>
        <p:grpSp>
          <p:nvGrpSpPr>
            <p:cNvPr id="32" name="Group 31">
              <a:extLst>
                <a:ext uri="{FF2B5EF4-FFF2-40B4-BE49-F238E27FC236}">
                  <a16:creationId xmlns:a16="http://schemas.microsoft.com/office/drawing/2014/main" id="{52E66933-E778-EC4D-90E1-AD3EAD2603C0}"/>
                </a:ext>
              </a:extLst>
            </p:cNvPr>
            <p:cNvGrpSpPr/>
            <p:nvPr/>
          </p:nvGrpSpPr>
          <p:grpSpPr>
            <a:xfrm>
              <a:off x="8581819" y="1199011"/>
              <a:ext cx="1685813" cy="1068069"/>
              <a:chOff x="8630680" y="1199011"/>
              <a:chExt cx="1685813" cy="1068069"/>
            </a:xfrm>
          </p:grpSpPr>
          <p:sp>
            <p:nvSpPr>
              <p:cNvPr id="221" name="Text Placeholder 18">
                <a:extLst>
                  <a:ext uri="{FF2B5EF4-FFF2-40B4-BE49-F238E27FC236}">
                    <a16:creationId xmlns:a16="http://schemas.microsoft.com/office/drawing/2014/main" id="{D8EBC62F-8C63-DD42-BC26-8CEAD6EA72A4}"/>
                  </a:ext>
                </a:extLst>
              </p:cNvPr>
              <p:cNvSpPr txBox="1">
                <a:spLocks/>
              </p:cNvSpPr>
              <p:nvPr/>
            </p:nvSpPr>
            <p:spPr>
              <a:xfrm>
                <a:off x="8630680" y="2073181"/>
                <a:ext cx="1685813"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Technology Services</a:t>
                </a:r>
              </a:p>
            </p:txBody>
          </p:sp>
          <p:grpSp>
            <p:nvGrpSpPr>
              <p:cNvPr id="223" name="Group 222">
                <a:extLst>
                  <a:ext uri="{FF2B5EF4-FFF2-40B4-BE49-F238E27FC236}">
                    <a16:creationId xmlns:a16="http://schemas.microsoft.com/office/drawing/2014/main" id="{138750FD-6CB2-394A-BC68-0A8115787277}"/>
                  </a:ext>
                </a:extLst>
              </p:cNvPr>
              <p:cNvGrpSpPr/>
              <p:nvPr/>
            </p:nvGrpSpPr>
            <p:grpSpPr>
              <a:xfrm>
                <a:off x="9070559" y="1199011"/>
                <a:ext cx="806055" cy="806055"/>
                <a:chOff x="9032884" y="1199011"/>
                <a:chExt cx="806055" cy="806055"/>
              </a:xfrm>
            </p:grpSpPr>
            <p:sp>
              <p:nvSpPr>
                <p:cNvPr id="224" name="Oval 223">
                  <a:extLst>
                    <a:ext uri="{FF2B5EF4-FFF2-40B4-BE49-F238E27FC236}">
                      <a16:creationId xmlns:a16="http://schemas.microsoft.com/office/drawing/2014/main" id="{48032589-0758-ED4C-BD9C-D1F69B46CB1B}"/>
                    </a:ext>
                  </a:extLst>
                </p:cNvPr>
                <p:cNvSpPr>
                  <a:spLocks noChangeAspect="1"/>
                </p:cNvSpPr>
                <p:nvPr/>
              </p:nvSpPr>
              <p:spPr bwMode="auto">
                <a:xfrm>
                  <a:off x="9032884" y="1199011"/>
                  <a:ext cx="806055" cy="806055"/>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225" name="Picture 224">
                  <a:extLst>
                    <a:ext uri="{FF2B5EF4-FFF2-40B4-BE49-F238E27FC236}">
                      <a16:creationId xmlns:a16="http://schemas.microsoft.com/office/drawing/2014/main" id="{6F4E510D-29C0-E147-B832-782B1D10D192}"/>
                    </a:ext>
                  </a:extLst>
                </p:cNvPr>
                <p:cNvPicPr>
                  <a:picLocks noChangeAspect="1"/>
                </p:cNvPicPr>
                <p:nvPr/>
              </p:nvPicPr>
              <p:blipFill>
                <a:blip r:embed="rId47"/>
                <a:stretch>
                  <a:fillRect/>
                </a:stretch>
              </p:blipFill>
              <p:spPr>
                <a:xfrm>
                  <a:off x="9296701" y="1478891"/>
                  <a:ext cx="278420" cy="246295"/>
                </a:xfrm>
                <a:prstGeom prst="rect">
                  <a:avLst/>
                </a:prstGeom>
              </p:spPr>
            </p:pic>
          </p:grpSp>
        </p:grpSp>
        <p:sp>
          <p:nvSpPr>
            <p:cNvPr id="342" name="Rounded Rectangle 341">
              <a:extLst>
                <a:ext uri="{FF2B5EF4-FFF2-40B4-BE49-F238E27FC236}">
                  <a16:creationId xmlns:a16="http://schemas.microsoft.com/office/drawing/2014/main" id="{813713DB-6E1D-E349-B305-2F780AFBB2F0}"/>
                </a:ext>
              </a:extLst>
            </p:cNvPr>
            <p:cNvSpPr/>
            <p:nvPr/>
          </p:nvSpPr>
          <p:spPr>
            <a:xfrm>
              <a:off x="8738163" y="333428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3" name="Rounded Rectangle 342">
              <a:extLst>
                <a:ext uri="{FF2B5EF4-FFF2-40B4-BE49-F238E27FC236}">
                  <a16:creationId xmlns:a16="http://schemas.microsoft.com/office/drawing/2014/main" id="{48BC0EF7-E9AD-D340-9237-79FDFD695FD6}"/>
                </a:ext>
              </a:extLst>
            </p:cNvPr>
            <p:cNvSpPr/>
            <p:nvPr/>
          </p:nvSpPr>
          <p:spPr>
            <a:xfrm>
              <a:off x="8738163" y="3656993"/>
              <a:ext cx="976552"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4" name="Rounded Rectangle 343">
              <a:extLst>
                <a:ext uri="{FF2B5EF4-FFF2-40B4-BE49-F238E27FC236}">
                  <a16:creationId xmlns:a16="http://schemas.microsoft.com/office/drawing/2014/main" id="{9AEDA0C8-5CCA-3548-ABE6-9A98E5B2C15A}"/>
                </a:ext>
              </a:extLst>
            </p:cNvPr>
            <p:cNvSpPr/>
            <p:nvPr/>
          </p:nvSpPr>
          <p:spPr>
            <a:xfrm>
              <a:off x="8738163" y="397970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2" name="Rounded Rectangle 351">
              <a:extLst>
                <a:ext uri="{FF2B5EF4-FFF2-40B4-BE49-F238E27FC236}">
                  <a16:creationId xmlns:a16="http://schemas.microsoft.com/office/drawing/2014/main" id="{237F4FB7-8965-6643-994F-29FC1CDBE43F}"/>
                </a:ext>
              </a:extLst>
            </p:cNvPr>
            <p:cNvSpPr/>
            <p:nvPr/>
          </p:nvSpPr>
          <p:spPr>
            <a:xfrm>
              <a:off x="8738163" y="301157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3" name="Rounded Rectangle 352">
              <a:extLst>
                <a:ext uri="{FF2B5EF4-FFF2-40B4-BE49-F238E27FC236}">
                  <a16:creationId xmlns:a16="http://schemas.microsoft.com/office/drawing/2014/main" id="{5CD02D28-8CF3-2C4A-9472-644A212B9767}"/>
                </a:ext>
              </a:extLst>
            </p:cNvPr>
            <p:cNvSpPr/>
            <p:nvPr/>
          </p:nvSpPr>
          <p:spPr>
            <a:xfrm>
              <a:off x="8738163" y="268886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4" name="Rounded Rectangle 353">
              <a:extLst>
                <a:ext uri="{FF2B5EF4-FFF2-40B4-BE49-F238E27FC236}">
                  <a16:creationId xmlns:a16="http://schemas.microsoft.com/office/drawing/2014/main" id="{F742C251-70E9-C549-94A2-47B524125A01}"/>
                </a:ext>
              </a:extLst>
            </p:cNvPr>
            <p:cNvSpPr/>
            <p:nvPr/>
          </p:nvSpPr>
          <p:spPr>
            <a:xfrm>
              <a:off x="8738163" y="2366153"/>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26" name="Picture Placeholder 4">
              <a:extLst>
                <a:ext uri="{FF2B5EF4-FFF2-40B4-BE49-F238E27FC236}">
                  <a16:creationId xmlns:a16="http://schemas.microsoft.com/office/drawing/2014/main" id="{6C90AC55-1910-A24E-AB20-DA0135E227A6}"/>
                </a:ext>
              </a:extLst>
            </p:cNvPr>
            <p:cNvPicPr>
              <a:picLocks noChangeAspect="1"/>
            </p:cNvPicPr>
            <p:nvPr/>
          </p:nvPicPr>
          <p:blipFill rotWithShape="1">
            <a:blip r:embed="rId48" cstate="print">
              <a:extLst>
                <a:ext uri="{28A0092B-C50C-407E-A947-70E740481C1C}">
                  <a14:useLocalDpi xmlns:a14="http://schemas.microsoft.com/office/drawing/2010/main" val="0"/>
                </a:ext>
              </a:extLst>
            </a:blip>
            <a:srcRect l="11571" t="12170" r="12997" b="7724"/>
            <a:stretch/>
          </p:blipFill>
          <p:spPr>
            <a:xfrm>
              <a:off x="8816289" y="4023496"/>
              <a:ext cx="508000" cy="190340"/>
            </a:xfrm>
            <a:prstGeom prst="rect">
              <a:avLst/>
            </a:prstGeom>
          </p:spPr>
        </p:pic>
        <p:pic>
          <p:nvPicPr>
            <p:cNvPr id="229" name="Picture 228">
              <a:hlinkClick r:id="rId49"/>
              <a:extLst>
                <a:ext uri="{FF2B5EF4-FFF2-40B4-BE49-F238E27FC236}">
                  <a16:creationId xmlns:a16="http://schemas.microsoft.com/office/drawing/2014/main" id="{0E0C62A3-28F4-C743-9ACD-6F3E2CEA16C1}"/>
                </a:ext>
              </a:extLst>
            </p:cNvPr>
            <p:cNvPicPr>
              <a:picLocks noChangeAspect="1"/>
            </p:cNvPicPr>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15138" y="3054883"/>
              <a:ext cx="817650" cy="230889"/>
            </a:xfrm>
            <a:prstGeom prst="rect">
              <a:avLst/>
            </a:prstGeom>
          </p:spPr>
        </p:pic>
        <p:pic>
          <p:nvPicPr>
            <p:cNvPr id="230" name="Picture 34" descr="T-Mobile logo.svg">
              <a:extLst>
                <a:ext uri="{FF2B5EF4-FFF2-40B4-BE49-F238E27FC236}">
                  <a16:creationId xmlns:a16="http://schemas.microsoft.com/office/drawing/2014/main" id="{B1ED6D3D-7CA2-0649-BA28-3442D8180629}"/>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8958490" y="2728153"/>
              <a:ext cx="930947" cy="22004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6" descr="KLA-Tencor logo.svg">
              <a:extLst>
                <a:ext uri="{FF2B5EF4-FFF2-40B4-BE49-F238E27FC236}">
                  <a16:creationId xmlns:a16="http://schemas.microsoft.com/office/drawing/2014/main" id="{E9F0AAD7-AD62-2548-960B-3FD584DD446E}"/>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8886736" y="3697072"/>
              <a:ext cx="679405" cy="194557"/>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8" descr="Image result for Bit titan logo png">
              <a:extLst>
                <a:ext uri="{FF2B5EF4-FFF2-40B4-BE49-F238E27FC236}">
                  <a16:creationId xmlns:a16="http://schemas.microsoft.com/office/drawing/2014/main" id="{7239016B-17E1-E34A-B8D4-A4FBBC38FAC7}"/>
                </a:ext>
              </a:extLst>
            </p:cNvPr>
            <p:cNvPicPr>
              <a:picLocks noChangeAspect="1" noChangeArrowheads="1"/>
            </p:cNvPicPr>
            <p:nvPr/>
          </p:nvPicPr>
          <p:blipFill rotWithShape="1">
            <a:blip r:embed="rId53">
              <a:clrChange>
                <a:clrFrom>
                  <a:srgbClr val="FFFFFF"/>
                </a:clrFrom>
                <a:clrTo>
                  <a:srgbClr val="FFFFFF">
                    <a:alpha val="0"/>
                  </a:srgbClr>
                </a:clrTo>
              </a:clrChange>
              <a:extLst>
                <a:ext uri="{28A0092B-C50C-407E-A947-70E740481C1C}">
                  <a14:useLocalDpi xmlns:a14="http://schemas.microsoft.com/office/drawing/2010/main" val="0"/>
                </a:ext>
              </a:extLst>
            </a:blip>
            <a:srcRect t="31242" b="10609"/>
            <a:stretch/>
          </p:blipFill>
          <p:spPr bwMode="auto">
            <a:xfrm>
              <a:off x="8975433" y="2408660"/>
              <a:ext cx="897060" cy="209487"/>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30" descr="Munich Re.svg">
              <a:extLst>
                <a:ext uri="{FF2B5EF4-FFF2-40B4-BE49-F238E27FC236}">
                  <a16:creationId xmlns:a16="http://schemas.microsoft.com/office/drawing/2014/main" id="{47CE89B5-C993-7E4B-A099-D9D040EB16A0}"/>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9022348" y="3368957"/>
              <a:ext cx="803231" cy="192775"/>
            </a:xfrm>
            <a:prstGeom prst="rect">
              <a:avLst/>
            </a:prstGeom>
            <a:noFill/>
            <a:extLst>
              <a:ext uri="{909E8E84-426E-40DD-AFC4-6F175D3DCCD1}">
                <a14:hiddenFill xmlns:a14="http://schemas.microsoft.com/office/drawing/2010/main">
                  <a:solidFill>
                    <a:srgbClr val="FFFFFF"/>
                  </a:solidFill>
                </a14:hiddenFill>
              </a:ext>
            </a:extLst>
          </p:spPr>
        </p:pic>
        <p:sp>
          <p:nvSpPr>
            <p:cNvPr id="399" name="Rounded Rectangle 398">
              <a:extLst>
                <a:ext uri="{FF2B5EF4-FFF2-40B4-BE49-F238E27FC236}">
                  <a16:creationId xmlns:a16="http://schemas.microsoft.com/office/drawing/2014/main" id="{76B410B6-0EE6-234B-B2EE-134B7A5CED74}"/>
                </a:ext>
              </a:extLst>
            </p:cNvPr>
            <p:cNvSpPr/>
            <p:nvPr/>
          </p:nvSpPr>
          <p:spPr>
            <a:xfrm>
              <a:off x="9451395" y="3979703"/>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00" name="Picture 399">
              <a:extLst>
                <a:ext uri="{FF2B5EF4-FFF2-40B4-BE49-F238E27FC236}">
                  <a16:creationId xmlns:a16="http://schemas.microsoft.com/office/drawing/2014/main" id="{896DE2CD-32A3-0C45-8CB3-25BBE3150A59}"/>
                </a:ext>
              </a:extLst>
            </p:cNvPr>
            <p:cNvPicPr>
              <a:picLocks noChangeAspect="1"/>
            </p:cNvPicPr>
            <p:nvPr/>
          </p:nvPicPr>
          <p:blipFill>
            <a:blip r:embed="rId55"/>
            <a:stretch>
              <a:fillRect/>
            </a:stretch>
          </p:blipFill>
          <p:spPr>
            <a:xfrm>
              <a:off x="9555223" y="4048880"/>
              <a:ext cx="443351" cy="168474"/>
            </a:xfrm>
            <a:prstGeom prst="rect">
              <a:avLst/>
            </a:prstGeom>
          </p:spPr>
        </p:pic>
        <p:sp>
          <p:nvSpPr>
            <p:cNvPr id="402" name="Rounded Rectangle 401">
              <a:extLst>
                <a:ext uri="{FF2B5EF4-FFF2-40B4-BE49-F238E27FC236}">
                  <a16:creationId xmlns:a16="http://schemas.microsoft.com/office/drawing/2014/main" id="{D57B0C05-9661-3941-833D-B71C75813E06}"/>
                </a:ext>
              </a:extLst>
            </p:cNvPr>
            <p:cNvSpPr/>
            <p:nvPr/>
          </p:nvSpPr>
          <p:spPr>
            <a:xfrm>
              <a:off x="9767590" y="3651167"/>
              <a:ext cx="337267"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03" name="Picture Placeholder 24">
              <a:extLst>
                <a:ext uri="{FF2B5EF4-FFF2-40B4-BE49-F238E27FC236}">
                  <a16:creationId xmlns:a16="http://schemas.microsoft.com/office/drawing/2014/main" id="{C499E83A-4709-EB41-8CF3-EEEB540CFE20}"/>
                </a:ext>
              </a:extLst>
            </p:cNvPr>
            <p:cNvPicPr>
              <a:picLocks noChangeAspect="1"/>
            </p:cNvPicPr>
            <p:nvPr/>
          </p:nvPicPr>
          <p:blipFill rotWithShape="1">
            <a:blip r:embed="rId56">
              <a:clrChange>
                <a:clrFrom>
                  <a:srgbClr val="FFFFFF"/>
                </a:clrFrom>
                <a:clrTo>
                  <a:srgbClr val="FFFFFF">
                    <a:alpha val="0"/>
                  </a:srgbClr>
                </a:clrTo>
              </a:clrChange>
              <a:extLst>
                <a:ext uri="{28A0092B-C50C-407E-A947-70E740481C1C}">
                  <a14:useLocalDpi xmlns:a14="http://schemas.microsoft.com/office/drawing/2010/main" val="0"/>
                </a:ext>
              </a:extLst>
            </a:blip>
            <a:srcRect l="1588" r="1588" b="3025"/>
            <a:stretch/>
          </p:blipFill>
          <p:spPr>
            <a:xfrm>
              <a:off x="9848456" y="3701157"/>
              <a:ext cx="168853" cy="170419"/>
            </a:xfrm>
            <a:prstGeom prst="rect">
              <a:avLst/>
            </a:prstGeom>
            <a:ln>
              <a:noFill/>
            </a:ln>
          </p:spPr>
        </p:pic>
      </p:grpSp>
      <p:grpSp>
        <p:nvGrpSpPr>
          <p:cNvPr id="4" name="Group 3">
            <a:extLst>
              <a:ext uri="{FF2B5EF4-FFF2-40B4-BE49-F238E27FC236}">
                <a16:creationId xmlns:a16="http://schemas.microsoft.com/office/drawing/2014/main" id="{604042C2-56A1-43D0-9D8B-3D849C739538}"/>
              </a:ext>
            </a:extLst>
          </p:cNvPr>
          <p:cNvGrpSpPr/>
          <p:nvPr/>
        </p:nvGrpSpPr>
        <p:grpSpPr>
          <a:xfrm>
            <a:off x="457198" y="1199011"/>
            <a:ext cx="1376945" cy="4031551"/>
            <a:chOff x="457198" y="1199011"/>
            <a:chExt cx="1376945" cy="4031551"/>
          </a:xfrm>
        </p:grpSpPr>
        <p:grpSp>
          <p:nvGrpSpPr>
            <p:cNvPr id="37" name="Group 36">
              <a:extLst>
                <a:ext uri="{FF2B5EF4-FFF2-40B4-BE49-F238E27FC236}">
                  <a16:creationId xmlns:a16="http://schemas.microsoft.com/office/drawing/2014/main" id="{74D1F9BD-47BE-CE4A-9916-EED646ABC643}"/>
                </a:ext>
              </a:extLst>
            </p:cNvPr>
            <p:cNvGrpSpPr/>
            <p:nvPr/>
          </p:nvGrpSpPr>
          <p:grpSpPr>
            <a:xfrm>
              <a:off x="457199" y="1199011"/>
              <a:ext cx="1376944" cy="1068069"/>
              <a:chOff x="458196" y="1199011"/>
              <a:chExt cx="1376944" cy="1068069"/>
            </a:xfrm>
          </p:grpSpPr>
          <p:grpSp>
            <p:nvGrpSpPr>
              <p:cNvPr id="154" name="Group 153">
                <a:extLst>
                  <a:ext uri="{FF2B5EF4-FFF2-40B4-BE49-F238E27FC236}">
                    <a16:creationId xmlns:a16="http://schemas.microsoft.com/office/drawing/2014/main" id="{8E4048D3-FA45-6F4A-AB75-82F4CBD822D9}"/>
                  </a:ext>
                </a:extLst>
              </p:cNvPr>
              <p:cNvGrpSpPr/>
              <p:nvPr/>
            </p:nvGrpSpPr>
            <p:grpSpPr>
              <a:xfrm>
                <a:off x="743641" y="1199011"/>
                <a:ext cx="806055" cy="806055"/>
                <a:chOff x="9074072" y="1573880"/>
                <a:chExt cx="914400" cy="914400"/>
              </a:xfrm>
            </p:grpSpPr>
            <p:sp>
              <p:nvSpPr>
                <p:cNvPr id="155" name="Oval 154">
                  <a:extLst>
                    <a:ext uri="{FF2B5EF4-FFF2-40B4-BE49-F238E27FC236}">
                      <a16:creationId xmlns:a16="http://schemas.microsoft.com/office/drawing/2014/main" id="{362BB227-666A-5947-A4AA-5EB31AD070DE}"/>
                    </a:ext>
                  </a:extLst>
                </p:cNvPr>
                <p:cNvSpPr>
                  <a:spLocks noChangeAspect="1"/>
                </p:cNvSpPr>
                <p:nvPr/>
              </p:nvSpPr>
              <p:spPr bwMode="auto">
                <a:xfrm>
                  <a:off x="9074072" y="1573880"/>
                  <a:ext cx="914400" cy="914400"/>
                </a:xfrm>
                <a:prstGeom prst="ellipse">
                  <a:avLst/>
                </a:prstGeom>
                <a:solidFill>
                  <a:schemeClr val="tx2"/>
                </a:solidFill>
                <a:ln w="10795" cap="flat" cmpd="sng" algn="ctr">
                  <a:noFill/>
                  <a:prstDash val="solid"/>
                  <a:headEnd type="none" w="med" len="med"/>
                  <a:tailEnd type="none" w="med" len="med"/>
                </a:ln>
                <a:effectLst/>
              </p:spPr>
              <p:txBody>
                <a:bodyPr vert="horz" wrap="square" lIns="0" tIns="45682" rIns="0" bIns="45682" numCol="1" rtlCol="0" anchor="ctr" anchorCtr="0" compatLnSpc="1">
                  <a:prstTxWarp prst="textNoShape">
                    <a:avLst/>
                  </a:prstTxWarp>
                </a:bodyPr>
                <a:lstStyle/>
                <a:p>
                  <a:pPr marL="0" marR="0" lvl="0" indent="0" algn="ctr" defTabSz="913213"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157" name="Picture 156">
                  <a:extLst>
                    <a:ext uri="{FF2B5EF4-FFF2-40B4-BE49-F238E27FC236}">
                      <a16:creationId xmlns:a16="http://schemas.microsoft.com/office/drawing/2014/main" id="{4781AAE2-CDD8-8D4C-959E-654A639161CA}"/>
                    </a:ext>
                  </a:extLst>
                </p:cNvPr>
                <p:cNvPicPr>
                  <a:picLocks noChangeAspect="1"/>
                </p:cNvPicPr>
                <p:nvPr userDrawn="1"/>
              </p:nvPicPr>
              <p:blipFill>
                <a:blip r:embed="rId57"/>
                <a:stretch>
                  <a:fillRect/>
                </a:stretch>
              </p:blipFill>
              <p:spPr>
                <a:xfrm>
                  <a:off x="9366172" y="1878680"/>
                  <a:ext cx="330200" cy="304800"/>
                </a:xfrm>
                <a:prstGeom prst="rect">
                  <a:avLst/>
                </a:prstGeom>
              </p:spPr>
            </p:pic>
          </p:grpSp>
          <p:sp>
            <p:nvSpPr>
              <p:cNvPr id="158" name="Text Placeholder 18">
                <a:extLst>
                  <a:ext uri="{FF2B5EF4-FFF2-40B4-BE49-F238E27FC236}">
                    <a16:creationId xmlns:a16="http://schemas.microsoft.com/office/drawing/2014/main" id="{3665FED4-DFBA-624C-A412-E12A6B124CBC}"/>
                  </a:ext>
                </a:extLst>
              </p:cNvPr>
              <p:cNvSpPr txBox="1">
                <a:spLocks/>
              </p:cNvSpPr>
              <p:nvPr/>
            </p:nvSpPr>
            <p:spPr>
              <a:xfrm>
                <a:off x="458196" y="2073181"/>
                <a:ext cx="1376944" cy="1938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Healthcare</a:t>
                </a:r>
              </a:p>
            </p:txBody>
          </p:sp>
        </p:grpSp>
        <p:sp>
          <p:nvSpPr>
            <p:cNvPr id="263" name="Rounded Rectangle 262">
              <a:extLst>
                <a:ext uri="{FF2B5EF4-FFF2-40B4-BE49-F238E27FC236}">
                  <a16:creationId xmlns:a16="http://schemas.microsoft.com/office/drawing/2014/main" id="{E32AC312-6A01-AF4D-93CF-251E1D0752E9}"/>
                </a:ext>
              </a:extLst>
            </p:cNvPr>
            <p:cNvSpPr/>
            <p:nvPr/>
          </p:nvSpPr>
          <p:spPr>
            <a:xfrm>
              <a:off x="460868" y="2369446"/>
              <a:ext cx="1371600" cy="937456"/>
            </a:xfrm>
            <a:prstGeom prst="roundRect">
              <a:avLst>
                <a:gd name="adj" fmla="val 3709"/>
              </a:avLst>
            </a:prstGeom>
            <a:solidFill>
              <a:schemeClr val="bg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3" name="Rounded Rectangle 112">
              <a:extLst>
                <a:ext uri="{FF2B5EF4-FFF2-40B4-BE49-F238E27FC236}">
                  <a16:creationId xmlns:a16="http://schemas.microsoft.com/office/drawing/2014/main" id="{A6F6CD68-B6F6-7F42-8B3A-74B5C94BEACE}"/>
                </a:ext>
              </a:extLst>
            </p:cNvPr>
            <p:cNvSpPr/>
            <p:nvPr/>
          </p:nvSpPr>
          <p:spPr>
            <a:xfrm>
              <a:off x="460868" y="335319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4" name="Rounded Rectangle 113">
              <a:extLst>
                <a:ext uri="{FF2B5EF4-FFF2-40B4-BE49-F238E27FC236}">
                  <a16:creationId xmlns:a16="http://schemas.microsoft.com/office/drawing/2014/main" id="{2FFADA90-5CC4-0747-B909-1D42C6CDBC1F}"/>
                </a:ext>
              </a:extLst>
            </p:cNvPr>
            <p:cNvSpPr/>
            <p:nvPr/>
          </p:nvSpPr>
          <p:spPr>
            <a:xfrm>
              <a:off x="460868" y="367380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5" name="Rounded Rectangle 114">
              <a:extLst>
                <a:ext uri="{FF2B5EF4-FFF2-40B4-BE49-F238E27FC236}">
                  <a16:creationId xmlns:a16="http://schemas.microsoft.com/office/drawing/2014/main" id="{D19980FD-985B-EB46-A6CD-96A3BCC45040}"/>
                </a:ext>
              </a:extLst>
            </p:cNvPr>
            <p:cNvSpPr/>
            <p:nvPr/>
          </p:nvSpPr>
          <p:spPr>
            <a:xfrm>
              <a:off x="460868" y="399441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6" name="Rounded Rectangle 115">
              <a:extLst>
                <a:ext uri="{FF2B5EF4-FFF2-40B4-BE49-F238E27FC236}">
                  <a16:creationId xmlns:a16="http://schemas.microsoft.com/office/drawing/2014/main" id="{44208F83-E542-E042-9DA8-910874D7CE5B}"/>
                </a:ext>
              </a:extLst>
            </p:cNvPr>
            <p:cNvSpPr/>
            <p:nvPr/>
          </p:nvSpPr>
          <p:spPr>
            <a:xfrm>
              <a:off x="460868" y="431502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7" name="Rounded Rectangle 116">
              <a:extLst>
                <a:ext uri="{FF2B5EF4-FFF2-40B4-BE49-F238E27FC236}">
                  <a16:creationId xmlns:a16="http://schemas.microsoft.com/office/drawing/2014/main" id="{D5C770A5-F170-D44A-BA9D-A8C028D79F8C}"/>
                </a:ext>
              </a:extLst>
            </p:cNvPr>
            <p:cNvSpPr/>
            <p:nvPr/>
          </p:nvSpPr>
          <p:spPr>
            <a:xfrm>
              <a:off x="460868" y="463563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8" name="Rounded Rectangle 117">
              <a:extLst>
                <a:ext uri="{FF2B5EF4-FFF2-40B4-BE49-F238E27FC236}">
                  <a16:creationId xmlns:a16="http://schemas.microsoft.com/office/drawing/2014/main" id="{82B26275-F0E8-164D-9448-41A23DE5045C}"/>
                </a:ext>
              </a:extLst>
            </p:cNvPr>
            <p:cNvSpPr/>
            <p:nvPr/>
          </p:nvSpPr>
          <p:spPr>
            <a:xfrm>
              <a:off x="460868" y="4956242"/>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7" name="Text Placeholder 18">
              <a:extLst>
                <a:ext uri="{FF2B5EF4-FFF2-40B4-BE49-F238E27FC236}">
                  <a16:creationId xmlns:a16="http://schemas.microsoft.com/office/drawing/2014/main" id="{3CE5A13E-BE24-41A1-B35A-4884422A50F7}"/>
                </a:ext>
              </a:extLst>
            </p:cNvPr>
            <p:cNvSpPr txBox="1">
              <a:spLocks/>
            </p:cNvSpPr>
            <p:nvPr/>
          </p:nvSpPr>
          <p:spPr>
            <a:xfrm>
              <a:off x="457198" y="2417681"/>
              <a:ext cx="1371602" cy="5078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Largest vendor of U.S.</a:t>
              </a:r>
              <a:r>
                <a:rPr kumimoji="0" lang="en-US" sz="100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 physician prescribing data</a:t>
              </a:r>
              <a:endParaRPr kumimoji="0" lang="en-US" sz="1000" b="0"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pic>
          <p:nvPicPr>
            <p:cNvPr id="160" name="Picture 159">
              <a:extLst>
                <a:ext uri="{FF2B5EF4-FFF2-40B4-BE49-F238E27FC236}">
                  <a16:creationId xmlns:a16="http://schemas.microsoft.com/office/drawing/2014/main" id="{B2A48D80-B3C8-1048-985B-53E4D5795D11}"/>
                </a:ext>
              </a:extLst>
            </p:cNvPr>
            <p:cNvPicPr>
              <a:picLocks noChangeAspect="1"/>
            </p:cNvPicPr>
            <p:nvPr/>
          </p:nvPicPr>
          <p:blipFill>
            <a:blip r:embed="rId5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230" y="4994168"/>
              <a:ext cx="428876" cy="200197"/>
            </a:xfrm>
            <a:prstGeom prst="rect">
              <a:avLst/>
            </a:prstGeom>
          </p:spPr>
        </p:pic>
        <p:pic>
          <p:nvPicPr>
            <p:cNvPr id="161" name="Picture 8" descr="Image result for beth israil deaconess png">
              <a:extLst>
                <a:ext uri="{FF2B5EF4-FFF2-40B4-BE49-F238E27FC236}">
                  <a16:creationId xmlns:a16="http://schemas.microsoft.com/office/drawing/2014/main" id="{9B7BC70C-EF01-7143-86AA-436D5B3D6164}"/>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42994" y="4337985"/>
              <a:ext cx="807348" cy="196317"/>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a:extLst>
                <a:ext uri="{FF2B5EF4-FFF2-40B4-BE49-F238E27FC236}">
                  <a16:creationId xmlns:a16="http://schemas.microsoft.com/office/drawing/2014/main" id="{5B652E47-7DEE-2543-AC6C-6F3355888F99}"/>
                </a:ext>
              </a:extLst>
            </p:cNvPr>
            <p:cNvPicPr>
              <a:picLocks noChangeAspect="1"/>
            </p:cNvPicPr>
            <p:nvPr/>
          </p:nvPicPr>
          <p:blipFill>
            <a:blip r:embed="rId60" cstate="screen">
              <a:clrChange>
                <a:clrFrom>
                  <a:srgbClr val="FFFFFF"/>
                </a:clrFrom>
                <a:clrTo>
                  <a:srgbClr val="FFFFFF">
                    <a:alpha val="0"/>
                  </a:srgbClr>
                </a:clrTo>
              </a:clrChange>
              <a:extLst>
                <a:ext uri="{BEBA8EAE-BF5A-486C-A8C5-ECC9F3942E4B}">
                  <a14:imgProps xmlns:a14="http://schemas.microsoft.com/office/drawing/2010/main">
                    <a14:imgLayer r:embed="rId61">
                      <a14:imgEffect>
                        <a14:brightnessContrast bright="4000"/>
                      </a14:imgEffect>
                    </a14:imgLayer>
                  </a14:imgProps>
                </a:ext>
                <a:ext uri="{28A0092B-C50C-407E-A947-70E740481C1C}">
                  <a14:useLocalDpi xmlns:a14="http://schemas.microsoft.com/office/drawing/2010/main" val="0"/>
                </a:ext>
              </a:extLst>
            </a:blip>
            <a:stretch>
              <a:fillRect/>
            </a:stretch>
          </p:blipFill>
          <p:spPr>
            <a:xfrm>
              <a:off x="742994" y="4689469"/>
              <a:ext cx="807349" cy="165507"/>
            </a:xfrm>
            <a:prstGeom prst="rect">
              <a:avLst/>
            </a:prstGeom>
          </p:spPr>
        </p:pic>
        <p:pic>
          <p:nvPicPr>
            <p:cNvPr id="164" name="Picture 163">
              <a:extLst>
                <a:ext uri="{FF2B5EF4-FFF2-40B4-BE49-F238E27FC236}">
                  <a16:creationId xmlns:a16="http://schemas.microsoft.com/office/drawing/2014/main" id="{840DC077-24FD-224D-A125-46339B2590FC}"/>
                </a:ext>
              </a:extLst>
            </p:cNvPr>
            <p:cNvPicPr>
              <a:picLocks noChangeAspect="1"/>
            </p:cNvPicPr>
            <p:nvPr/>
          </p:nvPicPr>
          <p:blipFill>
            <a:blip r:embed="rId6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03953" y="3397989"/>
              <a:ext cx="685430" cy="182781"/>
            </a:xfrm>
            <a:prstGeom prst="rect">
              <a:avLst/>
            </a:prstGeom>
            <a:noFill/>
            <a:ln>
              <a:noFill/>
            </a:ln>
          </p:spPr>
        </p:pic>
        <p:pic>
          <p:nvPicPr>
            <p:cNvPr id="165" name="Picture 164">
              <a:extLst>
                <a:ext uri="{FF2B5EF4-FFF2-40B4-BE49-F238E27FC236}">
                  <a16:creationId xmlns:a16="http://schemas.microsoft.com/office/drawing/2014/main" id="{DAD28ECF-21F8-0E4D-B0A2-F03F10687F1A}"/>
                </a:ext>
              </a:extLst>
            </p:cNvPr>
            <p:cNvPicPr>
              <a:picLocks noChangeAspect="1"/>
            </p:cNvPicPr>
            <p:nvPr/>
          </p:nvPicPr>
          <p:blipFill rotWithShape="1">
            <a:blip r:embed="rId6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p:blipFill>
          <p:spPr>
            <a:xfrm>
              <a:off x="847107" y="4045362"/>
              <a:ext cx="599122" cy="187364"/>
            </a:xfrm>
            <a:prstGeom prst="rect">
              <a:avLst/>
            </a:prstGeom>
          </p:spPr>
        </p:pic>
        <p:pic>
          <p:nvPicPr>
            <p:cNvPr id="166" name="Picture 8" descr="http://www.swedishlifesciences.se/sites/default/files/company_profiles/608/logo/aerocrine_ab-logo_high.jpg">
              <a:hlinkClick r:id="rId64"/>
              <a:extLst>
                <a:ext uri="{FF2B5EF4-FFF2-40B4-BE49-F238E27FC236}">
                  <a16:creationId xmlns:a16="http://schemas.microsoft.com/office/drawing/2014/main" id="{36AE60AD-4F76-A84D-AF0D-8112F9FD41A3}"/>
                </a:ext>
              </a:extLst>
            </p:cNvPr>
            <p:cNvPicPr>
              <a:picLocks noChangeAspect="1" noChangeArrowheads="1"/>
            </p:cNvPicPr>
            <p:nvPr/>
          </p:nvPicPr>
          <p:blipFill>
            <a:blip r:embed="rId6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727" y="3768310"/>
              <a:ext cx="701883" cy="11293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72">
              <a:extLst>
                <a:ext uri="{FF2B5EF4-FFF2-40B4-BE49-F238E27FC236}">
                  <a16:creationId xmlns:a16="http://schemas.microsoft.com/office/drawing/2014/main" id="{E00649CA-5E99-0F4C-8FB7-DDA4BF0E5118}"/>
                </a:ext>
              </a:extLst>
            </p:cNvPr>
            <p:cNvPicPr>
              <a:picLocks noChangeAspect="1"/>
            </p:cNvPicPr>
            <p:nvPr/>
          </p:nvPicPr>
          <p:blipFill rotWithShape="1">
            <a:blip r:embed="rId66" cstate="print">
              <a:clrChange>
                <a:clrFrom>
                  <a:srgbClr val="FFFFFF"/>
                </a:clrFrom>
                <a:clrTo>
                  <a:srgbClr val="FFFFFF">
                    <a:alpha val="0"/>
                  </a:srgbClr>
                </a:clrTo>
              </a:clrChange>
              <a:extLst>
                <a:ext uri="{28A0092B-C50C-407E-A947-70E740481C1C}">
                  <a14:useLocalDpi xmlns:a14="http://schemas.microsoft.com/office/drawing/2010/main" val="0"/>
                </a:ext>
              </a:extLst>
            </a:blip>
            <a:srcRect t="10970" b="15241"/>
            <a:stretch/>
          </p:blipFill>
          <p:spPr>
            <a:xfrm>
              <a:off x="803953" y="3017046"/>
              <a:ext cx="685430" cy="207078"/>
            </a:xfrm>
            <a:prstGeom prst="rect">
              <a:avLst/>
            </a:prstGeom>
          </p:spPr>
        </p:pic>
      </p:grpSp>
      <p:grpSp>
        <p:nvGrpSpPr>
          <p:cNvPr id="29" name="Group 28">
            <a:extLst>
              <a:ext uri="{FF2B5EF4-FFF2-40B4-BE49-F238E27FC236}">
                <a16:creationId xmlns:a16="http://schemas.microsoft.com/office/drawing/2014/main" id="{4B650199-C512-43D3-86A6-43CD830A15C5}"/>
              </a:ext>
            </a:extLst>
          </p:cNvPr>
          <p:cNvGrpSpPr/>
          <p:nvPr/>
        </p:nvGrpSpPr>
        <p:grpSpPr>
          <a:xfrm>
            <a:off x="2884794" y="3994412"/>
            <a:ext cx="4218109" cy="2494393"/>
            <a:chOff x="2884794" y="3994412"/>
            <a:chExt cx="4218109" cy="2494393"/>
          </a:xfrm>
        </p:grpSpPr>
        <p:grpSp>
          <p:nvGrpSpPr>
            <p:cNvPr id="23" name="Group 22">
              <a:extLst>
                <a:ext uri="{FF2B5EF4-FFF2-40B4-BE49-F238E27FC236}">
                  <a16:creationId xmlns:a16="http://schemas.microsoft.com/office/drawing/2014/main" id="{1612F17B-49D1-4934-B004-09FC7261111A}"/>
                </a:ext>
              </a:extLst>
            </p:cNvPr>
            <p:cNvGrpSpPr/>
            <p:nvPr/>
          </p:nvGrpSpPr>
          <p:grpSpPr>
            <a:xfrm>
              <a:off x="4445540" y="3994412"/>
              <a:ext cx="1737711" cy="1897358"/>
              <a:chOff x="4445540" y="3994412"/>
              <a:chExt cx="1737711" cy="1897358"/>
            </a:xfrm>
          </p:grpSpPr>
          <p:cxnSp>
            <p:nvCxnSpPr>
              <p:cNvPr id="14" name="Connector: Elbow 13">
                <a:extLst>
                  <a:ext uri="{FF2B5EF4-FFF2-40B4-BE49-F238E27FC236}">
                    <a16:creationId xmlns:a16="http://schemas.microsoft.com/office/drawing/2014/main" id="{84111C70-22D8-438A-9565-8A0C8FEED6FF}"/>
                  </a:ext>
                </a:extLst>
              </p:cNvPr>
              <p:cNvCxnSpPr>
                <a:endCxn id="279" idx="0"/>
              </p:cNvCxnSpPr>
              <p:nvPr/>
            </p:nvCxnSpPr>
            <p:spPr>
              <a:xfrm rot="16200000" flipH="1">
                <a:off x="3771281" y="4668671"/>
                <a:ext cx="1897358" cy="548840"/>
              </a:xfrm>
              <a:prstGeom prst="bentConnector3">
                <a:avLst/>
              </a:prstGeom>
              <a:ln w="9525" cap="flat" cmpd="sng" algn="ctr">
                <a:solidFill>
                  <a:schemeClr val="bg1">
                    <a:lumMod val="8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5" name="Connector: Elbow 184">
                <a:extLst>
                  <a:ext uri="{FF2B5EF4-FFF2-40B4-BE49-F238E27FC236}">
                    <a16:creationId xmlns:a16="http://schemas.microsoft.com/office/drawing/2014/main" id="{64D85970-03C3-4AEE-BFB0-4587FBA09DE5}"/>
                  </a:ext>
                </a:extLst>
              </p:cNvPr>
              <p:cNvCxnSpPr>
                <a:cxnSpLocks/>
              </p:cNvCxnSpPr>
              <p:nvPr/>
            </p:nvCxnSpPr>
            <p:spPr>
              <a:xfrm rot="5400000">
                <a:off x="4971671" y="4639036"/>
                <a:ext cx="1234440" cy="1188720"/>
              </a:xfrm>
              <a:prstGeom prst="bentConnector3">
                <a:avLst>
                  <a:gd name="adj1" fmla="val 26359"/>
                </a:avLst>
              </a:prstGeom>
              <a:ln w="9525" cap="flat" cmpd="sng" algn="ctr">
                <a:solidFill>
                  <a:schemeClr val="bg1">
                    <a:lumMod val="8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2" name="Group 1">
              <a:extLst>
                <a:ext uri="{FF2B5EF4-FFF2-40B4-BE49-F238E27FC236}">
                  <a16:creationId xmlns:a16="http://schemas.microsoft.com/office/drawing/2014/main" id="{5D8DF4A2-4859-4195-BA5C-A1E4339E203E}"/>
                </a:ext>
              </a:extLst>
            </p:cNvPr>
            <p:cNvGrpSpPr/>
            <p:nvPr/>
          </p:nvGrpSpPr>
          <p:grpSpPr>
            <a:xfrm>
              <a:off x="2884794" y="5891769"/>
              <a:ext cx="4218109" cy="597036"/>
              <a:chOff x="5427245" y="5891769"/>
              <a:chExt cx="4218109" cy="597036"/>
            </a:xfrm>
          </p:grpSpPr>
          <p:sp>
            <p:nvSpPr>
              <p:cNvPr id="431" name="Rounded Rectangle 430">
                <a:extLst>
                  <a:ext uri="{FF2B5EF4-FFF2-40B4-BE49-F238E27FC236}">
                    <a16:creationId xmlns:a16="http://schemas.microsoft.com/office/drawing/2014/main" id="{E2204AC2-AE03-8647-9973-E333C127440D}"/>
                  </a:ext>
                </a:extLst>
              </p:cNvPr>
              <p:cNvSpPr/>
              <p:nvPr/>
            </p:nvSpPr>
            <p:spPr>
              <a:xfrm>
                <a:off x="9308087" y="5891770"/>
                <a:ext cx="337267"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6" name="Rounded Rectangle 275">
                <a:extLst>
                  <a:ext uri="{FF2B5EF4-FFF2-40B4-BE49-F238E27FC236}">
                    <a16:creationId xmlns:a16="http://schemas.microsoft.com/office/drawing/2014/main" id="{583A156C-E026-6749-9178-4E20BC13C24E}"/>
                  </a:ext>
                </a:extLst>
              </p:cNvPr>
              <p:cNvSpPr/>
              <p:nvPr/>
            </p:nvSpPr>
            <p:spPr>
              <a:xfrm>
                <a:off x="5427245" y="5891769"/>
                <a:ext cx="1371600" cy="597025"/>
              </a:xfrm>
              <a:prstGeom prst="roundRect">
                <a:avLst>
                  <a:gd name="adj" fmla="val 3709"/>
                </a:avLst>
              </a:prstGeom>
              <a:solidFill>
                <a:srgbClr val="3C3C4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Over 6 Fortune 500 customers</a:t>
                </a:r>
              </a:p>
            </p:txBody>
          </p:sp>
          <p:sp>
            <p:nvSpPr>
              <p:cNvPr id="279" name="Rounded Rectangle 278">
                <a:extLst>
                  <a:ext uri="{FF2B5EF4-FFF2-40B4-BE49-F238E27FC236}">
                    <a16:creationId xmlns:a16="http://schemas.microsoft.com/office/drawing/2014/main" id="{F0D97524-D52E-4546-BD4E-2C5212A444E6}"/>
                  </a:ext>
                </a:extLst>
              </p:cNvPr>
              <p:cNvSpPr/>
              <p:nvPr/>
            </p:nvSpPr>
            <p:spPr>
              <a:xfrm>
                <a:off x="6851031" y="5891770"/>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0" name="Rounded Rectangle 279">
                <a:extLst>
                  <a:ext uri="{FF2B5EF4-FFF2-40B4-BE49-F238E27FC236}">
                    <a16:creationId xmlns:a16="http://schemas.microsoft.com/office/drawing/2014/main" id="{1AB6A22E-D767-8940-BF6F-7E65F4FAF90F}"/>
                  </a:ext>
                </a:extLst>
              </p:cNvPr>
              <p:cNvSpPr/>
              <p:nvPr/>
            </p:nvSpPr>
            <p:spPr>
              <a:xfrm>
                <a:off x="6851031" y="6214480"/>
                <a:ext cx="1371600"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1" name="Rounded Rectangle 280">
                <a:extLst>
                  <a:ext uri="{FF2B5EF4-FFF2-40B4-BE49-F238E27FC236}">
                    <a16:creationId xmlns:a16="http://schemas.microsoft.com/office/drawing/2014/main" id="{3B57FB1B-566E-004D-8096-8D62213CBE05}"/>
                  </a:ext>
                </a:extLst>
              </p:cNvPr>
              <p:cNvSpPr/>
              <p:nvPr/>
            </p:nvSpPr>
            <p:spPr>
              <a:xfrm>
                <a:off x="8276154" y="5891770"/>
                <a:ext cx="97840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2" name="Rounded Rectangle 281">
                <a:extLst>
                  <a:ext uri="{FF2B5EF4-FFF2-40B4-BE49-F238E27FC236}">
                    <a16:creationId xmlns:a16="http://schemas.microsoft.com/office/drawing/2014/main" id="{CF471015-1DAC-334A-A8C7-FF2AD47B6886}"/>
                  </a:ext>
                </a:extLst>
              </p:cNvPr>
              <p:cNvSpPr/>
              <p:nvPr/>
            </p:nvSpPr>
            <p:spPr>
              <a:xfrm>
                <a:off x="8276154" y="6214485"/>
                <a:ext cx="97840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20" name="Picture 10" descr="Sandvik Coromant logo">
                <a:extLst>
                  <a:ext uri="{FF2B5EF4-FFF2-40B4-BE49-F238E27FC236}">
                    <a16:creationId xmlns:a16="http://schemas.microsoft.com/office/drawing/2014/main" id="{8262C371-2317-2040-965E-E4C4F6F016FF}"/>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8491721" y="6245648"/>
                <a:ext cx="547275" cy="203984"/>
              </a:xfrm>
              <a:prstGeom prst="rect">
                <a:avLst/>
              </a:prstGeom>
              <a:noFill/>
              <a:extLst>
                <a:ext uri="{909E8E84-426E-40DD-AFC4-6F175D3DCCD1}">
                  <a14:hiddenFill xmlns:a14="http://schemas.microsoft.com/office/drawing/2010/main">
                    <a:solidFill>
                      <a:srgbClr val="FFFFFF"/>
                    </a:solidFill>
                  </a14:hiddenFill>
                </a:ext>
              </a:extLst>
            </p:spPr>
          </p:pic>
          <p:pic>
            <p:nvPicPr>
              <p:cNvPr id="421" name="Picture 420" descr="A picture containing object, clock&#10;&#10;Description automatically generated">
                <a:extLst>
                  <a:ext uri="{FF2B5EF4-FFF2-40B4-BE49-F238E27FC236}">
                    <a16:creationId xmlns:a16="http://schemas.microsoft.com/office/drawing/2014/main" id="{D24F3706-45C7-E74A-A35D-942933342D26}"/>
                  </a:ext>
                </a:extLst>
              </p:cNvPr>
              <p:cNvPicPr>
                <a:picLocks noChangeAspect="1"/>
              </p:cNvPicPr>
              <p:nvPr/>
            </p:nvPicPr>
            <p:blipFill>
              <a:blip r:embed="rId68"/>
              <a:stretch>
                <a:fillRect/>
              </a:stretch>
            </p:blipFill>
            <p:spPr>
              <a:xfrm>
                <a:off x="7119412" y="5932167"/>
                <a:ext cx="834838" cy="193530"/>
              </a:xfrm>
              <a:prstGeom prst="rect">
                <a:avLst/>
              </a:prstGeom>
            </p:spPr>
          </p:pic>
          <p:pic>
            <p:nvPicPr>
              <p:cNvPr id="422" name="Picture 421">
                <a:extLst>
                  <a:ext uri="{FF2B5EF4-FFF2-40B4-BE49-F238E27FC236}">
                    <a16:creationId xmlns:a16="http://schemas.microsoft.com/office/drawing/2014/main" id="{9FF79B1A-630B-0F47-813D-9E05C358E64E}"/>
                  </a:ext>
                </a:extLst>
              </p:cNvPr>
              <p:cNvPicPr>
                <a:picLocks noChangeAspect="1"/>
              </p:cNvPicPr>
              <p:nvPr/>
            </p:nvPicPr>
            <p:blipFill rotWithShape="1">
              <a:blip r:embed="rId69" cstate="print">
                <a:clrChange>
                  <a:clrFrom>
                    <a:srgbClr val="FFFFFF"/>
                  </a:clrFrom>
                  <a:clrTo>
                    <a:srgbClr val="FFFFFF">
                      <a:alpha val="0"/>
                    </a:srgbClr>
                  </a:clrTo>
                </a:clrChange>
                <a:extLst>
                  <a:ext uri="{28A0092B-C50C-407E-A947-70E740481C1C}">
                    <a14:useLocalDpi xmlns:a14="http://schemas.microsoft.com/office/drawing/2010/main" val="0"/>
                  </a:ext>
                </a:extLst>
              </a:blip>
              <a:srcRect t="23157" b="29785"/>
              <a:stretch/>
            </p:blipFill>
            <p:spPr>
              <a:xfrm>
                <a:off x="7185968" y="6289786"/>
                <a:ext cx="701727" cy="123708"/>
              </a:xfrm>
              <a:prstGeom prst="rect">
                <a:avLst/>
              </a:prstGeom>
            </p:spPr>
          </p:pic>
          <p:pic>
            <p:nvPicPr>
              <p:cNvPr id="424" name="Picture 423">
                <a:extLst>
                  <a:ext uri="{FF2B5EF4-FFF2-40B4-BE49-F238E27FC236}">
                    <a16:creationId xmlns:a16="http://schemas.microsoft.com/office/drawing/2014/main" id="{9800FE45-8319-4F49-A29B-F76938B2526C}"/>
                  </a:ext>
                </a:extLst>
              </p:cNvPr>
              <p:cNvPicPr>
                <a:picLocks noChangeAspect="1"/>
              </p:cNvPicPr>
              <p:nvPr/>
            </p:nvPicPr>
            <p:blipFill>
              <a:blip r:embed="rId7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1703" y="5921632"/>
                <a:ext cx="467310" cy="214595"/>
              </a:xfrm>
              <a:prstGeom prst="rect">
                <a:avLst/>
              </a:prstGeom>
            </p:spPr>
          </p:pic>
          <p:pic>
            <p:nvPicPr>
              <p:cNvPr id="425" name="Picture 424">
                <a:extLst>
                  <a:ext uri="{FF2B5EF4-FFF2-40B4-BE49-F238E27FC236}">
                    <a16:creationId xmlns:a16="http://schemas.microsoft.com/office/drawing/2014/main" id="{3C52E742-F8EB-D84E-AD61-7EB38F49A508}"/>
                  </a:ext>
                </a:extLst>
              </p:cNvPr>
              <p:cNvPicPr>
                <a:picLocks noChangeAspect="1"/>
              </p:cNvPicPr>
              <p:nvPr/>
            </p:nvPicPr>
            <p:blipFill>
              <a:blip r:embed="rId7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63388" y="5916566"/>
                <a:ext cx="226665" cy="224732"/>
              </a:xfrm>
              <a:prstGeom prst="rect">
                <a:avLst/>
              </a:prstGeom>
            </p:spPr>
          </p:pic>
          <p:sp>
            <p:nvSpPr>
              <p:cNvPr id="428" name="Rounded Rectangle 427">
                <a:extLst>
                  <a:ext uri="{FF2B5EF4-FFF2-40B4-BE49-F238E27FC236}">
                    <a16:creationId xmlns:a16="http://schemas.microsoft.com/office/drawing/2014/main" id="{673271EC-52B8-D947-92BA-21F0C29AC0B6}"/>
                  </a:ext>
                </a:extLst>
              </p:cNvPr>
              <p:cNvSpPr/>
              <p:nvPr/>
            </p:nvSpPr>
            <p:spPr>
              <a:xfrm>
                <a:off x="9308087" y="6214480"/>
                <a:ext cx="337267"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32" name="Picture 431" descr="A picture containing clipart&#10;&#10;Description automatically generated">
                <a:extLst>
                  <a:ext uri="{FF2B5EF4-FFF2-40B4-BE49-F238E27FC236}">
                    <a16:creationId xmlns:a16="http://schemas.microsoft.com/office/drawing/2014/main" id="{6FC0AE71-B99E-A648-B9CC-F0EA5CE60D08}"/>
                  </a:ext>
                </a:extLst>
              </p:cNvPr>
              <p:cNvPicPr>
                <a:picLocks noChangeAspect="1"/>
              </p:cNvPicPr>
              <p:nvPr/>
            </p:nvPicPr>
            <p:blipFill>
              <a:blip r:embed="rId72">
                <a:clrChange>
                  <a:clrFrom>
                    <a:srgbClr val="FFFFFF"/>
                  </a:clrFrom>
                  <a:clrTo>
                    <a:srgbClr val="FFFFFF">
                      <a:alpha val="0"/>
                    </a:srgbClr>
                  </a:clrTo>
                </a:clrChange>
              </a:blip>
              <a:stretch>
                <a:fillRect/>
              </a:stretch>
            </p:blipFill>
            <p:spPr>
              <a:xfrm>
                <a:off x="9391970" y="6253615"/>
                <a:ext cx="169500" cy="188334"/>
              </a:xfrm>
              <a:prstGeom prst="rect">
                <a:avLst/>
              </a:prstGeom>
              <a:ln>
                <a:noFill/>
              </a:ln>
            </p:spPr>
          </p:pic>
        </p:grpSp>
      </p:grpSp>
      <p:grpSp>
        <p:nvGrpSpPr>
          <p:cNvPr id="30" name="Group 29">
            <a:extLst>
              <a:ext uri="{FF2B5EF4-FFF2-40B4-BE49-F238E27FC236}">
                <a16:creationId xmlns:a16="http://schemas.microsoft.com/office/drawing/2014/main" id="{E3F0EFCD-83B6-4D42-A0B3-DB3437DFF247}"/>
              </a:ext>
            </a:extLst>
          </p:cNvPr>
          <p:cNvGrpSpPr/>
          <p:nvPr/>
        </p:nvGrpSpPr>
        <p:grpSpPr>
          <a:xfrm>
            <a:off x="7693287" y="3931313"/>
            <a:ext cx="4220509" cy="2557492"/>
            <a:chOff x="7693287" y="3931313"/>
            <a:chExt cx="4220509" cy="2557492"/>
          </a:xfrm>
        </p:grpSpPr>
        <p:grpSp>
          <p:nvGrpSpPr>
            <p:cNvPr id="3" name="Group 2">
              <a:extLst>
                <a:ext uri="{FF2B5EF4-FFF2-40B4-BE49-F238E27FC236}">
                  <a16:creationId xmlns:a16="http://schemas.microsoft.com/office/drawing/2014/main" id="{7C92C542-338A-4494-BAD9-91C783A33306}"/>
                </a:ext>
              </a:extLst>
            </p:cNvPr>
            <p:cNvGrpSpPr/>
            <p:nvPr/>
          </p:nvGrpSpPr>
          <p:grpSpPr>
            <a:xfrm>
              <a:off x="7693287" y="5891770"/>
              <a:ext cx="4220509" cy="597035"/>
              <a:chOff x="465679" y="5891770"/>
              <a:chExt cx="4220509" cy="597035"/>
            </a:xfrm>
          </p:grpSpPr>
          <p:sp>
            <p:nvSpPr>
              <p:cNvPr id="346" name="Rounded Rectangle 345">
                <a:extLst>
                  <a:ext uri="{FF2B5EF4-FFF2-40B4-BE49-F238E27FC236}">
                    <a16:creationId xmlns:a16="http://schemas.microsoft.com/office/drawing/2014/main" id="{FC97A759-9C8D-1745-B1FA-1A35F1ABBF8D}"/>
                  </a:ext>
                </a:extLst>
              </p:cNvPr>
              <p:cNvSpPr/>
              <p:nvPr/>
            </p:nvSpPr>
            <p:spPr>
              <a:xfrm>
                <a:off x="465679" y="5891770"/>
                <a:ext cx="1371600" cy="597025"/>
              </a:xfrm>
              <a:prstGeom prst="roundRect">
                <a:avLst>
                  <a:gd name="adj" fmla="val 3709"/>
                </a:avLst>
              </a:prstGeom>
              <a:solidFill>
                <a:srgbClr val="3C3C4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8 out of 20 Forbes’s Largest Privately-held American companies</a:t>
                </a:r>
              </a:p>
            </p:txBody>
          </p:sp>
          <p:sp>
            <p:nvSpPr>
              <p:cNvPr id="348" name="Rounded Rectangle 347">
                <a:extLst>
                  <a:ext uri="{FF2B5EF4-FFF2-40B4-BE49-F238E27FC236}">
                    <a16:creationId xmlns:a16="http://schemas.microsoft.com/office/drawing/2014/main" id="{C1DA9488-3193-B54A-BF23-71A65336B730}"/>
                  </a:ext>
                </a:extLst>
              </p:cNvPr>
              <p:cNvSpPr/>
              <p:nvPr/>
            </p:nvSpPr>
            <p:spPr>
              <a:xfrm>
                <a:off x="1890804" y="589177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9" name="Rounded Rectangle 348">
                <a:extLst>
                  <a:ext uri="{FF2B5EF4-FFF2-40B4-BE49-F238E27FC236}">
                    <a16:creationId xmlns:a16="http://schemas.microsoft.com/office/drawing/2014/main" id="{73E9A9E3-11E8-FB48-B7F9-71D36329D52A}"/>
                  </a:ext>
                </a:extLst>
              </p:cNvPr>
              <p:cNvSpPr/>
              <p:nvPr/>
            </p:nvSpPr>
            <p:spPr>
              <a:xfrm>
                <a:off x="1890804" y="621448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0" name="Rounded Rectangle 349">
                <a:extLst>
                  <a:ext uri="{FF2B5EF4-FFF2-40B4-BE49-F238E27FC236}">
                    <a16:creationId xmlns:a16="http://schemas.microsoft.com/office/drawing/2014/main" id="{C65F52CC-F129-8740-933F-3AE7BD0C374B}"/>
                  </a:ext>
                </a:extLst>
              </p:cNvPr>
              <p:cNvSpPr/>
              <p:nvPr/>
            </p:nvSpPr>
            <p:spPr>
              <a:xfrm>
                <a:off x="3314590" y="589177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1" name="Rounded Rectangle 350">
                <a:extLst>
                  <a:ext uri="{FF2B5EF4-FFF2-40B4-BE49-F238E27FC236}">
                    <a16:creationId xmlns:a16="http://schemas.microsoft.com/office/drawing/2014/main" id="{21A24F19-0482-104A-B93B-556C976E3480}"/>
                  </a:ext>
                </a:extLst>
              </p:cNvPr>
              <p:cNvSpPr/>
              <p:nvPr/>
            </p:nvSpPr>
            <p:spPr>
              <a:xfrm>
                <a:off x="3314590" y="6214485"/>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8" name="Rounded Rectangle 407">
                <a:extLst>
                  <a:ext uri="{FF2B5EF4-FFF2-40B4-BE49-F238E27FC236}">
                    <a16:creationId xmlns:a16="http://schemas.microsoft.com/office/drawing/2014/main" id="{F8CC6781-103F-2A4C-B1B1-4AAAE538FD14}"/>
                  </a:ext>
                </a:extLst>
              </p:cNvPr>
              <p:cNvSpPr/>
              <p:nvPr/>
            </p:nvSpPr>
            <p:spPr>
              <a:xfrm>
                <a:off x="2602697" y="589177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9" name="Rounded Rectangle 408">
                <a:extLst>
                  <a:ext uri="{FF2B5EF4-FFF2-40B4-BE49-F238E27FC236}">
                    <a16:creationId xmlns:a16="http://schemas.microsoft.com/office/drawing/2014/main" id="{1556AA6F-2431-5646-8CB4-33838D98F33D}"/>
                  </a:ext>
                </a:extLst>
              </p:cNvPr>
              <p:cNvSpPr/>
              <p:nvPr/>
            </p:nvSpPr>
            <p:spPr>
              <a:xfrm>
                <a:off x="2602697" y="621448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10" name="Rounded Rectangle 409">
                <a:extLst>
                  <a:ext uri="{FF2B5EF4-FFF2-40B4-BE49-F238E27FC236}">
                    <a16:creationId xmlns:a16="http://schemas.microsoft.com/office/drawing/2014/main" id="{0A0F243F-462E-484E-B60F-571B8BC84E33}"/>
                  </a:ext>
                </a:extLst>
              </p:cNvPr>
              <p:cNvSpPr/>
              <p:nvPr/>
            </p:nvSpPr>
            <p:spPr>
              <a:xfrm>
                <a:off x="4027820" y="5891770"/>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11" name="Rounded Rectangle 410">
                <a:extLst>
                  <a:ext uri="{FF2B5EF4-FFF2-40B4-BE49-F238E27FC236}">
                    <a16:creationId xmlns:a16="http://schemas.microsoft.com/office/drawing/2014/main" id="{56BB9180-8E53-CA47-9666-D7660D2BD9A3}"/>
                  </a:ext>
                </a:extLst>
              </p:cNvPr>
              <p:cNvSpPr/>
              <p:nvPr/>
            </p:nvSpPr>
            <p:spPr>
              <a:xfrm>
                <a:off x="4027820" y="6214485"/>
                <a:ext cx="658368" cy="274320"/>
              </a:xfrm>
              <a:prstGeom prst="roundRect">
                <a:avLst>
                  <a:gd name="adj" fmla="val 3709"/>
                </a:avLst>
              </a:prstGeom>
              <a:solidFill>
                <a:srgbClr val="EBEBEB">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12" name="Picture 16" descr="EY Logo Beam Tag Stacked RGB EN.png">
                <a:extLst>
                  <a:ext uri="{FF2B5EF4-FFF2-40B4-BE49-F238E27FC236}">
                    <a16:creationId xmlns:a16="http://schemas.microsoft.com/office/drawing/2014/main" id="{8F926AE1-2879-6443-B1FD-B726D54BB03D}"/>
                  </a:ext>
                </a:extLst>
              </p:cNvPr>
              <p:cNvPicPr>
                <a:picLocks noChangeAspect="1" noChangeArrowheads="1"/>
              </p:cNvPicPr>
              <p:nvPr/>
            </p:nvPicPr>
            <p:blipFill rotWithShape="1">
              <a:blip r:embed="rId73">
                <a:extLst>
                  <a:ext uri="{28A0092B-C50C-407E-A947-70E740481C1C}">
                    <a14:useLocalDpi xmlns:a14="http://schemas.microsoft.com/office/drawing/2010/main" val="0"/>
                  </a:ext>
                </a:extLst>
              </a:blip>
              <a:srcRect r="18489" b="28457"/>
              <a:stretch/>
            </p:blipFill>
            <p:spPr bwMode="auto">
              <a:xfrm>
                <a:off x="2835830" y="6252723"/>
                <a:ext cx="192103" cy="197835"/>
              </a:xfrm>
              <a:prstGeom prst="rect">
                <a:avLst/>
              </a:prstGeom>
              <a:noFill/>
              <a:extLst>
                <a:ext uri="{909E8E84-426E-40DD-AFC4-6F175D3DCCD1}">
                  <a14:hiddenFill xmlns:a14="http://schemas.microsoft.com/office/drawing/2010/main">
                    <a:solidFill>
                      <a:srgbClr val="FFFFFF"/>
                    </a:solidFill>
                  </a14:hiddenFill>
                </a:ext>
              </a:extLst>
            </p:spPr>
          </p:pic>
          <p:pic>
            <p:nvPicPr>
              <p:cNvPr id="413" name="Picture 412">
                <a:extLst>
                  <a:ext uri="{FF2B5EF4-FFF2-40B4-BE49-F238E27FC236}">
                    <a16:creationId xmlns:a16="http://schemas.microsoft.com/office/drawing/2014/main" id="{20C4D5D7-2C0D-7E48-ACD3-5E80B0EFB44F}"/>
                  </a:ext>
                </a:extLst>
              </p:cNvPr>
              <p:cNvPicPr>
                <a:picLocks noChangeAspect="1"/>
              </p:cNvPicPr>
              <p:nvPr/>
            </p:nvPicPr>
            <p:blipFill>
              <a:blip r:embed="rId74" cstate="print">
                <a:extLst>
                  <a:ext uri="{BEBA8EAE-BF5A-486C-A8C5-ECC9F3942E4B}">
                    <a14:imgProps xmlns:a14="http://schemas.microsoft.com/office/drawing/2010/main">
                      <a14:imgLayer r:embed="rId75">
                        <a14:imgEffect>
                          <a14:backgroundRemoval t="0" b="100000" l="0" r="100000">
                            <a14:foregroundMark x1="46326" y1="58794" x2="46326" y2="58794"/>
                            <a14:foregroundMark x1="59744" y1="55779" x2="59744" y2="55779"/>
                            <a14:foregroundMark x1="56869" y1="74874" x2="56869" y2="74874"/>
                          </a14:backgroundRemoval>
                        </a14:imgEffect>
                      </a14:imgLayer>
                    </a14:imgProps>
                  </a:ext>
                  <a:ext uri="{28A0092B-C50C-407E-A947-70E740481C1C}">
                    <a14:useLocalDpi xmlns:a14="http://schemas.microsoft.com/office/drawing/2010/main" val="0"/>
                  </a:ext>
                </a:extLst>
              </a:blip>
              <a:stretch>
                <a:fillRect/>
              </a:stretch>
            </p:blipFill>
            <p:spPr>
              <a:xfrm>
                <a:off x="2039829" y="5908038"/>
                <a:ext cx="360319" cy="229084"/>
              </a:xfrm>
              <a:prstGeom prst="rect">
                <a:avLst/>
              </a:prstGeom>
            </p:spPr>
          </p:pic>
          <p:pic>
            <p:nvPicPr>
              <p:cNvPr id="414" name="Picture 6" descr="PricewaterhouseCoopers Logo.svg">
                <a:extLst>
                  <a:ext uri="{FF2B5EF4-FFF2-40B4-BE49-F238E27FC236}">
                    <a16:creationId xmlns:a16="http://schemas.microsoft.com/office/drawing/2014/main" id="{699560B6-A34C-B144-ADD2-7D8D0823C4F7}"/>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2797861" y="5927197"/>
                <a:ext cx="268040" cy="203466"/>
              </a:xfrm>
              <a:prstGeom prst="rect">
                <a:avLst/>
              </a:prstGeom>
              <a:noFill/>
              <a:extLst>
                <a:ext uri="{909E8E84-426E-40DD-AFC4-6F175D3DCCD1}">
                  <a14:hiddenFill xmlns:a14="http://schemas.microsoft.com/office/drawing/2010/main">
                    <a:solidFill>
                      <a:srgbClr val="FFFFFF"/>
                    </a:solidFill>
                  </a14:hiddenFill>
                </a:ext>
              </a:extLst>
            </p:spPr>
          </p:pic>
          <p:pic>
            <p:nvPicPr>
              <p:cNvPr id="415" name="Picture 414">
                <a:extLst>
                  <a:ext uri="{FF2B5EF4-FFF2-40B4-BE49-F238E27FC236}">
                    <a16:creationId xmlns:a16="http://schemas.microsoft.com/office/drawing/2014/main" id="{26297202-897E-8C4F-99AF-34F5FE6E11A1}"/>
                  </a:ext>
                </a:extLst>
              </p:cNvPr>
              <p:cNvPicPr>
                <a:picLocks noChangeAspect="1"/>
              </p:cNvPicPr>
              <p:nvPr/>
            </p:nvPicPr>
            <p:blipFill>
              <a:blip r:embed="rId77" cstate="print">
                <a:clrChange>
                  <a:clrFrom>
                    <a:srgbClr val="FFFFFF"/>
                  </a:clrFrom>
                  <a:clrTo>
                    <a:srgbClr val="FFFFFF">
                      <a:alpha val="0"/>
                    </a:srgbClr>
                  </a:clrTo>
                </a:clrChange>
                <a:extLst>
                  <a:ext uri="{BEBA8EAE-BF5A-486C-A8C5-ECC9F3942E4B}">
                    <a14:imgProps xmlns:a14="http://schemas.microsoft.com/office/drawing/2010/main">
                      <a14:imgLayer r:embed="rId78">
                        <a14:imgEffect>
                          <a14:brightnessContrast bright="4000"/>
                        </a14:imgEffect>
                      </a14:imgLayer>
                    </a14:imgProps>
                  </a:ext>
                  <a:ext uri="{28A0092B-C50C-407E-A947-70E740481C1C}">
                    <a14:useLocalDpi xmlns:a14="http://schemas.microsoft.com/office/drawing/2010/main" val="0"/>
                  </a:ext>
                </a:extLst>
              </a:blip>
              <a:stretch>
                <a:fillRect/>
              </a:stretch>
            </p:blipFill>
            <p:spPr>
              <a:xfrm>
                <a:off x="1994697" y="6242831"/>
                <a:ext cx="450582" cy="217618"/>
              </a:xfrm>
              <a:prstGeom prst="rect">
                <a:avLst/>
              </a:prstGeom>
            </p:spPr>
          </p:pic>
          <p:pic>
            <p:nvPicPr>
              <p:cNvPr id="416" name="Picture 415">
                <a:extLst>
                  <a:ext uri="{FF2B5EF4-FFF2-40B4-BE49-F238E27FC236}">
                    <a16:creationId xmlns:a16="http://schemas.microsoft.com/office/drawing/2014/main" id="{D352ED50-716F-1B48-B0C8-0218AFF2C0C1}"/>
                  </a:ext>
                </a:extLst>
              </p:cNvPr>
              <p:cNvPicPr>
                <a:picLocks noChangeAspect="1"/>
              </p:cNvPicPr>
              <p:nvPr/>
            </p:nvPicPr>
            <p:blipFill rotWithShape="1">
              <a:blip r:embed="rId79">
                <a:clrChange>
                  <a:clrFrom>
                    <a:srgbClr val="FBFBFB"/>
                  </a:clrFrom>
                  <a:clrTo>
                    <a:srgbClr val="FBFBFB">
                      <a:alpha val="0"/>
                    </a:srgbClr>
                  </a:clrTo>
                </a:clrChange>
              </a:blip>
              <a:srcRect t="27316" b="23321"/>
              <a:stretch/>
            </p:blipFill>
            <p:spPr>
              <a:xfrm>
                <a:off x="3424998" y="5920935"/>
                <a:ext cx="437553" cy="215990"/>
              </a:xfrm>
              <a:prstGeom prst="rect">
                <a:avLst/>
              </a:prstGeom>
            </p:spPr>
          </p:pic>
          <p:pic>
            <p:nvPicPr>
              <p:cNvPr id="417" name="Picture 416" descr="A picture containing clipart&#10;&#10;Description automatically generated">
                <a:extLst>
                  <a:ext uri="{FF2B5EF4-FFF2-40B4-BE49-F238E27FC236}">
                    <a16:creationId xmlns:a16="http://schemas.microsoft.com/office/drawing/2014/main" id="{837696E6-0AC0-7B48-8573-F1C5AFE0B7C3}"/>
                  </a:ext>
                </a:extLst>
              </p:cNvPr>
              <p:cNvPicPr>
                <a:picLocks noChangeAspect="1"/>
              </p:cNvPicPr>
              <p:nvPr/>
            </p:nvPicPr>
            <p:blipFill>
              <a:blip r:embed="rId80">
                <a:clrChange>
                  <a:clrFrom>
                    <a:srgbClr val="FCFEFD"/>
                  </a:clrFrom>
                  <a:clrTo>
                    <a:srgbClr val="FCFEFD">
                      <a:alpha val="0"/>
                    </a:srgbClr>
                  </a:clrTo>
                </a:clrChange>
              </a:blip>
              <a:stretch>
                <a:fillRect/>
              </a:stretch>
            </p:blipFill>
            <p:spPr>
              <a:xfrm>
                <a:off x="4244036" y="5915962"/>
                <a:ext cx="225937" cy="225937"/>
              </a:xfrm>
              <a:prstGeom prst="rect">
                <a:avLst/>
              </a:prstGeom>
            </p:spPr>
          </p:pic>
          <p:pic>
            <p:nvPicPr>
              <p:cNvPr id="418" name="Picture 417" descr="A picture containing clipart&#10;&#10;Description automatically generated">
                <a:extLst>
                  <a:ext uri="{FF2B5EF4-FFF2-40B4-BE49-F238E27FC236}">
                    <a16:creationId xmlns:a16="http://schemas.microsoft.com/office/drawing/2014/main" id="{F60E86F5-4D4B-A349-9CDE-EFE2480CEB88}"/>
                  </a:ext>
                </a:extLst>
              </p:cNvPr>
              <p:cNvPicPr>
                <a:picLocks noChangeAspect="1"/>
              </p:cNvPicPr>
              <p:nvPr/>
            </p:nvPicPr>
            <p:blipFill>
              <a:blip r:embed="rId81"/>
              <a:stretch>
                <a:fillRect/>
              </a:stretch>
            </p:blipFill>
            <p:spPr>
              <a:xfrm>
                <a:off x="4258073" y="6252714"/>
                <a:ext cx="197863" cy="197863"/>
              </a:xfrm>
              <a:prstGeom prst="rect">
                <a:avLst/>
              </a:prstGeom>
            </p:spPr>
          </p:pic>
          <p:pic>
            <p:nvPicPr>
              <p:cNvPr id="419" name="Picture 418">
                <a:extLst>
                  <a:ext uri="{FF2B5EF4-FFF2-40B4-BE49-F238E27FC236}">
                    <a16:creationId xmlns:a16="http://schemas.microsoft.com/office/drawing/2014/main" id="{BE281D09-FE22-E54C-AD13-BB24F77DF414}"/>
                  </a:ext>
                </a:extLst>
              </p:cNvPr>
              <p:cNvPicPr>
                <a:picLocks noChangeAspect="1"/>
              </p:cNvPicPr>
              <p:nvPr/>
            </p:nvPicPr>
            <p:blipFill>
              <a:blip r:embed="rId82">
                <a:clrChange>
                  <a:clrFrom>
                    <a:srgbClr val="FBFBFB"/>
                  </a:clrFrom>
                  <a:clrTo>
                    <a:srgbClr val="FBFBFB">
                      <a:alpha val="0"/>
                    </a:srgbClr>
                  </a:clrTo>
                </a:clrChange>
              </a:blip>
              <a:stretch>
                <a:fillRect/>
              </a:stretch>
            </p:blipFill>
            <p:spPr>
              <a:xfrm>
                <a:off x="3547473" y="6255344"/>
                <a:ext cx="192602" cy="192602"/>
              </a:xfrm>
              <a:prstGeom prst="rect">
                <a:avLst/>
              </a:prstGeom>
            </p:spPr>
          </p:pic>
        </p:grpSp>
        <p:grpSp>
          <p:nvGrpSpPr>
            <p:cNvPr id="195" name="Group 194">
              <a:extLst>
                <a:ext uri="{FF2B5EF4-FFF2-40B4-BE49-F238E27FC236}">
                  <a16:creationId xmlns:a16="http://schemas.microsoft.com/office/drawing/2014/main" id="{E43F2FC2-944C-4A45-948B-3A42D1A58A69}"/>
                </a:ext>
              </a:extLst>
            </p:cNvPr>
            <p:cNvGrpSpPr/>
            <p:nvPr/>
          </p:nvGrpSpPr>
          <p:grpSpPr>
            <a:xfrm>
              <a:off x="9423994" y="3931313"/>
              <a:ext cx="1655427" cy="1971804"/>
              <a:chOff x="4564041" y="3554537"/>
              <a:chExt cx="1416601" cy="2337233"/>
            </a:xfrm>
          </p:grpSpPr>
          <p:cxnSp>
            <p:nvCxnSpPr>
              <p:cNvPr id="200" name="Connector: Elbow 199">
                <a:extLst>
                  <a:ext uri="{FF2B5EF4-FFF2-40B4-BE49-F238E27FC236}">
                    <a16:creationId xmlns:a16="http://schemas.microsoft.com/office/drawing/2014/main" id="{A408C5B8-E258-4084-A6C3-043BD835484D}"/>
                  </a:ext>
                </a:extLst>
              </p:cNvPr>
              <p:cNvCxnSpPr>
                <a:cxnSpLocks/>
              </p:cNvCxnSpPr>
              <p:nvPr/>
            </p:nvCxnSpPr>
            <p:spPr>
              <a:xfrm rot="16200000" flipH="1">
                <a:off x="3803733" y="4701124"/>
                <a:ext cx="1950954" cy="430338"/>
              </a:xfrm>
              <a:prstGeom prst="bentConnector3">
                <a:avLst>
                  <a:gd name="adj1" fmla="val 39179"/>
                </a:avLst>
              </a:prstGeom>
              <a:ln w="9525" cap="flat" cmpd="sng" algn="ctr">
                <a:solidFill>
                  <a:schemeClr val="bg1">
                    <a:lumMod val="8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2" name="Connector: Elbow 201">
                <a:extLst>
                  <a:ext uri="{FF2B5EF4-FFF2-40B4-BE49-F238E27FC236}">
                    <a16:creationId xmlns:a16="http://schemas.microsoft.com/office/drawing/2014/main" id="{BABD597A-EC69-4F0E-B2C0-FB9009E9B17D}"/>
                  </a:ext>
                </a:extLst>
              </p:cNvPr>
              <p:cNvCxnSpPr>
                <a:cxnSpLocks/>
                <a:stCxn id="274" idx="2"/>
              </p:cNvCxnSpPr>
              <p:nvPr/>
            </p:nvCxnSpPr>
            <p:spPr>
              <a:xfrm rot="5400000">
                <a:off x="4339548" y="4209523"/>
                <a:ext cx="2296080" cy="986108"/>
              </a:xfrm>
              <a:prstGeom prst="bentConnector3">
                <a:avLst>
                  <a:gd name="adj1" fmla="val 50000"/>
                </a:avLst>
              </a:prstGeom>
              <a:ln w="9525" cap="flat" cmpd="sng" algn="ctr">
                <a:solidFill>
                  <a:schemeClr val="bg1">
                    <a:lumMod val="8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spTree>
    <p:extLst>
      <p:ext uri="{BB962C8B-B14F-4D97-AF65-F5344CB8AC3E}">
        <p14:creationId xmlns:p14="http://schemas.microsoft.com/office/powerpoint/2010/main" val="46250826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CAB-88A7-4B5D-A8F2-FB74C7C839D5}"/>
              </a:ext>
            </a:extLst>
          </p:cNvPr>
          <p:cNvSpPr>
            <a:spLocks noGrp="1"/>
          </p:cNvSpPr>
          <p:nvPr>
            <p:ph type="title"/>
          </p:nvPr>
        </p:nvSpPr>
        <p:spPr>
          <a:xfrm>
            <a:off x="584026" y="2875002"/>
            <a:ext cx="4161981" cy="1107996"/>
          </a:xfrm>
          <a:prstGeom prst="rect">
            <a:avLst/>
          </a:prstGeom>
        </p:spPr>
        <p:txBody>
          <a:bodyPr wrap="square" anchor="ctr">
            <a:normAutofit/>
          </a:bodyPr>
          <a:lstStyle/>
          <a:p>
            <a:pPr>
              <a:lnSpc>
                <a:spcPct val="90000"/>
              </a:lnSpc>
            </a:pPr>
            <a:r>
              <a:rPr lang="en-GB" sz="2000" dirty="0"/>
              <a:t>Providing Immediate Business Value with the Power Platform – </a:t>
            </a:r>
            <a:br>
              <a:rPr lang="en-GB" sz="2000" dirty="0"/>
            </a:br>
            <a:br>
              <a:rPr lang="en-GB" sz="2000" dirty="0"/>
            </a:br>
            <a:r>
              <a:rPr lang="en-GB" sz="2000" dirty="0"/>
              <a:t>Power Platform – </a:t>
            </a:r>
            <a:r>
              <a:rPr lang="en-GB" sz="2000" dirty="0" err="1"/>
              <a:t>Hack@Speed</a:t>
            </a:r>
            <a:endParaRPr lang="en-GB" sz="2000" dirty="0"/>
          </a:p>
        </p:txBody>
      </p:sp>
      <p:pic>
        <p:nvPicPr>
          <p:cNvPr id="10" name="Picture Placeholder 9">
            <a:extLst>
              <a:ext uri="{FF2B5EF4-FFF2-40B4-BE49-F238E27FC236}">
                <a16:creationId xmlns:a16="http://schemas.microsoft.com/office/drawing/2014/main" id="{31BFA853-E9D5-4670-8638-7D3A81D8378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4367" r="19133"/>
          <a:stretch/>
        </p:blipFill>
        <p:spPr>
          <a:xfrm>
            <a:off x="5334001" y="10"/>
            <a:ext cx="6858000" cy="6857990"/>
          </a:xfrm>
          <a:prstGeom prst="rect">
            <a:avLst/>
          </a:prstGeom>
          <a:noFill/>
        </p:spPr>
      </p:pic>
      <p:sp>
        <p:nvSpPr>
          <p:cNvPr id="15" name="Text Placeholder 3">
            <a:extLst>
              <a:ext uri="{FF2B5EF4-FFF2-40B4-BE49-F238E27FC236}">
                <a16:creationId xmlns:a16="http://schemas.microsoft.com/office/drawing/2014/main" id="{2B34426E-6A04-40A0-8617-49CD55F74AC1}"/>
              </a:ext>
            </a:extLst>
          </p:cNvPr>
          <p:cNvSpPr>
            <a:spLocks noGrp="1"/>
          </p:cNvSpPr>
          <p:nvPr>
            <p:ph type="body" sz="quarter" idx="13"/>
          </p:nvPr>
        </p:nvSpPr>
        <p:spPr>
          <a:xfrm>
            <a:off x="584200" y="6467329"/>
            <a:ext cx="3867150" cy="123111"/>
          </a:xfrm>
        </p:spPr>
        <p:txBody>
          <a:bodyPr/>
          <a:lstStyle/>
          <a:p>
            <a:endParaRPr lang="en-US"/>
          </a:p>
        </p:txBody>
      </p:sp>
      <p:sp>
        <p:nvSpPr>
          <p:cNvPr id="5" name="TextBox 4">
            <a:extLst>
              <a:ext uri="{FF2B5EF4-FFF2-40B4-BE49-F238E27FC236}">
                <a16:creationId xmlns:a16="http://schemas.microsoft.com/office/drawing/2014/main" id="{AC77390D-8A86-4890-8231-F1BA47DEA9BE}"/>
              </a:ext>
            </a:extLst>
          </p:cNvPr>
          <p:cNvSpPr txBox="1"/>
          <p:nvPr/>
        </p:nvSpPr>
        <p:spPr>
          <a:xfrm>
            <a:off x="584026" y="4357991"/>
            <a:ext cx="4348755" cy="1477328"/>
          </a:xfrm>
          <a:prstGeom prst="rect">
            <a:avLst/>
          </a:prstGeom>
          <a:noFill/>
        </p:spPr>
        <p:txBody>
          <a:bodyPr wrap="none" lIns="0" tIns="0" rIns="0" bIns="0" rtlCol="0">
            <a:spAutoFit/>
          </a:bodyPr>
          <a:lstStyle/>
          <a:p>
            <a:r>
              <a:rPr lang="en-GB" sz="3200" b="1" dirty="0">
                <a:gradFill>
                  <a:gsLst>
                    <a:gs pos="2917">
                      <a:schemeClr val="tx1"/>
                    </a:gs>
                    <a:gs pos="30000">
                      <a:schemeClr val="tx1"/>
                    </a:gs>
                  </a:gsLst>
                  <a:lin ang="5400000" scaled="0"/>
                </a:gradFill>
              </a:rPr>
              <a:t>AKA.MS/</a:t>
            </a:r>
            <a:r>
              <a:rPr lang="en-GB" sz="3200" b="1" dirty="0" err="1">
                <a:gradFill>
                  <a:gsLst>
                    <a:gs pos="2917">
                      <a:schemeClr val="tx1"/>
                    </a:gs>
                    <a:gs pos="30000">
                      <a:schemeClr val="tx1"/>
                    </a:gs>
                  </a:gsLst>
                  <a:lin ang="5400000" scaled="0"/>
                </a:gradFill>
              </a:rPr>
              <a:t>HackAtSpeed</a:t>
            </a:r>
            <a:endParaRPr lang="en-GB" sz="3200" b="1" dirty="0">
              <a:gradFill>
                <a:gsLst>
                  <a:gs pos="2917">
                    <a:schemeClr val="tx1"/>
                  </a:gs>
                  <a:gs pos="30000">
                    <a:schemeClr val="tx1"/>
                  </a:gs>
                </a:gsLst>
                <a:lin ang="5400000" scaled="0"/>
              </a:gradFill>
            </a:endParaRPr>
          </a:p>
          <a:p>
            <a:endParaRPr lang="en-GB" sz="3200" b="1" dirty="0">
              <a:gradFill>
                <a:gsLst>
                  <a:gs pos="2917">
                    <a:schemeClr val="tx1"/>
                  </a:gs>
                  <a:gs pos="30000">
                    <a:schemeClr val="tx1"/>
                  </a:gs>
                </a:gsLst>
                <a:lin ang="5400000" scaled="0"/>
              </a:gradFill>
            </a:endParaRPr>
          </a:p>
          <a:p>
            <a:r>
              <a:rPr lang="en-GB" sz="3200" b="1" dirty="0">
                <a:gradFill>
                  <a:gsLst>
                    <a:gs pos="2917">
                      <a:schemeClr val="tx1"/>
                    </a:gs>
                    <a:gs pos="30000">
                      <a:schemeClr val="tx1"/>
                    </a:gs>
                  </a:gsLst>
                  <a:lin ang="5400000" scaled="0"/>
                </a:gradFill>
              </a:rPr>
              <a:t>#</a:t>
            </a:r>
            <a:r>
              <a:rPr lang="en-GB" sz="3200" b="1" dirty="0" err="1">
                <a:gradFill>
                  <a:gsLst>
                    <a:gs pos="2917">
                      <a:schemeClr val="tx1"/>
                    </a:gs>
                    <a:gs pos="30000">
                      <a:schemeClr val="tx1"/>
                    </a:gs>
                  </a:gsLst>
                  <a:lin ang="5400000" scaled="0"/>
                </a:gradFill>
              </a:rPr>
              <a:t>MSHackAtSpeed</a:t>
            </a:r>
            <a:endParaRPr lang="en-GB" sz="3200" b="1" dirty="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14874402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C8C61D-9239-412B-A4C5-DB4EDF9F8968}"/>
              </a:ext>
            </a:extLst>
          </p:cNvPr>
          <p:cNvPicPr>
            <a:picLocks noChangeAspect="1"/>
          </p:cNvPicPr>
          <p:nvPr/>
        </p:nvPicPr>
        <p:blipFill>
          <a:blip r:embed="rId3"/>
          <a:stretch>
            <a:fillRect/>
          </a:stretch>
        </p:blipFill>
        <p:spPr>
          <a:xfrm>
            <a:off x="4748576" y="186952"/>
            <a:ext cx="8473440" cy="6355080"/>
          </a:xfrm>
          <a:prstGeom prst="rect">
            <a:avLst/>
          </a:prstGeom>
        </p:spPr>
      </p:pic>
      <p:sp>
        <p:nvSpPr>
          <p:cNvPr id="3" name="TextBox 2">
            <a:extLst>
              <a:ext uri="{FF2B5EF4-FFF2-40B4-BE49-F238E27FC236}">
                <a16:creationId xmlns:a16="http://schemas.microsoft.com/office/drawing/2014/main" id="{EF9B2E4E-1321-4539-9644-85D8DA1A0FA1}"/>
              </a:ext>
            </a:extLst>
          </p:cNvPr>
          <p:cNvSpPr txBox="1"/>
          <p:nvPr/>
        </p:nvSpPr>
        <p:spPr>
          <a:xfrm>
            <a:off x="298778" y="900762"/>
            <a:ext cx="5971031" cy="417345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4000" b="1" i="0" u="none" strike="noStrike" kern="1200" cap="none" spc="0" normalizeH="0" baseline="0" noProof="0" dirty="0">
                <a:ln>
                  <a:noFill/>
                </a:ln>
                <a:solidFill>
                  <a:srgbClr val="3C3C41"/>
                </a:solidFill>
                <a:effectLst/>
                <a:uLnTx/>
                <a:uFillTx/>
                <a:latin typeface="Segoe UI"/>
                <a:ea typeface="+mn-ea"/>
                <a:cs typeface="+mn-cs"/>
              </a:rPr>
              <a:t>“</a:t>
            </a:r>
            <a:r>
              <a:rPr kumimoji="0" lang="en-GB" sz="4000" b="1" i="0" u="none" strike="noStrike" kern="1200" cap="none" spc="0" normalizeH="0" baseline="0" noProof="0" dirty="0">
                <a:ln>
                  <a:noFill/>
                </a:ln>
                <a:solidFill>
                  <a:srgbClr val="040404"/>
                </a:solidFill>
                <a:effectLst/>
                <a:uLnTx/>
                <a:uFillTx/>
                <a:latin typeface="Segoe UI"/>
                <a:ea typeface="+mn-ea"/>
                <a:cs typeface="+mn-cs"/>
              </a:rPr>
              <a:t>Microsoft 365, Dynamics 365, and the </a:t>
            </a:r>
            <a:r>
              <a:rPr kumimoji="0" lang="en-GB" sz="4000" b="1" i="0" u="none" strike="noStrike" kern="1200" cap="none" spc="0" normalizeH="0" baseline="0" noProof="0" dirty="0">
                <a:ln>
                  <a:noFill/>
                </a:ln>
                <a:solidFill>
                  <a:srgbClr val="742774"/>
                </a:solidFill>
                <a:effectLst/>
                <a:uLnTx/>
                <a:uFillTx/>
                <a:latin typeface="Segoe UI"/>
                <a:ea typeface="+mn-ea"/>
                <a:cs typeface="+mn-cs"/>
              </a:rPr>
              <a:t>Power Platform</a:t>
            </a:r>
            <a:r>
              <a:rPr kumimoji="0" lang="en-GB" sz="4000" b="1" i="0" u="none" strike="noStrike" kern="1200" cap="none" spc="0" normalizeH="0" baseline="0" noProof="0" dirty="0">
                <a:ln>
                  <a:noFill/>
                </a:ln>
                <a:solidFill>
                  <a:srgbClr val="040404"/>
                </a:solidFill>
                <a:effectLst/>
                <a:uLnTx/>
                <a:uFillTx/>
                <a:latin typeface="Segoe UI"/>
                <a:ea typeface="+mn-ea"/>
                <a:cs typeface="+mn-cs"/>
              </a:rPr>
              <a:t>, on top of what we’re doing with Azure, is the core of what we are doing as a company.”</a:t>
            </a:r>
          </a:p>
        </p:txBody>
      </p:sp>
      <p:sp>
        <p:nvSpPr>
          <p:cNvPr id="4" name="Rectangle 3">
            <a:extLst>
              <a:ext uri="{FF2B5EF4-FFF2-40B4-BE49-F238E27FC236}">
                <a16:creationId xmlns:a16="http://schemas.microsoft.com/office/drawing/2014/main" id="{43FEE7CE-E21A-46AE-8E30-3244E67923B4}"/>
              </a:ext>
            </a:extLst>
          </p:cNvPr>
          <p:cNvSpPr/>
          <p:nvPr/>
        </p:nvSpPr>
        <p:spPr>
          <a:xfrm>
            <a:off x="842913" y="4904935"/>
            <a:ext cx="4600649"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41424E"/>
                </a:solidFill>
                <a:effectLst/>
                <a:uLnTx/>
                <a:uFillTx/>
                <a:latin typeface="Segoe UI" panose="020B0502040204020203" pitchFamily="34" charset="0"/>
                <a:ea typeface="+mn-ea"/>
                <a:cs typeface="+mn-cs"/>
              </a:rPr>
              <a:t>     </a:t>
            </a:r>
            <a:r>
              <a:rPr kumimoji="0" lang="en-US" sz="1600" b="0" i="1" u="none" strike="noStrike" kern="1200" cap="none" spc="0" normalizeH="0" baseline="0" noProof="0" dirty="0">
                <a:ln>
                  <a:noFill/>
                </a:ln>
                <a:solidFill>
                  <a:srgbClr val="3C3C41">
                    <a:lumMod val="75000"/>
                  </a:srgbClr>
                </a:solidFill>
                <a:effectLst/>
                <a:uLnTx/>
                <a:uFillTx/>
                <a:latin typeface="Segoe UI" panose="020B0502040204020203" pitchFamily="34" charset="0"/>
                <a:ea typeface="+mn-ea"/>
                <a:cs typeface="+mn-cs"/>
              </a:rPr>
              <a:t>--Satya Nadella</a:t>
            </a:r>
            <a:endParaRPr kumimoji="0" lang="en-US" sz="1600" b="0" i="0" u="none" strike="noStrike" kern="1200" cap="none" spc="0" normalizeH="0" baseline="0" noProof="0" dirty="0">
              <a:ln>
                <a:noFill/>
              </a:ln>
              <a:solidFill>
                <a:srgbClr val="3C3C41">
                  <a:lumMod val="75000"/>
                </a:srgb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2140068-47EF-4BCD-BC95-58107B7B58F6}"/>
              </a:ext>
            </a:extLst>
          </p:cNvPr>
          <p:cNvPicPr>
            <a:picLocks noChangeAspect="1"/>
          </p:cNvPicPr>
          <p:nvPr/>
        </p:nvPicPr>
        <p:blipFill>
          <a:blip r:embed="rId4"/>
          <a:stretch>
            <a:fillRect/>
          </a:stretch>
        </p:blipFill>
        <p:spPr>
          <a:xfrm>
            <a:off x="10546537" y="175696"/>
            <a:ext cx="1278221" cy="999679"/>
          </a:xfrm>
          <a:prstGeom prst="rect">
            <a:avLst/>
          </a:prstGeom>
        </p:spPr>
      </p:pic>
    </p:spTree>
    <p:extLst>
      <p:ext uri="{BB962C8B-B14F-4D97-AF65-F5344CB8AC3E}">
        <p14:creationId xmlns:p14="http://schemas.microsoft.com/office/powerpoint/2010/main" val="234245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FD703EA-5AA1-40A4-A878-D93D4F3D50AD}"/>
              </a:ext>
            </a:extLst>
          </p:cNvPr>
          <p:cNvSpPr txBox="1">
            <a:spLocks/>
          </p:cNvSpPr>
          <p:nvPr/>
        </p:nvSpPr>
        <p:spPr>
          <a:xfrm>
            <a:off x="588263" y="457200"/>
            <a:ext cx="11018520" cy="553998"/>
          </a:xfrm>
          <a:prstGeom prst="rect">
            <a:avLst/>
          </a:prstGeom>
        </p:spPr>
        <p:txBody>
          <a:bodyPr/>
          <a:lst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Different Hacks</a:t>
            </a:r>
          </a:p>
        </p:txBody>
      </p:sp>
      <p:pic>
        <p:nvPicPr>
          <p:cNvPr id="13" name="Picture 12" descr="A close up of a logo&#10;&#10;Description automatically generated">
            <a:extLst>
              <a:ext uri="{FF2B5EF4-FFF2-40B4-BE49-F238E27FC236}">
                <a16:creationId xmlns:a16="http://schemas.microsoft.com/office/drawing/2014/main" id="{9512F81B-328A-420A-B7D9-B50B7F7C9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9388" y="194559"/>
            <a:ext cx="1209130" cy="1079279"/>
          </a:xfrm>
          <a:prstGeom prst="rect">
            <a:avLst/>
          </a:prstGeom>
        </p:spPr>
      </p:pic>
      <p:grpSp>
        <p:nvGrpSpPr>
          <p:cNvPr id="16" name="Group 15">
            <a:extLst>
              <a:ext uri="{FF2B5EF4-FFF2-40B4-BE49-F238E27FC236}">
                <a16:creationId xmlns:a16="http://schemas.microsoft.com/office/drawing/2014/main" id="{7F895DE0-44FE-4D8E-BEF5-A484F75A30BE}"/>
              </a:ext>
            </a:extLst>
          </p:cNvPr>
          <p:cNvGrpSpPr/>
          <p:nvPr/>
        </p:nvGrpSpPr>
        <p:grpSpPr>
          <a:xfrm>
            <a:off x="719952" y="4251370"/>
            <a:ext cx="2253006" cy="1998483"/>
            <a:chOff x="8996849" y="1871051"/>
            <a:chExt cx="2253006" cy="1998483"/>
          </a:xfrm>
        </p:grpSpPr>
        <p:sp>
          <p:nvSpPr>
            <p:cNvPr id="3" name="Rectangle 2">
              <a:hlinkClick r:id="rId3"/>
              <a:extLst>
                <a:ext uri="{FF2B5EF4-FFF2-40B4-BE49-F238E27FC236}">
                  <a16:creationId xmlns:a16="http://schemas.microsoft.com/office/drawing/2014/main" id="{6EA36121-F1E7-49E8-9822-D935F8E9A2B5}"/>
                </a:ext>
              </a:extLst>
            </p:cNvPr>
            <p:cNvSpPr/>
            <p:nvPr/>
          </p:nvSpPr>
          <p:spPr bwMode="auto">
            <a:xfrm>
              <a:off x="8996849" y="1871051"/>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UFO Sightings</a:t>
              </a:r>
            </a:p>
          </p:txBody>
        </p:sp>
        <p:pic>
          <p:nvPicPr>
            <p:cNvPr id="10" name="Picture 9" descr="A picture containing drawing&#10;&#10;Description automatically generated">
              <a:extLst>
                <a:ext uri="{FF2B5EF4-FFF2-40B4-BE49-F238E27FC236}">
                  <a16:creationId xmlns:a16="http://schemas.microsoft.com/office/drawing/2014/main" id="{0189F20E-B11E-488C-B7AE-34ED72A1EF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3937" y="2083324"/>
              <a:ext cx="1187777" cy="1187777"/>
            </a:xfrm>
            <a:prstGeom prst="rect">
              <a:avLst/>
            </a:prstGeom>
          </p:spPr>
        </p:pic>
      </p:grpSp>
      <p:grpSp>
        <p:nvGrpSpPr>
          <p:cNvPr id="18" name="Group 17">
            <a:extLst>
              <a:ext uri="{FF2B5EF4-FFF2-40B4-BE49-F238E27FC236}">
                <a16:creationId xmlns:a16="http://schemas.microsoft.com/office/drawing/2014/main" id="{CAFE5DA2-0E99-4C35-BF7E-8095D1110F12}"/>
              </a:ext>
            </a:extLst>
          </p:cNvPr>
          <p:cNvGrpSpPr/>
          <p:nvPr/>
        </p:nvGrpSpPr>
        <p:grpSpPr>
          <a:xfrm>
            <a:off x="5788069" y="1709574"/>
            <a:ext cx="2253006" cy="1998483"/>
            <a:chOff x="6230082" y="1885659"/>
            <a:chExt cx="2253006" cy="1998483"/>
          </a:xfrm>
        </p:grpSpPr>
        <p:sp>
          <p:nvSpPr>
            <p:cNvPr id="4" name="Rectangle 3">
              <a:extLst>
                <a:ext uri="{FF2B5EF4-FFF2-40B4-BE49-F238E27FC236}">
                  <a16:creationId xmlns:a16="http://schemas.microsoft.com/office/drawing/2014/main" id="{75202D78-09F2-40F3-BD7A-5DEBC0619FB6}"/>
                </a:ext>
              </a:extLst>
            </p:cNvPr>
            <p:cNvSpPr/>
            <p:nvPr/>
          </p:nvSpPr>
          <p:spPr bwMode="auto">
            <a:xfrm>
              <a:off x="6230082" y="1885659"/>
              <a:ext cx="2253006" cy="1998483"/>
            </a:xfrm>
            <a:prstGeom prst="rect">
              <a:avLst/>
            </a:prstGeom>
            <a:solidFill>
              <a:srgbClr val="00B4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Central Gov.</a:t>
              </a:r>
            </a:p>
          </p:txBody>
        </p:sp>
        <p:pic>
          <p:nvPicPr>
            <p:cNvPr id="12" name="Picture 11" descr="A close up of a logo&#10;&#10;Description automatically generated">
              <a:extLst>
                <a:ext uri="{FF2B5EF4-FFF2-40B4-BE49-F238E27FC236}">
                  <a16:creationId xmlns:a16="http://schemas.microsoft.com/office/drawing/2014/main" id="{EFD1074A-5E3C-4897-8780-49E00E9265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5262" y="2069236"/>
              <a:ext cx="1182645" cy="1182645"/>
            </a:xfrm>
            <a:prstGeom prst="rect">
              <a:avLst/>
            </a:prstGeom>
          </p:spPr>
        </p:pic>
      </p:grpSp>
      <p:grpSp>
        <p:nvGrpSpPr>
          <p:cNvPr id="20" name="Group 19">
            <a:extLst>
              <a:ext uri="{FF2B5EF4-FFF2-40B4-BE49-F238E27FC236}">
                <a16:creationId xmlns:a16="http://schemas.microsoft.com/office/drawing/2014/main" id="{2018B991-6029-4873-A2C7-139D64849AD0}"/>
              </a:ext>
            </a:extLst>
          </p:cNvPr>
          <p:cNvGrpSpPr/>
          <p:nvPr/>
        </p:nvGrpSpPr>
        <p:grpSpPr>
          <a:xfrm>
            <a:off x="3254249" y="1709575"/>
            <a:ext cx="2253006" cy="1998483"/>
            <a:chOff x="3463315" y="1885661"/>
            <a:chExt cx="2253006" cy="1998483"/>
          </a:xfrm>
        </p:grpSpPr>
        <p:sp>
          <p:nvSpPr>
            <p:cNvPr id="7" name="Rectangle 6">
              <a:hlinkClick r:id="rId6"/>
              <a:extLst>
                <a:ext uri="{FF2B5EF4-FFF2-40B4-BE49-F238E27FC236}">
                  <a16:creationId xmlns:a16="http://schemas.microsoft.com/office/drawing/2014/main" id="{84388755-149B-44F0-978B-FB8B8A5B45F5}"/>
                </a:ext>
              </a:extLst>
            </p:cNvPr>
            <p:cNvSpPr/>
            <p:nvPr/>
          </p:nvSpPr>
          <p:spPr bwMode="auto">
            <a:xfrm>
              <a:off x="3463315" y="1885661"/>
              <a:ext cx="2253006" cy="1998483"/>
            </a:xfrm>
            <a:prstGeom prst="rect">
              <a:avLst/>
            </a:prstGeom>
            <a:solidFill>
              <a:srgbClr val="91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Prospects</a:t>
              </a:r>
            </a:p>
          </p:txBody>
        </p:sp>
        <p:pic>
          <p:nvPicPr>
            <p:cNvPr id="15" name="Picture 14" descr="A close up of a logo&#10;&#10;Description automatically generated">
              <a:extLst>
                <a:ext uri="{FF2B5EF4-FFF2-40B4-BE49-F238E27FC236}">
                  <a16:creationId xmlns:a16="http://schemas.microsoft.com/office/drawing/2014/main" id="{B5DDD22A-DEDF-4CEB-BA1D-74A31F249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5574" y="2162613"/>
              <a:ext cx="1108488" cy="1108488"/>
            </a:xfrm>
            <a:prstGeom prst="rect">
              <a:avLst/>
            </a:prstGeom>
          </p:spPr>
        </p:pic>
      </p:grpSp>
      <p:grpSp>
        <p:nvGrpSpPr>
          <p:cNvPr id="9" name="Group 8">
            <a:extLst>
              <a:ext uri="{FF2B5EF4-FFF2-40B4-BE49-F238E27FC236}">
                <a16:creationId xmlns:a16="http://schemas.microsoft.com/office/drawing/2014/main" id="{C5C131EA-79F7-40A2-B9B8-E99874D9F815}"/>
              </a:ext>
            </a:extLst>
          </p:cNvPr>
          <p:cNvGrpSpPr/>
          <p:nvPr/>
        </p:nvGrpSpPr>
        <p:grpSpPr>
          <a:xfrm>
            <a:off x="3259661" y="4251370"/>
            <a:ext cx="2253006" cy="1998483"/>
            <a:chOff x="2013157" y="4309919"/>
            <a:chExt cx="2253006" cy="1998483"/>
          </a:xfrm>
        </p:grpSpPr>
        <p:sp>
          <p:nvSpPr>
            <p:cNvPr id="2" name="Rectangle 1">
              <a:extLst>
                <a:ext uri="{FF2B5EF4-FFF2-40B4-BE49-F238E27FC236}">
                  <a16:creationId xmlns:a16="http://schemas.microsoft.com/office/drawing/2014/main" id="{EB63712E-6A10-4A45-A4F6-9271006AB602}"/>
                </a:ext>
              </a:extLst>
            </p:cNvPr>
            <p:cNvSpPr/>
            <p:nvPr/>
          </p:nvSpPr>
          <p:spPr bwMode="auto">
            <a:xfrm>
              <a:off x="2013157" y="4309919"/>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Financial</a:t>
              </a:r>
            </a:p>
          </p:txBody>
        </p:sp>
        <p:pic>
          <p:nvPicPr>
            <p:cNvPr id="17" name="Picture 16" descr="A close up of a logo&#10;&#10;Description automatically generated">
              <a:extLst>
                <a:ext uri="{FF2B5EF4-FFF2-40B4-BE49-F238E27FC236}">
                  <a16:creationId xmlns:a16="http://schemas.microsoft.com/office/drawing/2014/main" id="{6E3DF63D-391B-45C9-A183-95770432D0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20938" y="4553146"/>
              <a:ext cx="1247961" cy="1247961"/>
            </a:xfrm>
            <a:prstGeom prst="rect">
              <a:avLst/>
            </a:prstGeom>
          </p:spPr>
        </p:pic>
      </p:grpSp>
      <p:grpSp>
        <p:nvGrpSpPr>
          <p:cNvPr id="11" name="Group 10">
            <a:extLst>
              <a:ext uri="{FF2B5EF4-FFF2-40B4-BE49-F238E27FC236}">
                <a16:creationId xmlns:a16="http://schemas.microsoft.com/office/drawing/2014/main" id="{C544A4DE-E7BA-45CA-979E-0D31EC92AC86}"/>
              </a:ext>
            </a:extLst>
          </p:cNvPr>
          <p:cNvGrpSpPr/>
          <p:nvPr/>
        </p:nvGrpSpPr>
        <p:grpSpPr>
          <a:xfrm>
            <a:off x="5809327" y="4251370"/>
            <a:ext cx="2253006" cy="1998483"/>
            <a:chOff x="4795636" y="4309920"/>
            <a:chExt cx="2253006" cy="1998483"/>
          </a:xfrm>
        </p:grpSpPr>
        <p:sp>
          <p:nvSpPr>
            <p:cNvPr id="6" name="Rectangle 5">
              <a:extLst>
                <a:ext uri="{FF2B5EF4-FFF2-40B4-BE49-F238E27FC236}">
                  <a16:creationId xmlns:a16="http://schemas.microsoft.com/office/drawing/2014/main" id="{199DF29A-8A5B-453C-B7B2-311D4A3CF10B}"/>
                </a:ext>
              </a:extLst>
            </p:cNvPr>
            <p:cNvSpPr/>
            <p:nvPr/>
          </p:nvSpPr>
          <p:spPr bwMode="auto">
            <a:xfrm>
              <a:off x="4795636" y="4309920"/>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Sleigh Sightings</a:t>
              </a:r>
            </a:p>
          </p:txBody>
        </p:sp>
        <p:pic>
          <p:nvPicPr>
            <p:cNvPr id="19" name="Picture 18" descr="A picture containing drawing&#10;&#10;Description automatically generated">
              <a:extLst>
                <a:ext uri="{FF2B5EF4-FFF2-40B4-BE49-F238E27FC236}">
                  <a16:creationId xmlns:a16="http://schemas.microsoft.com/office/drawing/2014/main" id="{3F0AFBB7-8924-4F8C-8CF3-D6A58BAF46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84869" y="4449506"/>
              <a:ext cx="1285613" cy="1285613"/>
            </a:xfrm>
            <a:prstGeom prst="rect">
              <a:avLst/>
            </a:prstGeom>
          </p:spPr>
        </p:pic>
      </p:grpSp>
      <p:grpSp>
        <p:nvGrpSpPr>
          <p:cNvPr id="14" name="Group 13">
            <a:extLst>
              <a:ext uri="{FF2B5EF4-FFF2-40B4-BE49-F238E27FC236}">
                <a16:creationId xmlns:a16="http://schemas.microsoft.com/office/drawing/2014/main" id="{25F20FB5-5AA9-4A33-BC11-72F49B2485FD}"/>
              </a:ext>
            </a:extLst>
          </p:cNvPr>
          <p:cNvGrpSpPr/>
          <p:nvPr/>
        </p:nvGrpSpPr>
        <p:grpSpPr>
          <a:xfrm>
            <a:off x="715114" y="1709573"/>
            <a:ext cx="2253006" cy="1998483"/>
            <a:chOff x="7578115" y="4309921"/>
            <a:chExt cx="2253006" cy="1998483"/>
          </a:xfrm>
        </p:grpSpPr>
        <p:sp>
          <p:nvSpPr>
            <p:cNvPr id="5" name="Rectangle 4">
              <a:extLst>
                <a:ext uri="{FF2B5EF4-FFF2-40B4-BE49-F238E27FC236}">
                  <a16:creationId xmlns:a16="http://schemas.microsoft.com/office/drawing/2014/main" id="{B527EE6D-C5FF-45B1-AE34-6516F3715E10}"/>
                </a:ext>
              </a:extLst>
            </p:cNvPr>
            <p:cNvSpPr/>
            <p:nvPr/>
          </p:nvSpPr>
          <p:spPr bwMode="auto">
            <a:xfrm>
              <a:off x="7578115" y="4309921"/>
              <a:ext cx="2253006" cy="1998483"/>
            </a:xfrm>
            <a:prstGeom prst="rect">
              <a:avLst/>
            </a:prstGeom>
            <a:solidFill>
              <a:srgbClr val="F868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Hotels</a:t>
              </a:r>
            </a:p>
          </p:txBody>
        </p:sp>
        <p:pic>
          <p:nvPicPr>
            <p:cNvPr id="21" name="Picture 20" descr="A picture containing drawing&#10;&#10;Description automatically generated">
              <a:extLst>
                <a:ext uri="{FF2B5EF4-FFF2-40B4-BE49-F238E27FC236}">
                  <a16:creationId xmlns:a16="http://schemas.microsoft.com/office/drawing/2014/main" id="{0F68CA45-06BB-4070-ACD7-050E43182A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37497" y="4466865"/>
              <a:ext cx="1334242" cy="1334242"/>
            </a:xfrm>
            <a:prstGeom prst="rect">
              <a:avLst/>
            </a:prstGeom>
          </p:spPr>
        </p:pic>
      </p:grpSp>
      <p:grpSp>
        <p:nvGrpSpPr>
          <p:cNvPr id="27" name="Group 26">
            <a:extLst>
              <a:ext uri="{FF2B5EF4-FFF2-40B4-BE49-F238E27FC236}">
                <a16:creationId xmlns:a16="http://schemas.microsoft.com/office/drawing/2014/main" id="{2E138DB8-5071-46FA-BC10-C14974C28225}"/>
              </a:ext>
            </a:extLst>
          </p:cNvPr>
          <p:cNvGrpSpPr/>
          <p:nvPr/>
        </p:nvGrpSpPr>
        <p:grpSpPr>
          <a:xfrm>
            <a:off x="8306190" y="1722143"/>
            <a:ext cx="2253006" cy="1998483"/>
            <a:chOff x="267932" y="4402317"/>
            <a:chExt cx="2253006" cy="1998483"/>
          </a:xfrm>
          <a:solidFill>
            <a:srgbClr val="00B4F1"/>
          </a:solidFill>
        </p:grpSpPr>
        <p:sp>
          <p:nvSpPr>
            <p:cNvPr id="23" name="Rectangle 22">
              <a:extLst>
                <a:ext uri="{FF2B5EF4-FFF2-40B4-BE49-F238E27FC236}">
                  <a16:creationId xmlns:a16="http://schemas.microsoft.com/office/drawing/2014/main" id="{98FCC13F-6BCB-4667-BBBB-CD113C734243}"/>
                </a:ext>
              </a:extLst>
            </p:cNvPr>
            <p:cNvSpPr/>
            <p:nvPr/>
          </p:nvSpPr>
          <p:spPr bwMode="auto">
            <a:xfrm>
              <a:off x="267932" y="4402317"/>
              <a:ext cx="2253006" cy="19984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Local Gov.</a:t>
              </a:r>
            </a:p>
          </p:txBody>
        </p:sp>
        <p:pic>
          <p:nvPicPr>
            <p:cNvPr id="26" name="Picture 25" descr="A picture containing drawing&#10;&#10;Description automatically generated">
              <a:extLst>
                <a:ext uri="{FF2B5EF4-FFF2-40B4-BE49-F238E27FC236}">
                  <a16:creationId xmlns:a16="http://schemas.microsoft.com/office/drawing/2014/main" id="{48B7387E-3E2A-41A2-A7D3-D2F23679F2A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8347" y="4601750"/>
              <a:ext cx="1252175" cy="1252175"/>
            </a:xfrm>
            <a:prstGeom prst="rect">
              <a:avLst/>
            </a:prstGeom>
            <a:grpFill/>
          </p:spPr>
        </p:pic>
      </p:grpSp>
      <p:grpSp>
        <p:nvGrpSpPr>
          <p:cNvPr id="33" name="Group 32">
            <a:extLst>
              <a:ext uri="{FF2B5EF4-FFF2-40B4-BE49-F238E27FC236}">
                <a16:creationId xmlns:a16="http://schemas.microsoft.com/office/drawing/2014/main" id="{DEC033D2-D28A-472C-BB52-C372E5B79591}"/>
              </a:ext>
            </a:extLst>
          </p:cNvPr>
          <p:cNvGrpSpPr/>
          <p:nvPr/>
        </p:nvGrpSpPr>
        <p:grpSpPr>
          <a:xfrm>
            <a:off x="8358993" y="4251369"/>
            <a:ext cx="2253006" cy="1998483"/>
            <a:chOff x="7299501" y="4402317"/>
            <a:chExt cx="2253006" cy="1998483"/>
          </a:xfrm>
        </p:grpSpPr>
        <p:sp>
          <p:nvSpPr>
            <p:cNvPr id="29" name="Rectangle 28">
              <a:extLst>
                <a:ext uri="{FF2B5EF4-FFF2-40B4-BE49-F238E27FC236}">
                  <a16:creationId xmlns:a16="http://schemas.microsoft.com/office/drawing/2014/main" id="{EE7C6D21-BA52-48E4-A8EF-96EBF8E90639}"/>
                </a:ext>
              </a:extLst>
            </p:cNvPr>
            <p:cNvSpPr/>
            <p:nvPr/>
          </p:nvSpPr>
          <p:spPr bwMode="auto">
            <a:xfrm>
              <a:off x="7299501" y="4402317"/>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Recruitment</a:t>
              </a:r>
            </a:p>
          </p:txBody>
        </p:sp>
        <p:pic>
          <p:nvPicPr>
            <p:cNvPr id="32" name="Picture 31" descr="A picture containing light&#10;&#10;Description automatically generated">
              <a:extLst>
                <a:ext uri="{FF2B5EF4-FFF2-40B4-BE49-F238E27FC236}">
                  <a16:creationId xmlns:a16="http://schemas.microsoft.com/office/drawing/2014/main" id="{E403A44B-6F09-44C7-BF05-534E4C641B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21125" y="4645297"/>
              <a:ext cx="1117491" cy="1117491"/>
            </a:xfrm>
            <a:prstGeom prst="rect">
              <a:avLst/>
            </a:prstGeom>
          </p:spPr>
        </p:pic>
      </p:grpSp>
    </p:spTree>
    <p:extLst>
      <p:ext uri="{BB962C8B-B14F-4D97-AF65-F5344CB8AC3E}">
        <p14:creationId xmlns:p14="http://schemas.microsoft.com/office/powerpoint/2010/main" val="34780932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B368-C92A-4699-B917-42B121E37A7D}"/>
              </a:ext>
            </a:extLst>
          </p:cNvPr>
          <p:cNvSpPr>
            <a:spLocks noGrp="1"/>
          </p:cNvSpPr>
          <p:nvPr>
            <p:ph type="title"/>
          </p:nvPr>
        </p:nvSpPr>
        <p:spPr/>
        <p:txBody>
          <a:bodyPr/>
          <a:lstStyle/>
          <a:p>
            <a:r>
              <a:rPr lang="en-GB" dirty="0"/>
              <a:t>Lab Structure (It’s the same for all data sets)</a:t>
            </a:r>
          </a:p>
        </p:txBody>
      </p:sp>
      <p:graphicFrame>
        <p:nvGraphicFramePr>
          <p:cNvPr id="4" name="Table 4">
            <a:extLst>
              <a:ext uri="{FF2B5EF4-FFF2-40B4-BE49-F238E27FC236}">
                <a16:creationId xmlns:a16="http://schemas.microsoft.com/office/drawing/2014/main" id="{AEC3D831-FE54-416A-B82D-632AE5877415}"/>
              </a:ext>
            </a:extLst>
          </p:cNvPr>
          <p:cNvGraphicFramePr>
            <a:graphicFrameLocks noGrp="1"/>
          </p:cNvGraphicFramePr>
          <p:nvPr>
            <p:extLst>
              <p:ext uri="{D42A27DB-BD31-4B8C-83A1-F6EECF244321}">
                <p14:modId xmlns:p14="http://schemas.microsoft.com/office/powerpoint/2010/main" val="1238931317"/>
              </p:ext>
            </p:extLst>
          </p:nvPr>
        </p:nvGraphicFramePr>
        <p:xfrm>
          <a:off x="588263" y="1558651"/>
          <a:ext cx="11018520" cy="4861560"/>
        </p:xfrm>
        <a:graphic>
          <a:graphicData uri="http://schemas.openxmlformats.org/drawingml/2006/table">
            <a:tbl>
              <a:tblPr firstRow="1" bandRow="1">
                <a:tableStyleId>{5C22544A-7EE6-4342-B048-85BDC9FD1C3A}</a:tableStyleId>
              </a:tblPr>
              <a:tblGrid>
                <a:gridCol w="4483358">
                  <a:extLst>
                    <a:ext uri="{9D8B030D-6E8A-4147-A177-3AD203B41FA5}">
                      <a16:colId xmlns:a16="http://schemas.microsoft.com/office/drawing/2014/main" val="2642334238"/>
                    </a:ext>
                  </a:extLst>
                </a:gridCol>
                <a:gridCol w="2862322">
                  <a:extLst>
                    <a:ext uri="{9D8B030D-6E8A-4147-A177-3AD203B41FA5}">
                      <a16:colId xmlns:a16="http://schemas.microsoft.com/office/drawing/2014/main" val="4288704092"/>
                    </a:ext>
                  </a:extLst>
                </a:gridCol>
                <a:gridCol w="3672840">
                  <a:extLst>
                    <a:ext uri="{9D8B030D-6E8A-4147-A177-3AD203B41FA5}">
                      <a16:colId xmlns:a16="http://schemas.microsoft.com/office/drawing/2014/main" val="3815330449"/>
                    </a:ext>
                  </a:extLst>
                </a:gridCol>
              </a:tblGrid>
              <a:tr h="370840">
                <a:tc>
                  <a:txBody>
                    <a:bodyPr/>
                    <a:lstStyle/>
                    <a:p>
                      <a:r>
                        <a:rPr lang="en-GB" dirty="0"/>
                        <a:t>Lab Title</a:t>
                      </a:r>
                    </a:p>
                  </a:txBody>
                  <a:tcPr/>
                </a:tc>
                <a:tc>
                  <a:txBody>
                    <a:bodyPr/>
                    <a:lstStyle/>
                    <a:p>
                      <a:r>
                        <a:rPr lang="en-GB" dirty="0"/>
                        <a:t>Technology</a:t>
                      </a:r>
                    </a:p>
                  </a:txBody>
                  <a:tcPr/>
                </a:tc>
                <a:tc>
                  <a:txBody>
                    <a:bodyPr/>
                    <a:lstStyle/>
                    <a:p>
                      <a:r>
                        <a:rPr lang="en-GB" dirty="0"/>
                        <a:t>Required / Dependencies</a:t>
                      </a:r>
                    </a:p>
                  </a:txBody>
                  <a:tcPr/>
                </a:tc>
                <a:extLst>
                  <a:ext uri="{0D108BD9-81ED-4DB2-BD59-A6C34878D82A}">
                    <a16:rowId xmlns:a16="http://schemas.microsoft.com/office/drawing/2014/main" val="1068673310"/>
                  </a:ext>
                </a:extLst>
              </a:tr>
              <a:tr h="370840">
                <a:tc>
                  <a:txBody>
                    <a:bodyPr/>
                    <a:lstStyle/>
                    <a:p>
                      <a:r>
                        <a:rPr lang="en-GB" b="1" dirty="0"/>
                        <a:t>Lab 1: </a:t>
                      </a:r>
                      <a:r>
                        <a:rPr lang="en-GB" dirty="0"/>
                        <a:t>Data &amp; Common Data Service</a:t>
                      </a:r>
                    </a:p>
                  </a:txBody>
                  <a:tcPr/>
                </a:tc>
                <a:tc>
                  <a:txBody>
                    <a:bodyPr/>
                    <a:lstStyle/>
                    <a:p>
                      <a:r>
                        <a:rPr lang="en-GB" dirty="0"/>
                        <a:t>CDS &amp; Power Query</a:t>
                      </a:r>
                    </a:p>
                  </a:txBody>
                  <a:tcPr/>
                </a:tc>
                <a:tc>
                  <a:txBody>
                    <a:bodyPr/>
                    <a:lstStyle/>
                    <a:p>
                      <a:r>
                        <a:rPr lang="en-GB" dirty="0"/>
                        <a:t>Mandatory</a:t>
                      </a:r>
                    </a:p>
                  </a:txBody>
                  <a:tcPr/>
                </a:tc>
                <a:extLst>
                  <a:ext uri="{0D108BD9-81ED-4DB2-BD59-A6C34878D82A}">
                    <a16:rowId xmlns:a16="http://schemas.microsoft.com/office/drawing/2014/main" val="1397756914"/>
                  </a:ext>
                </a:extLst>
              </a:tr>
              <a:tr h="370840">
                <a:tc>
                  <a:txBody>
                    <a:bodyPr/>
                    <a:lstStyle/>
                    <a:p>
                      <a:r>
                        <a:rPr lang="en-GB" b="1" dirty="0"/>
                        <a:t>Lab 2: </a:t>
                      </a:r>
                      <a:r>
                        <a:rPr lang="en-GB" dirty="0"/>
                        <a:t>Configuring the CDS : Forms, Views &amp; Charts</a:t>
                      </a:r>
                    </a:p>
                  </a:txBody>
                  <a:tcPr/>
                </a:tc>
                <a:tc>
                  <a:txBody>
                    <a:bodyPr/>
                    <a:lstStyle/>
                    <a:p>
                      <a:r>
                        <a:rPr lang="en-GB" dirty="0"/>
                        <a:t>CDS</a:t>
                      </a:r>
                    </a:p>
                  </a:txBody>
                  <a:tcPr/>
                </a:tc>
                <a:tc>
                  <a:txBody>
                    <a:bodyPr/>
                    <a:lstStyle/>
                    <a:p>
                      <a:r>
                        <a:rPr lang="en-GB" b="1" dirty="0"/>
                        <a:t>Lab 1</a:t>
                      </a:r>
                    </a:p>
                  </a:txBody>
                  <a:tcPr/>
                </a:tc>
                <a:extLst>
                  <a:ext uri="{0D108BD9-81ED-4DB2-BD59-A6C34878D82A}">
                    <a16:rowId xmlns:a16="http://schemas.microsoft.com/office/drawing/2014/main" val="543071719"/>
                  </a:ext>
                </a:extLst>
              </a:tr>
              <a:tr h="370840">
                <a:tc>
                  <a:txBody>
                    <a:bodyPr/>
                    <a:lstStyle/>
                    <a:p>
                      <a:r>
                        <a:rPr lang="en-GB" b="1" dirty="0"/>
                        <a:t>Lab 3: </a:t>
                      </a:r>
                      <a:r>
                        <a:rPr lang="en-GB" dirty="0"/>
                        <a:t>Configuring Business Process Flow, Model Driven Apps &amp; Dashboards</a:t>
                      </a:r>
                    </a:p>
                  </a:txBody>
                  <a:tcPr/>
                </a:tc>
                <a:tc>
                  <a:txBody>
                    <a:bodyPr/>
                    <a:lstStyle/>
                    <a:p>
                      <a:r>
                        <a:rPr lang="en-GB" dirty="0"/>
                        <a:t>Power Automate &amp; Power Apps( Model-driven) designer</a:t>
                      </a:r>
                    </a:p>
                  </a:txBody>
                  <a:tcPr/>
                </a:tc>
                <a:tc>
                  <a:txBody>
                    <a:bodyPr/>
                    <a:lstStyle/>
                    <a:p>
                      <a:r>
                        <a:rPr lang="en-GB" b="1" dirty="0"/>
                        <a:t>Lab 1 </a:t>
                      </a:r>
                      <a:r>
                        <a:rPr lang="en-GB" dirty="0"/>
                        <a:t>&amp; Small part of </a:t>
                      </a:r>
                      <a:r>
                        <a:rPr lang="en-GB" b="1" dirty="0"/>
                        <a:t>Lab 2 </a:t>
                      </a:r>
                      <a:r>
                        <a:rPr lang="en-GB" dirty="0"/>
                        <a:t>(Charts)</a:t>
                      </a:r>
                    </a:p>
                  </a:txBody>
                  <a:tcPr/>
                </a:tc>
                <a:extLst>
                  <a:ext uri="{0D108BD9-81ED-4DB2-BD59-A6C34878D82A}">
                    <a16:rowId xmlns:a16="http://schemas.microsoft.com/office/drawing/2014/main" val="1721670799"/>
                  </a:ext>
                </a:extLst>
              </a:tr>
              <a:tr h="370840">
                <a:tc>
                  <a:txBody>
                    <a:bodyPr/>
                    <a:lstStyle/>
                    <a:p>
                      <a:r>
                        <a:rPr lang="en-GB" b="1" dirty="0"/>
                        <a:t>Lab 4: </a:t>
                      </a:r>
                      <a:r>
                        <a:rPr lang="en-GB" dirty="0"/>
                        <a:t>Configuring Microsoft Flow</a:t>
                      </a:r>
                    </a:p>
                  </a:txBody>
                  <a:tcPr/>
                </a:tc>
                <a:tc>
                  <a:txBody>
                    <a:bodyPr/>
                    <a:lstStyle/>
                    <a:p>
                      <a:r>
                        <a:rPr lang="en-GB" dirty="0"/>
                        <a:t>Power Automate</a:t>
                      </a:r>
                    </a:p>
                  </a:txBody>
                  <a:tcPr/>
                </a:tc>
                <a:tc>
                  <a:txBody>
                    <a:bodyPr/>
                    <a:lstStyle/>
                    <a:p>
                      <a:r>
                        <a:rPr lang="en-GB" b="1" dirty="0"/>
                        <a:t>Lab 1</a:t>
                      </a:r>
                    </a:p>
                  </a:txBody>
                  <a:tcPr/>
                </a:tc>
                <a:extLst>
                  <a:ext uri="{0D108BD9-81ED-4DB2-BD59-A6C34878D82A}">
                    <a16:rowId xmlns:a16="http://schemas.microsoft.com/office/drawing/2014/main" val="4252522944"/>
                  </a:ext>
                </a:extLst>
              </a:tr>
              <a:tr h="370840">
                <a:tc>
                  <a:txBody>
                    <a:bodyPr/>
                    <a:lstStyle/>
                    <a:p>
                      <a:r>
                        <a:rPr lang="en-GB" b="1" dirty="0"/>
                        <a:t>Lab 5: </a:t>
                      </a:r>
                      <a:r>
                        <a:rPr lang="en-GB" dirty="0"/>
                        <a:t>Configuring Basic Power BI Dashboard</a:t>
                      </a:r>
                    </a:p>
                  </a:txBody>
                  <a:tcPr/>
                </a:tc>
                <a:tc>
                  <a:txBody>
                    <a:bodyPr/>
                    <a:lstStyle/>
                    <a:p>
                      <a:r>
                        <a:rPr lang="en-GB" dirty="0"/>
                        <a:t>Power BI</a:t>
                      </a:r>
                    </a:p>
                  </a:txBody>
                  <a:tcPr/>
                </a:tc>
                <a:tc>
                  <a:txBody>
                    <a:bodyPr/>
                    <a:lstStyle/>
                    <a:p>
                      <a:r>
                        <a:rPr lang="en-GB" b="1" dirty="0"/>
                        <a:t>Lab 1</a:t>
                      </a:r>
                    </a:p>
                  </a:txBody>
                  <a:tcPr/>
                </a:tc>
                <a:extLst>
                  <a:ext uri="{0D108BD9-81ED-4DB2-BD59-A6C34878D82A}">
                    <a16:rowId xmlns:a16="http://schemas.microsoft.com/office/drawing/2014/main" val="1180788268"/>
                  </a:ext>
                </a:extLst>
              </a:tr>
              <a:tr h="370840">
                <a:tc>
                  <a:txBody>
                    <a:bodyPr/>
                    <a:lstStyle/>
                    <a:p>
                      <a:r>
                        <a:rPr lang="en-GB" b="1" dirty="0"/>
                        <a:t>Lab 6: </a:t>
                      </a:r>
                      <a:r>
                        <a:rPr lang="en-GB" dirty="0"/>
                        <a:t>Configuring Prospect Management Canvas App</a:t>
                      </a:r>
                    </a:p>
                  </a:txBody>
                  <a:tcPr/>
                </a:tc>
                <a:tc>
                  <a:txBody>
                    <a:bodyPr/>
                    <a:lstStyle/>
                    <a:p>
                      <a:r>
                        <a:rPr lang="en-GB" dirty="0"/>
                        <a:t>Power Apps (Canvas)</a:t>
                      </a:r>
                    </a:p>
                  </a:txBody>
                  <a:tcPr/>
                </a:tc>
                <a:tc>
                  <a:txBody>
                    <a:bodyPr/>
                    <a:lstStyle/>
                    <a:p>
                      <a:r>
                        <a:rPr lang="en-GB" b="1" dirty="0"/>
                        <a:t>Lab 1  </a:t>
                      </a:r>
                      <a:r>
                        <a:rPr lang="en-GB" dirty="0"/>
                        <a:t>&amp; Small part of </a:t>
                      </a:r>
                      <a:r>
                        <a:rPr lang="en-GB" b="1" dirty="0"/>
                        <a:t>Lab 5</a:t>
                      </a:r>
                    </a:p>
                  </a:txBody>
                  <a:tcPr/>
                </a:tc>
                <a:extLst>
                  <a:ext uri="{0D108BD9-81ED-4DB2-BD59-A6C34878D82A}">
                    <a16:rowId xmlns:a16="http://schemas.microsoft.com/office/drawing/2014/main" val="2318498503"/>
                  </a:ext>
                </a:extLst>
              </a:tr>
              <a:tr h="370840">
                <a:tc>
                  <a:txBody>
                    <a:bodyPr/>
                    <a:lstStyle/>
                    <a:p>
                      <a:r>
                        <a:rPr lang="en-GB" b="1" dirty="0"/>
                        <a:t>Lab 7</a:t>
                      </a:r>
                      <a:r>
                        <a:rPr lang="en-GB" dirty="0"/>
                        <a:t>: AI Builder</a:t>
                      </a:r>
                    </a:p>
                  </a:txBody>
                  <a:tcPr/>
                </a:tc>
                <a:tc>
                  <a:txBody>
                    <a:bodyPr/>
                    <a:lstStyle/>
                    <a:p>
                      <a:r>
                        <a:rPr lang="en-GB" dirty="0"/>
                        <a:t>CDS, Power Apps (Model Driven &amp; Canvas) &amp; Power Automate</a:t>
                      </a:r>
                    </a:p>
                  </a:txBody>
                  <a:tcPr/>
                </a:tc>
                <a:tc>
                  <a:txBody>
                    <a:bodyPr/>
                    <a:lstStyle/>
                    <a:p>
                      <a:r>
                        <a:rPr lang="en-GB" b="1" dirty="0"/>
                        <a:t>Lab 1, Lab 3, Lab 6</a:t>
                      </a:r>
                    </a:p>
                  </a:txBody>
                  <a:tcPr/>
                </a:tc>
                <a:extLst>
                  <a:ext uri="{0D108BD9-81ED-4DB2-BD59-A6C34878D82A}">
                    <a16:rowId xmlns:a16="http://schemas.microsoft.com/office/drawing/2014/main" val="1885746897"/>
                  </a:ext>
                </a:extLst>
              </a:tr>
            </a:tbl>
          </a:graphicData>
        </a:graphic>
      </p:graphicFrame>
    </p:spTree>
    <p:extLst>
      <p:ext uri="{BB962C8B-B14F-4D97-AF65-F5344CB8AC3E}">
        <p14:creationId xmlns:p14="http://schemas.microsoft.com/office/powerpoint/2010/main" val="370347731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0CA8-CF31-42D5-9E41-CD9D72659ECD}"/>
              </a:ext>
            </a:extLst>
          </p:cNvPr>
          <p:cNvSpPr>
            <a:spLocks noGrp="1"/>
          </p:cNvSpPr>
          <p:nvPr>
            <p:ph type="title"/>
          </p:nvPr>
        </p:nvSpPr>
        <p:spPr/>
        <p:txBody>
          <a:bodyPr/>
          <a:lstStyle/>
          <a:p>
            <a:r>
              <a:rPr lang="en-GB" dirty="0"/>
              <a:t>Ways to Hack</a:t>
            </a:r>
          </a:p>
        </p:txBody>
      </p:sp>
      <p:sp>
        <p:nvSpPr>
          <p:cNvPr id="4" name="Rectangle 3">
            <a:extLst>
              <a:ext uri="{FF2B5EF4-FFF2-40B4-BE49-F238E27FC236}">
                <a16:creationId xmlns:a16="http://schemas.microsoft.com/office/drawing/2014/main" id="{5530C6C1-EA87-432D-97C0-B656C1D927B2}"/>
              </a:ext>
            </a:extLst>
          </p:cNvPr>
          <p:cNvSpPr/>
          <p:nvPr/>
        </p:nvSpPr>
        <p:spPr bwMode="auto">
          <a:xfrm>
            <a:off x="904973" y="1366887"/>
            <a:ext cx="4760536" cy="2535810"/>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524A806-62DB-43C3-B1D1-9893F73621EC}"/>
              </a:ext>
            </a:extLst>
          </p:cNvPr>
          <p:cNvSpPr/>
          <p:nvPr/>
        </p:nvSpPr>
        <p:spPr bwMode="auto">
          <a:xfrm>
            <a:off x="6600334" y="1366887"/>
            <a:ext cx="4760536" cy="253581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highlight>
                <a:srgbClr val="FF0000"/>
              </a:highlight>
              <a:ea typeface="Segoe UI" pitchFamily="34" charset="0"/>
              <a:cs typeface="Segoe UI" pitchFamily="34" charset="0"/>
            </a:endParaRPr>
          </a:p>
        </p:txBody>
      </p:sp>
      <p:sp>
        <p:nvSpPr>
          <p:cNvPr id="7" name="Rectangle 6">
            <a:extLst>
              <a:ext uri="{FF2B5EF4-FFF2-40B4-BE49-F238E27FC236}">
                <a16:creationId xmlns:a16="http://schemas.microsoft.com/office/drawing/2014/main" id="{0179D7E9-B867-4521-9D24-BB39E5B1A9D4}"/>
              </a:ext>
            </a:extLst>
          </p:cNvPr>
          <p:cNvSpPr/>
          <p:nvPr/>
        </p:nvSpPr>
        <p:spPr bwMode="auto">
          <a:xfrm>
            <a:off x="904973" y="4149365"/>
            <a:ext cx="4760536" cy="253581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F21F7BA-FFD1-4EDC-913D-004F189DEE84}"/>
              </a:ext>
            </a:extLst>
          </p:cNvPr>
          <p:cNvSpPr/>
          <p:nvPr/>
        </p:nvSpPr>
        <p:spPr bwMode="auto">
          <a:xfrm>
            <a:off x="6600334" y="4149365"/>
            <a:ext cx="4760536" cy="2535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189311A-C511-4F2A-B781-F77894700663}"/>
              </a:ext>
            </a:extLst>
          </p:cNvPr>
          <p:cNvSpPr txBox="1"/>
          <p:nvPr/>
        </p:nvSpPr>
        <p:spPr>
          <a:xfrm>
            <a:off x="9331300" y="2910759"/>
            <a:ext cx="2029570" cy="861774"/>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Go Rogue</a:t>
            </a:r>
          </a:p>
        </p:txBody>
      </p:sp>
      <p:sp>
        <p:nvSpPr>
          <p:cNvPr id="12" name="TextBox 11">
            <a:extLst>
              <a:ext uri="{FF2B5EF4-FFF2-40B4-BE49-F238E27FC236}">
                <a16:creationId xmlns:a16="http://schemas.microsoft.com/office/drawing/2014/main" id="{DAEA64CB-6E00-4375-9F52-47D050E99E48}"/>
              </a:ext>
            </a:extLst>
          </p:cNvPr>
          <p:cNvSpPr txBox="1"/>
          <p:nvPr/>
        </p:nvSpPr>
        <p:spPr>
          <a:xfrm>
            <a:off x="3337633" y="2852733"/>
            <a:ext cx="2275483" cy="861774"/>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All or Nothing</a:t>
            </a:r>
          </a:p>
        </p:txBody>
      </p:sp>
      <p:sp>
        <p:nvSpPr>
          <p:cNvPr id="13" name="TextBox 12">
            <a:extLst>
              <a:ext uri="{FF2B5EF4-FFF2-40B4-BE49-F238E27FC236}">
                <a16:creationId xmlns:a16="http://schemas.microsoft.com/office/drawing/2014/main" id="{541735E7-0F9D-49AF-877A-FA8D113AEBDA}"/>
              </a:ext>
            </a:extLst>
          </p:cNvPr>
          <p:cNvSpPr txBox="1"/>
          <p:nvPr/>
        </p:nvSpPr>
        <p:spPr>
          <a:xfrm>
            <a:off x="3390026" y="5200353"/>
            <a:ext cx="2275483" cy="1292662"/>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Double or Nothing</a:t>
            </a:r>
          </a:p>
        </p:txBody>
      </p:sp>
      <p:sp>
        <p:nvSpPr>
          <p:cNvPr id="14" name="TextBox 13">
            <a:extLst>
              <a:ext uri="{FF2B5EF4-FFF2-40B4-BE49-F238E27FC236}">
                <a16:creationId xmlns:a16="http://schemas.microsoft.com/office/drawing/2014/main" id="{CB8B5969-668E-45D1-8B29-BB54039F18BB}"/>
              </a:ext>
            </a:extLst>
          </p:cNvPr>
          <p:cNvSpPr txBox="1"/>
          <p:nvPr/>
        </p:nvSpPr>
        <p:spPr>
          <a:xfrm>
            <a:off x="9331300" y="5633087"/>
            <a:ext cx="2275483" cy="861774"/>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Dream</a:t>
            </a:r>
          </a:p>
          <a:p>
            <a:pPr algn="l"/>
            <a:r>
              <a:rPr lang="en-GB" sz="2800" dirty="0">
                <a:solidFill>
                  <a:schemeClr val="bg1"/>
                </a:solidFill>
                <a:latin typeface="Last ninja" panose="020B0500000000000000" pitchFamily="34" charset="0"/>
              </a:rPr>
              <a:t>Team</a:t>
            </a:r>
          </a:p>
        </p:txBody>
      </p:sp>
      <p:pic>
        <p:nvPicPr>
          <p:cNvPr id="16" name="Picture 15" descr="A picture containing clock&#10;&#10;Description automatically generated">
            <a:extLst>
              <a:ext uri="{FF2B5EF4-FFF2-40B4-BE49-F238E27FC236}">
                <a16:creationId xmlns:a16="http://schemas.microsoft.com/office/drawing/2014/main" id="{94D5F0A0-33FF-4268-BCF9-36278C4B31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482" y="1558498"/>
            <a:ext cx="2152588" cy="2152588"/>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7DF3B2BF-ACA6-4A95-8312-6EFA5F6A0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206" y="4340976"/>
            <a:ext cx="2152587" cy="2152587"/>
          </a:xfrm>
          <a:prstGeom prst="rect">
            <a:avLst/>
          </a:prstGeom>
        </p:spPr>
      </p:pic>
      <p:pic>
        <p:nvPicPr>
          <p:cNvPr id="22" name="Picture 21" descr="A picture containing clock, drawing&#10;&#10;Description automatically generated">
            <a:extLst>
              <a:ext uri="{FF2B5EF4-FFF2-40B4-BE49-F238E27FC236}">
                <a16:creationId xmlns:a16="http://schemas.microsoft.com/office/drawing/2014/main" id="{6DDF31DC-AFEB-481D-A0BF-9307717DF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430" y="1503987"/>
            <a:ext cx="2152588" cy="2152588"/>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C250D8F1-F8F7-4152-B0DB-8E9055414B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737" y="4368230"/>
            <a:ext cx="2098077" cy="2098077"/>
          </a:xfrm>
          <a:prstGeom prst="rect">
            <a:avLst/>
          </a:prstGeom>
        </p:spPr>
      </p:pic>
    </p:spTree>
    <p:extLst>
      <p:ext uri="{BB962C8B-B14F-4D97-AF65-F5344CB8AC3E}">
        <p14:creationId xmlns:p14="http://schemas.microsoft.com/office/powerpoint/2010/main" val="14034353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5C40-8743-49A6-8C6C-C2D52CDB3479}"/>
              </a:ext>
            </a:extLst>
          </p:cNvPr>
          <p:cNvSpPr>
            <a:spLocks noGrp="1"/>
          </p:cNvSpPr>
          <p:nvPr>
            <p:ph type="title"/>
          </p:nvPr>
        </p:nvSpPr>
        <p:spPr/>
        <p:txBody>
          <a:bodyPr/>
          <a:lstStyle/>
          <a:p>
            <a:r>
              <a:rPr lang="en-GB" dirty="0"/>
              <a:t>Ways to hack</a:t>
            </a:r>
          </a:p>
        </p:txBody>
      </p:sp>
      <p:sp>
        <p:nvSpPr>
          <p:cNvPr id="3" name="Text Placeholder 2">
            <a:extLst>
              <a:ext uri="{FF2B5EF4-FFF2-40B4-BE49-F238E27FC236}">
                <a16:creationId xmlns:a16="http://schemas.microsoft.com/office/drawing/2014/main" id="{56BFB1B5-067B-4471-9AB7-58F49930FB10}"/>
              </a:ext>
            </a:extLst>
          </p:cNvPr>
          <p:cNvSpPr>
            <a:spLocks noGrp="1"/>
          </p:cNvSpPr>
          <p:nvPr>
            <p:ph type="body" sz="quarter" idx="10"/>
          </p:nvPr>
        </p:nvSpPr>
        <p:spPr>
          <a:xfrm>
            <a:off x="584200" y="1143260"/>
            <a:ext cx="11018520" cy="5823133"/>
          </a:xfrm>
        </p:spPr>
        <p:txBody>
          <a:bodyPr/>
          <a:lstStyle/>
          <a:p>
            <a:pPr marL="0" indent="0">
              <a:buNone/>
            </a:pPr>
            <a:r>
              <a:rPr lang="en-GB" sz="2400" b="1" u="sng" dirty="0"/>
              <a:t>All or Nothing</a:t>
            </a:r>
          </a:p>
          <a:p>
            <a:pPr marL="0" indent="0">
              <a:buNone/>
            </a:pPr>
            <a:r>
              <a:rPr lang="en-GB" sz="2400" dirty="0"/>
              <a:t>Go right ahead and try and knock out this entire hack in the time allocated. This whole build can be achieved in less than 45 min by an experienced Maker.</a:t>
            </a:r>
          </a:p>
          <a:p>
            <a:pPr marL="0" indent="0">
              <a:buNone/>
            </a:pPr>
            <a:r>
              <a:rPr lang="en-GB" sz="2400" b="1" u="sng" dirty="0"/>
              <a:t>Go Rogue</a:t>
            </a:r>
          </a:p>
          <a:p>
            <a:pPr marL="0" indent="0">
              <a:buNone/>
            </a:pPr>
            <a:r>
              <a:rPr lang="en-GB" sz="2400" dirty="0"/>
              <a:t>Get the data int the Common Data Service in Lab 1 and then build something completely unique on top of it. Do what works for you…</a:t>
            </a:r>
          </a:p>
          <a:p>
            <a:pPr marL="0" indent="0">
              <a:buNone/>
            </a:pPr>
            <a:r>
              <a:rPr lang="en-GB" sz="2400" b="1" u="sng" dirty="0"/>
              <a:t>Double or Nothing</a:t>
            </a:r>
          </a:p>
          <a:p>
            <a:pPr marL="0" indent="0">
              <a:buNone/>
            </a:pPr>
            <a:r>
              <a:rPr lang="en-GB" sz="2400" dirty="0"/>
              <a:t>Couple up and split the work. Get someone to do the CDS &amp; Model driven related configuration and the someone else to do the Power BI, Flow and Canvas App build. This has proven to work very well as both areas do not conflict.</a:t>
            </a:r>
          </a:p>
          <a:p>
            <a:pPr marL="0" indent="0">
              <a:buNone/>
            </a:pPr>
            <a:r>
              <a:rPr lang="en-GB" sz="2400" b="1" u="sng" dirty="0"/>
              <a:t>Dream Team</a:t>
            </a:r>
          </a:p>
          <a:p>
            <a:pPr marL="0" indent="0">
              <a:buNone/>
            </a:pPr>
            <a:r>
              <a:rPr lang="en-GB" sz="2400" dirty="0"/>
              <a:t>Get a team together, knock out the first lab and then allocate each lab to a different person. This is also totally doable as various areas do not intersect but work well together.</a:t>
            </a:r>
          </a:p>
        </p:txBody>
      </p:sp>
    </p:spTree>
    <p:extLst>
      <p:ext uri="{BB962C8B-B14F-4D97-AF65-F5344CB8AC3E}">
        <p14:creationId xmlns:p14="http://schemas.microsoft.com/office/powerpoint/2010/main" val="31350016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5C40-8743-49A6-8C6C-C2D52CDB3479}"/>
              </a:ext>
            </a:extLst>
          </p:cNvPr>
          <p:cNvSpPr>
            <a:spLocks noGrp="1"/>
          </p:cNvSpPr>
          <p:nvPr>
            <p:ph type="title"/>
          </p:nvPr>
        </p:nvSpPr>
        <p:spPr/>
        <p:txBody>
          <a:bodyPr/>
          <a:lstStyle/>
          <a:p>
            <a:r>
              <a:rPr lang="en-GB" dirty="0"/>
              <a:t>Use Cases</a:t>
            </a:r>
          </a:p>
        </p:txBody>
      </p:sp>
      <p:sp>
        <p:nvSpPr>
          <p:cNvPr id="5" name="Text Placeholder 4">
            <a:extLst>
              <a:ext uri="{FF2B5EF4-FFF2-40B4-BE49-F238E27FC236}">
                <a16:creationId xmlns:a16="http://schemas.microsoft.com/office/drawing/2014/main" id="{78DDDC0D-2E8D-4847-93AE-4E4E09ACDEAA}"/>
              </a:ext>
            </a:extLst>
          </p:cNvPr>
          <p:cNvSpPr>
            <a:spLocks noGrp="1"/>
          </p:cNvSpPr>
          <p:nvPr>
            <p:ph type="body" sz="quarter" idx="10"/>
          </p:nvPr>
        </p:nvSpPr>
        <p:spPr>
          <a:xfrm>
            <a:off x="588263" y="1211761"/>
            <a:ext cx="11410004" cy="4819781"/>
          </a:xfrm>
        </p:spPr>
        <p:txBody>
          <a:bodyPr/>
          <a:lstStyle/>
          <a:p>
            <a:pPr lvl="0"/>
            <a:r>
              <a:rPr lang="en-GB" sz="1800" dirty="0">
                <a:latin typeface="+mn-lt"/>
              </a:rPr>
              <a:t>We want to store our data in a SINGLE, RELIABLE, SECURE source that is accessible through multiple applications.</a:t>
            </a:r>
          </a:p>
          <a:p>
            <a:pPr lvl="0"/>
            <a:r>
              <a:rPr lang="en-GB" sz="1800" dirty="0">
                <a:latin typeface="+mn-lt"/>
              </a:rPr>
              <a:t>I want to be able to import data from my Excel data sources to the CDS.</a:t>
            </a:r>
          </a:p>
          <a:p>
            <a:pPr lvl="0"/>
            <a:r>
              <a:rPr lang="en-GB" sz="1800" dirty="0">
                <a:latin typeface="+mn-lt"/>
              </a:rPr>
              <a:t>We want to have a great internal mid office application that will enable us to view all of the data clearly as well as interact with the relevant records from a collaborative perspective.</a:t>
            </a:r>
          </a:p>
          <a:p>
            <a:pPr lvl="0"/>
            <a:r>
              <a:rPr lang="en-GB" sz="1800" dirty="0">
                <a:latin typeface="+mn-lt"/>
              </a:rPr>
              <a:t>We want to be able to manage the records through a “Management Process” to make sure that each record is logged correctly and accurately.</a:t>
            </a:r>
          </a:p>
          <a:p>
            <a:pPr lvl="0"/>
            <a:r>
              <a:rPr lang="en-GB" sz="1800" dirty="0">
                <a:latin typeface="+mn-lt"/>
              </a:rPr>
              <a:t>We want to Automatically send an email to a specific user to alert them of when a new record has been captured in your data store.</a:t>
            </a:r>
          </a:p>
          <a:p>
            <a:pPr lvl="0"/>
            <a:r>
              <a:rPr lang="en-GB" sz="1800" dirty="0">
                <a:latin typeface="+mn-lt"/>
              </a:rPr>
              <a:t>We want an interactive visual report of the information stored in the data store which will allow us the ability to better understand the types of records that have been captured and the aggregation of information relevant to the types of data captured. </a:t>
            </a:r>
          </a:p>
          <a:p>
            <a:pPr lvl="0"/>
            <a:r>
              <a:rPr lang="en-GB" sz="1800" dirty="0">
                <a:latin typeface="+mn-lt"/>
              </a:rPr>
              <a:t>We want to have the ability to leverage a mobile app to visit people and capture any data or images and store this in a central location, ready for processing by the internal mid office team.</a:t>
            </a:r>
          </a:p>
          <a:p>
            <a:pPr lvl="0"/>
            <a:r>
              <a:rPr lang="en-GB" sz="1800" dirty="0">
                <a:latin typeface="+mn-lt"/>
              </a:rPr>
              <a:t>We want to be able to use AI creatively within the solution to enable users the ability to clearly manage data and interact with information in a more manageable manner.</a:t>
            </a:r>
          </a:p>
        </p:txBody>
      </p:sp>
    </p:spTree>
    <p:extLst>
      <p:ext uri="{BB962C8B-B14F-4D97-AF65-F5344CB8AC3E}">
        <p14:creationId xmlns:p14="http://schemas.microsoft.com/office/powerpoint/2010/main" val="25267420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0031-A449-41AF-8D38-D095F5A999DE}"/>
              </a:ext>
            </a:extLst>
          </p:cNvPr>
          <p:cNvSpPr>
            <a:spLocks noGrp="1"/>
          </p:cNvSpPr>
          <p:nvPr>
            <p:ph type="title"/>
          </p:nvPr>
        </p:nvSpPr>
        <p:spPr/>
        <p:txBody>
          <a:bodyPr/>
          <a:lstStyle/>
          <a:p>
            <a:r>
              <a:rPr lang="en-GB" dirty="0"/>
              <a:t>JUDGING CRITERIA</a:t>
            </a:r>
          </a:p>
        </p:txBody>
      </p:sp>
      <p:sp>
        <p:nvSpPr>
          <p:cNvPr id="3" name="Text Placeholder 2">
            <a:extLst>
              <a:ext uri="{FF2B5EF4-FFF2-40B4-BE49-F238E27FC236}">
                <a16:creationId xmlns:a16="http://schemas.microsoft.com/office/drawing/2014/main" id="{C4959A57-072D-4BF7-9BF3-D47799E8C152}"/>
              </a:ext>
            </a:extLst>
          </p:cNvPr>
          <p:cNvSpPr>
            <a:spLocks noGrp="1"/>
          </p:cNvSpPr>
          <p:nvPr>
            <p:ph type="body" sz="quarter" idx="10"/>
          </p:nvPr>
        </p:nvSpPr>
        <p:spPr>
          <a:xfrm>
            <a:off x="586740" y="1741682"/>
            <a:ext cx="11018520" cy="3016210"/>
          </a:xfrm>
        </p:spPr>
        <p:txBody>
          <a:bodyPr/>
          <a:lstStyle/>
          <a:p>
            <a:pPr marL="0" lvl="0" indent="0">
              <a:buNone/>
            </a:pPr>
            <a:endParaRPr lang="en-GB" dirty="0"/>
          </a:p>
          <a:p>
            <a:pPr lvl="0"/>
            <a:r>
              <a:rPr lang="en-GB" dirty="0"/>
              <a:t>Following the brief</a:t>
            </a:r>
          </a:p>
          <a:p>
            <a:pPr lvl="0"/>
            <a:r>
              <a:rPr lang="en-GB" dirty="0"/>
              <a:t>Creativity</a:t>
            </a:r>
          </a:p>
          <a:p>
            <a:pPr lvl="0"/>
            <a:r>
              <a:rPr lang="en-GB" dirty="0"/>
              <a:t>Use of Power Platform Functionality</a:t>
            </a:r>
          </a:p>
          <a:p>
            <a:pPr lvl="0"/>
            <a:r>
              <a:rPr lang="en-GB" dirty="0"/>
              <a:t>Can the functionality be used in the future?</a:t>
            </a:r>
          </a:p>
          <a:p>
            <a:pPr lvl="0"/>
            <a:r>
              <a:rPr lang="en-GB" dirty="0"/>
              <a:t>Technical depth</a:t>
            </a:r>
          </a:p>
        </p:txBody>
      </p:sp>
      <p:pic>
        <p:nvPicPr>
          <p:cNvPr id="4" name="Picture 3" descr="A picture containing black, white, photo, piece&#10;&#10;Description automatically generated">
            <a:extLst>
              <a:ext uri="{FF2B5EF4-FFF2-40B4-BE49-F238E27FC236}">
                <a16:creationId xmlns:a16="http://schemas.microsoft.com/office/drawing/2014/main" id="{24F6B1D1-10B3-4589-98B6-AF7306CDF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6408" y="1854343"/>
            <a:ext cx="3634033" cy="3634033"/>
          </a:xfrm>
          <a:prstGeom prst="rect">
            <a:avLst/>
          </a:prstGeom>
        </p:spPr>
      </p:pic>
      <p:sp>
        <p:nvSpPr>
          <p:cNvPr id="5" name="Title 1">
            <a:extLst>
              <a:ext uri="{FF2B5EF4-FFF2-40B4-BE49-F238E27FC236}">
                <a16:creationId xmlns:a16="http://schemas.microsoft.com/office/drawing/2014/main" id="{AD2E00DC-0F17-47C2-9A93-470B94436C61}"/>
              </a:ext>
            </a:extLst>
          </p:cNvPr>
          <p:cNvSpPr txBox="1">
            <a:spLocks/>
          </p:cNvSpPr>
          <p:nvPr/>
        </p:nvSpPr>
        <p:spPr>
          <a:xfrm>
            <a:off x="7456409" y="633686"/>
            <a:ext cx="4474029" cy="1107996"/>
          </a:xfrm>
          <a:prstGeom prst="rect">
            <a:avLst/>
          </a:prstGeom>
        </p:spPr>
        <p:txBody>
          <a:bodyPr vert="horz" wrap="square" lIns="0" tIns="0" rIns="0" bIns="0" rtlCol="0" anchor="b" anchorCtr="0">
            <a:normAutofit/>
          </a:bodyPr>
          <a:lst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a:t>FEEDBACK PLEASE </a:t>
            </a:r>
            <a:r>
              <a:rPr lang="en-GB">
                <a:sym typeface="Wingdings" panose="05000000000000000000" pitchFamily="2" charset="2"/>
              </a:rPr>
              <a:t></a:t>
            </a:r>
            <a:endParaRPr lang="en-GB"/>
          </a:p>
        </p:txBody>
      </p:sp>
    </p:spTree>
    <p:extLst>
      <p:ext uri="{BB962C8B-B14F-4D97-AF65-F5344CB8AC3E}">
        <p14:creationId xmlns:p14="http://schemas.microsoft.com/office/powerpoint/2010/main" val="350578126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vert="horz" lIns="91440" tIns="45720" rIns="91440" bIns="45720" rtlCol="0" anchor="ctr">
            <a:normAutofit/>
          </a:bodyPr>
          <a:lstStyle/>
          <a:p>
            <a:r>
              <a:rPr lang="en-US" dirty="0">
                <a:solidFill>
                  <a:srgbClr val="FFFFFF"/>
                </a:solidFill>
                <a:latin typeface="+mj-lt"/>
              </a:rPr>
              <a:t>Demo</a:t>
            </a:r>
            <a:r>
              <a:rPr lang="en-US" kern="1200" dirty="0">
                <a:solidFill>
                  <a:srgbClr val="FFFFFF"/>
                </a:solidFill>
                <a:latin typeface="+mj-lt"/>
                <a:ea typeface="+mj-ea"/>
                <a:cs typeface="+mj-cs"/>
              </a:rPr>
              <a:t> Business Case:</a:t>
            </a:r>
          </a:p>
        </p:txBody>
      </p:sp>
      <p:sp>
        <p:nvSpPr>
          <p:cNvPr id="4" name="Title 1"/>
          <p:cNvSpPr txBox="1">
            <a:spLocks/>
          </p:cNvSpPr>
          <p:nvPr/>
        </p:nvSpPr>
        <p:spPr>
          <a:xfrm>
            <a:off x="5335571" y="655983"/>
            <a:ext cx="6315959" cy="5714218"/>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bg1"/>
                </a:solidFill>
                <a:latin typeface="Raleway" panose="020B0003030101060003" pitchFamily="34" charset="0"/>
                <a:ea typeface="+mj-ea"/>
                <a:cs typeface="+mj-cs"/>
              </a:defRPr>
            </a:lvl1pPr>
          </a:lstStyle>
          <a:p>
            <a:pPr lvl="0" algn="ctr">
              <a:spcAft>
                <a:spcPts val="600"/>
              </a:spcAft>
              <a:defRPr/>
            </a:pPr>
            <a:r>
              <a:rPr lang="en-GB" dirty="0">
                <a:solidFill>
                  <a:schemeClr val="tx1"/>
                </a:solidFill>
                <a:latin typeface="+mn-lt"/>
              </a:rPr>
              <a:t>An organisations sales representatives spend many hours at trade shows and events talking to various prospects. They collect multiple business cards and </a:t>
            </a:r>
            <a:r>
              <a:rPr lang="en-GB" dirty="0" err="1">
                <a:solidFill>
                  <a:schemeClr val="tx1"/>
                </a:solidFill>
                <a:latin typeface="+mn-lt"/>
              </a:rPr>
              <a:t>Linkedin</a:t>
            </a:r>
            <a:r>
              <a:rPr lang="en-GB" dirty="0">
                <a:solidFill>
                  <a:schemeClr val="tx1"/>
                </a:solidFill>
                <a:latin typeface="+mn-lt"/>
              </a:rPr>
              <a:t> connections but have no simple mechanism to capture the conversation had with prospect as well as gain several other important details they need in order to progress the conversations. This means that often these interactions do not have any follow-up and therefore potential sales are lost and these interactions are wasted. </a:t>
            </a:r>
          </a:p>
          <a:p>
            <a:pPr lvl="0" algn="ctr">
              <a:spcAft>
                <a:spcPts val="600"/>
              </a:spcAft>
              <a:defRPr/>
            </a:pPr>
            <a:endParaRPr lang="en-GB" dirty="0">
              <a:solidFill>
                <a:schemeClr val="tx1"/>
              </a:solidFill>
              <a:latin typeface="+mn-lt"/>
            </a:endParaRPr>
          </a:p>
          <a:p>
            <a:pPr lvl="0" algn="ctr">
              <a:spcAft>
                <a:spcPts val="600"/>
              </a:spcAft>
              <a:defRPr/>
            </a:pPr>
            <a:r>
              <a:rPr lang="en-GB" dirty="0">
                <a:solidFill>
                  <a:schemeClr val="tx1"/>
                </a:solidFill>
                <a:latin typeface="+mn-lt"/>
              </a:rPr>
              <a:t>Typically, the Sales people will capture their prospects into several excel sheets, which are then emailed through to their regional office for consolidation and mid office follow up. There is literally now security or process associated to the way these prospects are dealt with.</a:t>
            </a:r>
            <a:endParaRPr kumimoji="0" lang="en-US" sz="2400" b="0" i="0" u="none" strike="noStrike" cap="none" spc="0" normalizeH="0" baseline="0" noProof="0" dirty="0">
              <a:ln>
                <a:noFill/>
              </a:ln>
              <a:solidFill>
                <a:schemeClr val="tx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879546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Management Model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Data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4"/>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Record Management Canvas App</a:t>
              </a:r>
            </a:p>
          </p:txBody>
        </p:sp>
      </p:grpSp>
      <p:grpSp>
        <p:nvGrpSpPr>
          <p:cNvPr id="43" name="Group 42">
            <a:extLst>
              <a:ext uri="{FF2B5EF4-FFF2-40B4-BE49-F238E27FC236}">
                <a16:creationId xmlns:a16="http://schemas.microsoft.com/office/drawing/2014/main" id="{0C403346-FC2A-4F4B-A6DA-C0359C925F73}"/>
              </a:ext>
            </a:extLst>
          </p:cNvPr>
          <p:cNvGrpSpPr/>
          <p:nvPr/>
        </p:nvGrpSpPr>
        <p:grpSpPr>
          <a:xfrm>
            <a:off x="2150745" y="565562"/>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 User via Email</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40F4C77-D924-480E-B2A6-2D48E0A20160}"/>
              </a:ext>
            </a:extLst>
          </p:cNvPr>
          <p:cNvGrpSpPr/>
          <p:nvPr/>
        </p:nvGrpSpPr>
        <p:grpSpPr>
          <a:xfrm>
            <a:off x="2471401" y="1886519"/>
            <a:ext cx="3645757" cy="892298"/>
            <a:chOff x="2471401" y="1886519"/>
            <a:chExt cx="3645757" cy="892298"/>
          </a:xfrm>
        </p:grpSpPr>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Management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Process</a:t>
              </a:r>
            </a:p>
          </p:txBody>
        </p:sp>
      </p:grpSp>
      <p:grpSp>
        <p:nvGrpSpPr>
          <p:cNvPr id="2" name="Group 1">
            <a:extLst>
              <a:ext uri="{FF2B5EF4-FFF2-40B4-BE49-F238E27FC236}">
                <a16:creationId xmlns:a16="http://schemas.microsoft.com/office/drawing/2014/main" id="{3A3C4BEB-58C7-4025-BD62-02ACA60F9F40}"/>
              </a:ext>
            </a:extLst>
          </p:cNvPr>
          <p:cNvGrpSpPr/>
          <p:nvPr/>
        </p:nvGrpSpPr>
        <p:grpSpPr>
          <a:xfrm>
            <a:off x="2150747" y="473091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31634863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0111"/>
            <a:ext cx="12192000" cy="8112547"/>
          </a:xfrm>
          <a:prstGeom prst="rect">
            <a:avLst/>
          </a:prstGeom>
        </p:spPr>
      </p:pic>
      <p:sp>
        <p:nvSpPr>
          <p:cNvPr id="3" name="TextBox 2"/>
          <p:cNvSpPr txBox="1"/>
          <p:nvPr/>
        </p:nvSpPr>
        <p:spPr>
          <a:xfrm>
            <a:off x="4662030" y="976018"/>
            <a:ext cx="437812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This is a total risk….</a:t>
            </a:r>
          </a:p>
        </p:txBody>
      </p:sp>
      <p:sp>
        <p:nvSpPr>
          <p:cNvPr id="5" name="TextBox 4"/>
          <p:cNvSpPr txBox="1"/>
          <p:nvPr/>
        </p:nvSpPr>
        <p:spPr>
          <a:xfrm>
            <a:off x="4662030" y="2000776"/>
            <a:ext cx="628890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But playing it safe is no fun….</a:t>
            </a:r>
          </a:p>
        </p:txBody>
      </p:sp>
      <p:sp>
        <p:nvSpPr>
          <p:cNvPr id="6" name="TextBox 5"/>
          <p:cNvSpPr txBox="1"/>
          <p:nvPr/>
        </p:nvSpPr>
        <p:spPr>
          <a:xfrm>
            <a:off x="4662030" y="3020663"/>
            <a:ext cx="628890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So lets</a:t>
            </a:r>
            <a:r>
              <a:rPr lang="en-GB" sz="4800" b="1" dirty="0">
                <a:solidFill>
                  <a:prstClr val="white"/>
                </a:solidFill>
                <a:latin typeface="Agency FB" panose="020B0503020202020204" pitchFamily="34" charset="0"/>
              </a:rPr>
              <a:t>…BUILD SOMETHING AWESOME!</a:t>
            </a:r>
            <a:endPar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p:txBody>
      </p:sp>
    </p:spTree>
    <p:custDataLst>
      <p:tags r:id="rId1"/>
    </p:custDataLst>
    <p:extLst>
      <p:ext uri="{BB962C8B-B14F-4D97-AF65-F5344CB8AC3E}">
        <p14:creationId xmlns:p14="http://schemas.microsoft.com/office/powerpoint/2010/main" val="196897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2EFEA97-3EAF-468D-9022-FDFDB58A4BD9}"/>
              </a:ext>
            </a:extLst>
          </p:cNvPr>
          <p:cNvSpPr>
            <a:spLocks noGrp="1"/>
          </p:cNvSpPr>
          <p:nvPr>
            <p:ph type="title"/>
          </p:nvPr>
        </p:nvSpPr>
        <p:spPr>
          <a:xfrm>
            <a:off x="578738" y="1085256"/>
            <a:ext cx="4167887" cy="1107996"/>
          </a:xfrm>
          <a:prstGeom prst="rect">
            <a:avLst/>
          </a:prstGeom>
        </p:spPr>
        <p:txBody>
          <a:bodyPr vert="horz" wrap="square" lIns="0" tIns="0" rIns="0" bIns="0" rtlCol="0" anchor="b" anchorCtr="0">
            <a:normAutofit/>
          </a:bodyPr>
          <a:lstStyle/>
          <a:p>
            <a:r>
              <a:rPr lang="en-US" b="1" kern="1200" cap="none" spc="-50" baseline="0" dirty="0">
                <a:ln w="3175">
                  <a:noFill/>
                </a:ln>
                <a:effectLst/>
                <a:latin typeface="+mj-lt"/>
                <a:ea typeface="+mn-ea"/>
                <a:cs typeface="Segoe UI" pitchFamily="34" charset="0"/>
              </a:rPr>
              <a:t>Lets Hack!</a:t>
            </a:r>
          </a:p>
        </p:txBody>
      </p:sp>
      <p:sp>
        <p:nvSpPr>
          <p:cNvPr id="7" name="TextBox 6">
            <a:extLst>
              <a:ext uri="{FF2B5EF4-FFF2-40B4-BE49-F238E27FC236}">
                <a16:creationId xmlns:a16="http://schemas.microsoft.com/office/drawing/2014/main" id="{CD340FD3-18B6-469B-9E78-F3C26DE9EBCD}"/>
              </a:ext>
            </a:extLst>
          </p:cNvPr>
          <p:cNvSpPr txBox="1"/>
          <p:nvPr/>
        </p:nvSpPr>
        <p:spPr>
          <a:xfrm>
            <a:off x="578738" y="3939436"/>
            <a:ext cx="4164583" cy="307777"/>
          </a:xfrm>
          <a:prstGeom prst="rect">
            <a:avLst/>
          </a:prstGeom>
          <a:noFill/>
        </p:spPr>
        <p:txBody>
          <a:bodyPr vert="horz" wrap="square" lIns="0" tIns="0" rIns="0" bIns="0" rtlCol="0">
            <a:noAutofit/>
          </a:bodyPr>
          <a:lstStyle/>
          <a:p>
            <a:pPr defTabSz="932563">
              <a:lnSpc>
                <a:spcPct val="90000"/>
              </a:lnSpc>
              <a:spcAft>
                <a:spcPts val="600"/>
              </a:spcAft>
              <a:buSzPct val="90000"/>
            </a:pPr>
            <a:r>
              <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rPr>
              <a:t>.</a:t>
            </a: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p:txBody>
      </p:sp>
    </p:spTree>
    <p:extLst>
      <p:ext uri="{BB962C8B-B14F-4D97-AF65-F5344CB8AC3E}">
        <p14:creationId xmlns:p14="http://schemas.microsoft.com/office/powerpoint/2010/main" val="28982809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AA97EA-49D5-49DE-AB07-FCB7E07E4F91}"/>
              </a:ext>
            </a:extLst>
          </p:cNvPr>
          <p:cNvSpPr>
            <a:spLocks noGrp="1"/>
          </p:cNvSpPr>
          <p:nvPr>
            <p:ph type="body" sz="quarter" idx="10"/>
          </p:nvPr>
        </p:nvSpPr>
        <p:spPr>
          <a:xfrm>
            <a:off x="538162" y="547687"/>
            <a:ext cx="11107738" cy="1624034"/>
          </a:xfrm>
        </p:spPr>
        <p:txBody>
          <a:bodyPr/>
          <a:lstStyle/>
          <a:p>
            <a:r>
              <a:rPr lang="en-US" dirty="0"/>
              <a:t>Recognized by analysts – leader in Forrester and Gartner</a:t>
            </a:r>
          </a:p>
          <a:p>
            <a:endParaRPr lang="en-GB" dirty="0"/>
          </a:p>
        </p:txBody>
      </p:sp>
      <p:pic>
        <p:nvPicPr>
          <p:cNvPr id="6" name="Picture 6">
            <a:extLst>
              <a:ext uri="{FF2B5EF4-FFF2-40B4-BE49-F238E27FC236}">
                <a16:creationId xmlns:a16="http://schemas.microsoft.com/office/drawing/2014/main" id="{7F2C71EA-3525-455C-A085-C877EE59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86280"/>
            <a:ext cx="1305001" cy="86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5CFDD2B-6262-4A36-8FE4-59C223E1F89E}"/>
              </a:ext>
            </a:extLst>
          </p:cNvPr>
          <p:cNvPicPr>
            <a:picLocks noChangeAspect="1"/>
          </p:cNvPicPr>
          <p:nvPr/>
        </p:nvPicPr>
        <p:blipFill>
          <a:blip r:embed="rId4"/>
          <a:stretch>
            <a:fillRect/>
          </a:stretch>
        </p:blipFill>
        <p:spPr>
          <a:xfrm>
            <a:off x="4029123" y="4970275"/>
            <a:ext cx="1797435" cy="419635"/>
          </a:xfrm>
          <a:prstGeom prst="rect">
            <a:avLst/>
          </a:prstGeom>
        </p:spPr>
      </p:pic>
      <p:pic>
        <p:nvPicPr>
          <p:cNvPr id="8" name="Picture 7">
            <a:extLst>
              <a:ext uri="{FF2B5EF4-FFF2-40B4-BE49-F238E27FC236}">
                <a16:creationId xmlns:a16="http://schemas.microsoft.com/office/drawing/2014/main" id="{2CAA5556-5E73-4975-88AB-8341D4C0D00B}"/>
              </a:ext>
            </a:extLst>
          </p:cNvPr>
          <p:cNvPicPr>
            <a:picLocks noChangeAspect="1"/>
          </p:cNvPicPr>
          <p:nvPr/>
        </p:nvPicPr>
        <p:blipFill>
          <a:blip r:embed="rId5"/>
          <a:stretch>
            <a:fillRect/>
          </a:stretch>
        </p:blipFill>
        <p:spPr>
          <a:xfrm>
            <a:off x="1976221" y="4780843"/>
            <a:ext cx="1746059" cy="524081"/>
          </a:xfrm>
          <a:prstGeom prst="rect">
            <a:avLst/>
          </a:prstGeom>
        </p:spPr>
      </p:pic>
      <p:pic>
        <p:nvPicPr>
          <p:cNvPr id="9" name="Picture 8">
            <a:extLst>
              <a:ext uri="{FF2B5EF4-FFF2-40B4-BE49-F238E27FC236}">
                <a16:creationId xmlns:a16="http://schemas.microsoft.com/office/drawing/2014/main" id="{84ABE896-9AB4-40D1-8060-55C37860AB8F}"/>
              </a:ext>
            </a:extLst>
          </p:cNvPr>
          <p:cNvPicPr>
            <a:picLocks noChangeAspect="1"/>
          </p:cNvPicPr>
          <p:nvPr/>
        </p:nvPicPr>
        <p:blipFill>
          <a:blip r:embed="rId6"/>
          <a:stretch>
            <a:fillRect/>
          </a:stretch>
        </p:blipFill>
        <p:spPr>
          <a:xfrm>
            <a:off x="11466132" y="4722847"/>
            <a:ext cx="580114" cy="647989"/>
          </a:xfrm>
          <a:prstGeom prst="rect">
            <a:avLst/>
          </a:prstGeom>
        </p:spPr>
      </p:pic>
      <p:pic>
        <p:nvPicPr>
          <p:cNvPr id="10" name="Picture 9">
            <a:extLst>
              <a:ext uri="{FF2B5EF4-FFF2-40B4-BE49-F238E27FC236}">
                <a16:creationId xmlns:a16="http://schemas.microsoft.com/office/drawing/2014/main" id="{9492CEF8-A467-4ED1-9A67-E05131E9D6E5}"/>
              </a:ext>
            </a:extLst>
          </p:cNvPr>
          <p:cNvPicPr>
            <a:picLocks noChangeAspect="1"/>
          </p:cNvPicPr>
          <p:nvPr/>
        </p:nvPicPr>
        <p:blipFill>
          <a:blip r:embed="rId7"/>
          <a:stretch>
            <a:fillRect/>
          </a:stretch>
        </p:blipFill>
        <p:spPr>
          <a:xfrm>
            <a:off x="8144013" y="4794092"/>
            <a:ext cx="677362" cy="749617"/>
          </a:xfrm>
          <a:prstGeom prst="rect">
            <a:avLst/>
          </a:prstGeom>
        </p:spPr>
      </p:pic>
      <p:pic>
        <p:nvPicPr>
          <p:cNvPr id="11" name="Picture 10">
            <a:extLst>
              <a:ext uri="{FF2B5EF4-FFF2-40B4-BE49-F238E27FC236}">
                <a16:creationId xmlns:a16="http://schemas.microsoft.com/office/drawing/2014/main" id="{508437B3-5B79-436E-9A8A-414C131D7DB0}"/>
              </a:ext>
            </a:extLst>
          </p:cNvPr>
          <p:cNvPicPr>
            <a:picLocks noChangeAspect="1"/>
          </p:cNvPicPr>
          <p:nvPr/>
        </p:nvPicPr>
        <p:blipFill>
          <a:blip r:embed="rId8"/>
          <a:stretch>
            <a:fillRect/>
          </a:stretch>
        </p:blipFill>
        <p:spPr>
          <a:xfrm>
            <a:off x="7262103" y="5328498"/>
            <a:ext cx="722712" cy="722711"/>
          </a:xfrm>
          <a:prstGeom prst="rect">
            <a:avLst/>
          </a:prstGeom>
        </p:spPr>
      </p:pic>
      <p:pic>
        <p:nvPicPr>
          <p:cNvPr id="12" name="Picture 11">
            <a:extLst>
              <a:ext uri="{FF2B5EF4-FFF2-40B4-BE49-F238E27FC236}">
                <a16:creationId xmlns:a16="http://schemas.microsoft.com/office/drawing/2014/main" id="{850F9B63-C498-4409-8347-4328CF57B656}"/>
              </a:ext>
            </a:extLst>
          </p:cNvPr>
          <p:cNvPicPr>
            <a:picLocks noChangeAspect="1"/>
          </p:cNvPicPr>
          <p:nvPr/>
        </p:nvPicPr>
        <p:blipFill>
          <a:blip r:embed="rId9"/>
          <a:stretch>
            <a:fillRect/>
          </a:stretch>
        </p:blipFill>
        <p:spPr>
          <a:xfrm>
            <a:off x="6222430" y="5355004"/>
            <a:ext cx="655502" cy="655502"/>
          </a:xfrm>
          <a:prstGeom prst="rect">
            <a:avLst/>
          </a:prstGeom>
        </p:spPr>
      </p:pic>
      <p:pic>
        <p:nvPicPr>
          <p:cNvPr id="13" name="Picture 12">
            <a:extLst>
              <a:ext uri="{FF2B5EF4-FFF2-40B4-BE49-F238E27FC236}">
                <a16:creationId xmlns:a16="http://schemas.microsoft.com/office/drawing/2014/main" id="{58F8CFE0-8542-4ED4-98FB-598C2D8C1133}"/>
              </a:ext>
            </a:extLst>
          </p:cNvPr>
          <p:cNvPicPr>
            <a:picLocks noChangeAspect="1"/>
          </p:cNvPicPr>
          <p:nvPr/>
        </p:nvPicPr>
        <p:blipFill>
          <a:blip r:embed="rId10"/>
          <a:stretch>
            <a:fillRect/>
          </a:stretch>
        </p:blipFill>
        <p:spPr>
          <a:xfrm>
            <a:off x="4113216" y="5515459"/>
            <a:ext cx="1411544" cy="478514"/>
          </a:xfrm>
          <a:prstGeom prst="rect">
            <a:avLst/>
          </a:prstGeom>
        </p:spPr>
      </p:pic>
      <p:pic>
        <p:nvPicPr>
          <p:cNvPr id="14" name="Picture 13">
            <a:extLst>
              <a:ext uri="{FF2B5EF4-FFF2-40B4-BE49-F238E27FC236}">
                <a16:creationId xmlns:a16="http://schemas.microsoft.com/office/drawing/2014/main" id="{965DEDA5-F1EF-4BEE-AF26-5F95DDA81080}"/>
              </a:ext>
            </a:extLst>
          </p:cNvPr>
          <p:cNvPicPr>
            <a:picLocks noChangeAspect="1"/>
          </p:cNvPicPr>
          <p:nvPr/>
        </p:nvPicPr>
        <p:blipFill>
          <a:blip r:embed="rId11"/>
          <a:stretch>
            <a:fillRect/>
          </a:stretch>
        </p:blipFill>
        <p:spPr>
          <a:xfrm>
            <a:off x="6074853" y="4756799"/>
            <a:ext cx="1661329" cy="524242"/>
          </a:xfrm>
          <a:prstGeom prst="rect">
            <a:avLst/>
          </a:prstGeom>
        </p:spPr>
      </p:pic>
      <p:pic>
        <p:nvPicPr>
          <p:cNvPr id="15" name="Picture 2" descr="Virgin America Gives Safety Some Swagger">
            <a:extLst>
              <a:ext uri="{FF2B5EF4-FFF2-40B4-BE49-F238E27FC236}">
                <a16:creationId xmlns:a16="http://schemas.microsoft.com/office/drawing/2014/main" id="{EE5C20E0-C63F-4169-84B2-D312E4D042D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669" b="10913"/>
          <a:stretch/>
        </p:blipFill>
        <p:spPr bwMode="auto">
          <a:xfrm>
            <a:off x="9029137" y="4697223"/>
            <a:ext cx="2274905" cy="52424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n object&#10;&#10;Description automatically generated">
            <a:extLst>
              <a:ext uri="{FF2B5EF4-FFF2-40B4-BE49-F238E27FC236}">
                <a16:creationId xmlns:a16="http://schemas.microsoft.com/office/drawing/2014/main" id="{B15DC4DD-6C68-4AE6-BE13-ED4C73AD04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00515" y="5670723"/>
            <a:ext cx="1577320" cy="443621"/>
          </a:xfrm>
          <a:prstGeom prst="rect">
            <a:avLst/>
          </a:prstGeom>
        </p:spPr>
      </p:pic>
      <p:pic>
        <p:nvPicPr>
          <p:cNvPr id="17" name="Picture 16" descr="Image result for g&amp;j pepsi logo">
            <a:extLst>
              <a:ext uri="{FF2B5EF4-FFF2-40B4-BE49-F238E27FC236}">
                <a16:creationId xmlns:a16="http://schemas.microsoft.com/office/drawing/2014/main" id="{EDAB5538-DD12-41B9-9BB8-85A3AA1BC567}"/>
              </a:ext>
            </a:extLst>
          </p:cNvPr>
          <p:cNvPicPr>
            <a:picLocks noChangeAspect="1" noChangeArrowheads="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447845" y="5391843"/>
            <a:ext cx="1444700" cy="2980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mage result for metrobank logo">
            <a:extLst>
              <a:ext uri="{FF2B5EF4-FFF2-40B4-BE49-F238E27FC236}">
                <a16:creationId xmlns:a16="http://schemas.microsoft.com/office/drawing/2014/main" id="{C77FB058-42CB-43AB-A84E-B8260E01A3BB}"/>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16778" y="5682755"/>
            <a:ext cx="971679" cy="35709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38B9AF5-8BDD-4C82-B7B7-AFCAFEA2C569}"/>
              </a:ext>
            </a:extLst>
          </p:cNvPr>
          <p:cNvPicPr>
            <a:picLocks noChangeAspect="1"/>
          </p:cNvPicPr>
          <p:nvPr/>
        </p:nvPicPr>
        <p:blipFill>
          <a:blip r:embed="rId16"/>
          <a:stretch>
            <a:fillRect/>
          </a:stretch>
        </p:blipFill>
        <p:spPr>
          <a:xfrm>
            <a:off x="87849" y="5488433"/>
            <a:ext cx="1140051" cy="573074"/>
          </a:xfrm>
          <a:prstGeom prst="rect">
            <a:avLst/>
          </a:prstGeom>
        </p:spPr>
      </p:pic>
      <p:pic>
        <p:nvPicPr>
          <p:cNvPr id="20" name="Picture 19">
            <a:extLst>
              <a:ext uri="{FF2B5EF4-FFF2-40B4-BE49-F238E27FC236}">
                <a16:creationId xmlns:a16="http://schemas.microsoft.com/office/drawing/2014/main" id="{2FADBCF6-372A-4E85-88F0-CB7C00374C15}"/>
              </a:ext>
            </a:extLst>
          </p:cNvPr>
          <p:cNvPicPr>
            <a:picLocks noChangeAspect="1"/>
          </p:cNvPicPr>
          <p:nvPr/>
        </p:nvPicPr>
        <p:blipFill>
          <a:blip r:embed="rId17"/>
          <a:stretch>
            <a:fillRect/>
          </a:stretch>
        </p:blipFill>
        <p:spPr>
          <a:xfrm>
            <a:off x="9812183" y="5176628"/>
            <a:ext cx="1048603" cy="573074"/>
          </a:xfrm>
          <a:prstGeom prst="rect">
            <a:avLst/>
          </a:prstGeom>
        </p:spPr>
      </p:pic>
      <p:pic>
        <p:nvPicPr>
          <p:cNvPr id="21" name="Picture 2" descr="Magic Quadrant for Enterprise Low-Code Application Platforms">
            <a:extLst>
              <a:ext uri="{FF2B5EF4-FFF2-40B4-BE49-F238E27FC236}">
                <a16:creationId xmlns:a16="http://schemas.microsoft.com/office/drawing/2014/main" id="{0267F4FC-97A4-466A-A7EB-2AB29E23389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62818" y="1590891"/>
            <a:ext cx="2977106" cy="3022080"/>
          </a:xfrm>
          <a:prstGeom prst="rect">
            <a:avLst/>
          </a:prstGeom>
          <a:effectLst>
            <a:outerShdw blurRad="190500" dist="63500" dir="2700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5A1C66A8-BBD3-4AEC-A1EA-0DBEA09C56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137933" y="1583224"/>
            <a:ext cx="2733601" cy="3007133"/>
          </a:xfrm>
          <a:prstGeom prst="rect">
            <a:avLst/>
          </a:prstGeom>
          <a:effectLst>
            <a:outerShdw blurRad="190500" dist="63500" dir="2700000" algn="ctr" rotWithShape="0">
              <a:prstClr val="black">
                <a:alpha val="40000"/>
              </a:prstClr>
            </a:outerShdw>
          </a:effectLst>
        </p:spPr>
      </p:pic>
      <p:sp>
        <p:nvSpPr>
          <p:cNvPr id="23" name="Rectangle 22">
            <a:extLst>
              <a:ext uri="{FF2B5EF4-FFF2-40B4-BE49-F238E27FC236}">
                <a16:creationId xmlns:a16="http://schemas.microsoft.com/office/drawing/2014/main" id="{02A45C76-D3F7-44E5-B4E2-2F9BC8781D55}"/>
              </a:ext>
            </a:extLst>
          </p:cNvPr>
          <p:cNvSpPr/>
          <p:nvPr/>
        </p:nvSpPr>
        <p:spPr>
          <a:xfrm>
            <a:off x="1905971" y="1377388"/>
            <a:ext cx="2890800" cy="215444"/>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53535"/>
                </a:solidFill>
                <a:effectLst/>
                <a:uLnTx/>
                <a:uFillTx/>
                <a:latin typeface="Segoe UI Light" panose="020B0502040204020203" pitchFamily="34" charset="0"/>
                <a:ea typeface="+mn-ea"/>
                <a:cs typeface="+mn-cs"/>
              </a:rPr>
              <a:t> Gartner ​Enterprise Low-Code Application Platforms 2019</a:t>
            </a:r>
            <a:endParaRPr kumimoji="0" lang="en-US" sz="800" b="1" i="0" u="none" strike="noStrike" kern="1200" cap="none" spc="0" normalizeH="0" baseline="0" noProof="0" dirty="0">
              <a:ln>
                <a:noFill/>
              </a:ln>
              <a:solidFill>
                <a:srgbClr val="505050"/>
              </a:solidFill>
              <a:effectLst/>
              <a:uLnTx/>
              <a:uFillTx/>
              <a:latin typeface="&amp;quot"/>
              <a:ea typeface="+mn-ea"/>
              <a:cs typeface="+mn-cs"/>
            </a:endParaRPr>
          </a:p>
        </p:txBody>
      </p:sp>
    </p:spTree>
    <p:extLst>
      <p:ext uri="{BB962C8B-B14F-4D97-AF65-F5344CB8AC3E}">
        <p14:creationId xmlns:p14="http://schemas.microsoft.com/office/powerpoint/2010/main" val="154933786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340FD3-18B6-469B-9E78-F3C26DE9EBCD}"/>
              </a:ext>
            </a:extLst>
          </p:cNvPr>
          <p:cNvSpPr txBox="1"/>
          <p:nvPr/>
        </p:nvSpPr>
        <p:spPr>
          <a:xfrm>
            <a:off x="578738" y="3939436"/>
            <a:ext cx="4164583" cy="307777"/>
          </a:xfrm>
          <a:prstGeom prst="rect">
            <a:avLst/>
          </a:prstGeom>
          <a:noFill/>
        </p:spPr>
        <p:txBody>
          <a:bodyPr vert="horz" wrap="square" lIns="0" tIns="0" rIns="0" bIns="0" rtlCol="0">
            <a:noAutofit/>
          </a:bodyPr>
          <a:lstStyle/>
          <a:p>
            <a:pPr defTabSz="932563">
              <a:lnSpc>
                <a:spcPct val="90000"/>
              </a:lnSpc>
              <a:spcAft>
                <a:spcPts val="600"/>
              </a:spcAft>
              <a:buSzPct val="90000"/>
            </a:pPr>
            <a:r>
              <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rPr>
              <a:t>.</a:t>
            </a: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p:txBody>
      </p:sp>
      <p:pic>
        <p:nvPicPr>
          <p:cNvPr id="5" name="Picture 4" descr="A picture containing black, white, photo, piece&#10;&#10;Description automatically generated">
            <a:extLst>
              <a:ext uri="{FF2B5EF4-FFF2-40B4-BE49-F238E27FC236}">
                <a16:creationId xmlns:a16="http://schemas.microsoft.com/office/drawing/2014/main" id="{82CE20BA-4F99-476A-924A-73BB860A5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012" y="2540257"/>
            <a:ext cx="3634033" cy="3634033"/>
          </a:xfrm>
          <a:prstGeom prst="rect">
            <a:avLst/>
          </a:prstGeom>
        </p:spPr>
      </p:pic>
      <p:sp>
        <p:nvSpPr>
          <p:cNvPr id="9" name="Title 1">
            <a:extLst>
              <a:ext uri="{FF2B5EF4-FFF2-40B4-BE49-F238E27FC236}">
                <a16:creationId xmlns:a16="http://schemas.microsoft.com/office/drawing/2014/main" id="{B7D1AA7C-A26A-410D-AEED-BC2EDE7F5C87}"/>
              </a:ext>
            </a:extLst>
          </p:cNvPr>
          <p:cNvSpPr>
            <a:spLocks noGrp="1"/>
          </p:cNvSpPr>
          <p:nvPr>
            <p:ph type="title"/>
          </p:nvPr>
        </p:nvSpPr>
        <p:spPr>
          <a:xfrm>
            <a:off x="578738" y="947660"/>
            <a:ext cx="4474029" cy="1107996"/>
          </a:xfrm>
          <a:prstGeom prst="rect">
            <a:avLst/>
          </a:prstGeom>
        </p:spPr>
        <p:txBody>
          <a:bodyPr vert="horz" wrap="square" lIns="0" tIns="0" rIns="0" bIns="0" rtlCol="0" anchor="b" anchorCtr="0">
            <a:normAutofit/>
          </a:bodyPr>
          <a:lstStyle/>
          <a:p>
            <a:pPr algn="ctr"/>
            <a:r>
              <a:rPr lang="en-US" b="1" kern="1200" cap="none" spc="-50" baseline="0" dirty="0">
                <a:ln w="3175">
                  <a:noFill/>
                </a:ln>
                <a:effectLst/>
                <a:latin typeface="+mj-lt"/>
                <a:ea typeface="+mn-ea"/>
                <a:cs typeface="Segoe UI" pitchFamily="34" charset="0"/>
              </a:rPr>
              <a:t>FEEDBACK PLEASE </a:t>
            </a:r>
            <a:r>
              <a:rPr lang="en-US" b="1" kern="1200" cap="none" spc="-50" baseline="0" dirty="0">
                <a:ln w="3175">
                  <a:noFill/>
                </a:ln>
                <a:effectLst/>
                <a:latin typeface="+mj-lt"/>
                <a:ea typeface="+mn-ea"/>
                <a:cs typeface="Segoe UI" pitchFamily="34" charset="0"/>
                <a:sym typeface="Wingdings" panose="05000000000000000000" pitchFamily="2" charset="2"/>
              </a:rPr>
              <a:t></a:t>
            </a:r>
            <a:endParaRPr lang="en-US" b="1" kern="1200" cap="none" spc="-50" baseline="0" dirty="0">
              <a:ln w="3175">
                <a:noFill/>
              </a:ln>
              <a:effectLst/>
              <a:latin typeface="+mj-lt"/>
              <a:ea typeface="+mn-ea"/>
              <a:cs typeface="Segoe UI" pitchFamily="34" charset="0"/>
            </a:endParaRPr>
          </a:p>
        </p:txBody>
      </p:sp>
    </p:spTree>
    <p:extLst>
      <p:ext uri="{BB962C8B-B14F-4D97-AF65-F5344CB8AC3E}">
        <p14:creationId xmlns:p14="http://schemas.microsoft.com/office/powerpoint/2010/main" val="50316756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Sightings </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Management Model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Sighting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4"/>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Sightings Management Canvas App</a:t>
              </a:r>
            </a:p>
          </p:txBody>
        </p:sp>
      </p:grpSp>
      <p:grpSp>
        <p:nvGrpSpPr>
          <p:cNvPr id="43" name="Group 42">
            <a:extLst>
              <a:ext uri="{FF2B5EF4-FFF2-40B4-BE49-F238E27FC236}">
                <a16:creationId xmlns:a16="http://schemas.microsoft.com/office/drawing/2014/main" id="{0C403346-FC2A-4F4B-A6DA-C0359C925F73}"/>
              </a:ext>
            </a:extLst>
          </p:cNvPr>
          <p:cNvGrpSpPr/>
          <p:nvPr/>
        </p:nvGrpSpPr>
        <p:grpSpPr>
          <a:xfrm>
            <a:off x="2150745" y="565562"/>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 User via Email</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40F4C77-D924-480E-B2A6-2D48E0A20160}"/>
              </a:ext>
            </a:extLst>
          </p:cNvPr>
          <p:cNvGrpSpPr/>
          <p:nvPr/>
        </p:nvGrpSpPr>
        <p:grpSpPr>
          <a:xfrm>
            <a:off x="2471401" y="1886519"/>
            <a:ext cx="3645757" cy="892298"/>
            <a:chOff x="2471401" y="1886519"/>
            <a:chExt cx="3645757" cy="892298"/>
          </a:xfrm>
        </p:grpSpPr>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Sightings Management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Process</a:t>
              </a:r>
            </a:p>
          </p:txBody>
        </p:sp>
      </p:grpSp>
      <p:grpSp>
        <p:nvGrpSpPr>
          <p:cNvPr id="2" name="Group 1">
            <a:extLst>
              <a:ext uri="{FF2B5EF4-FFF2-40B4-BE49-F238E27FC236}">
                <a16:creationId xmlns:a16="http://schemas.microsoft.com/office/drawing/2014/main" id="{3A3C4BEB-58C7-4025-BD62-02ACA60F9F40}"/>
              </a:ext>
            </a:extLst>
          </p:cNvPr>
          <p:cNvGrpSpPr/>
          <p:nvPr/>
        </p:nvGrpSpPr>
        <p:grpSpPr>
          <a:xfrm>
            <a:off x="2150747" y="473091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Sighting 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Sightings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Rectangle 3">
            <a:extLst>
              <a:ext uri="{FF2B5EF4-FFF2-40B4-BE49-F238E27FC236}">
                <a16:creationId xmlns:a16="http://schemas.microsoft.com/office/drawing/2014/main" id="{42CE068E-EB27-43E6-8DF8-C78C87D60B94}"/>
              </a:ext>
            </a:extLst>
          </p:cNvPr>
          <p:cNvSpPr/>
          <p:nvPr/>
        </p:nvSpPr>
        <p:spPr bwMode="auto">
          <a:xfrm>
            <a:off x="2073897" y="408473"/>
            <a:ext cx="8441703" cy="4254317"/>
          </a:xfrm>
          <a:prstGeom prst="rect">
            <a:avLst/>
          </a:prstGeom>
          <a:solidFill>
            <a:schemeClr val="dk1">
              <a:alpha val="79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0B7B17C7-DA50-4345-89BD-A4234748FC77}"/>
              </a:ext>
            </a:extLst>
          </p:cNvPr>
          <p:cNvSpPr/>
          <p:nvPr/>
        </p:nvSpPr>
        <p:spPr bwMode="auto">
          <a:xfrm>
            <a:off x="2084579" y="5549773"/>
            <a:ext cx="8441703" cy="1035637"/>
          </a:xfrm>
          <a:prstGeom prst="rect">
            <a:avLst/>
          </a:prstGeom>
          <a:solidFill>
            <a:schemeClr val="dk1">
              <a:alpha val="79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350DFEB1-38AD-43F4-9D84-64726A8FB572}"/>
              </a:ext>
            </a:extLst>
          </p:cNvPr>
          <p:cNvSpPr/>
          <p:nvPr/>
        </p:nvSpPr>
        <p:spPr bwMode="auto">
          <a:xfrm>
            <a:off x="4404297" y="4656640"/>
            <a:ext cx="1691703" cy="893133"/>
          </a:xfrm>
          <a:prstGeom prst="rect">
            <a:avLst/>
          </a:prstGeom>
          <a:solidFill>
            <a:schemeClr val="dk1">
              <a:alpha val="79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B823575A-E9FF-4432-9519-E2BB65AFFFCF}"/>
              </a:ext>
            </a:extLst>
          </p:cNvPr>
          <p:cNvSpPr/>
          <p:nvPr/>
        </p:nvSpPr>
        <p:spPr bwMode="auto">
          <a:xfrm>
            <a:off x="7656475" y="4656640"/>
            <a:ext cx="849221" cy="893133"/>
          </a:xfrm>
          <a:prstGeom prst="rect">
            <a:avLst/>
          </a:prstGeom>
          <a:solidFill>
            <a:schemeClr val="dk1">
              <a:alpha val="79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857A66E3-1D86-456C-A4FC-529EFA4FB551}"/>
              </a:ext>
            </a:extLst>
          </p:cNvPr>
          <p:cNvSpPr/>
          <p:nvPr/>
        </p:nvSpPr>
        <p:spPr bwMode="auto">
          <a:xfrm>
            <a:off x="9370739" y="4663648"/>
            <a:ext cx="1152553" cy="893133"/>
          </a:xfrm>
          <a:prstGeom prst="rect">
            <a:avLst/>
          </a:prstGeom>
          <a:solidFill>
            <a:schemeClr val="dk1">
              <a:alpha val="79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6541073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EADBDC-2BDB-49E5-8AC5-35579D5E5500}"/>
              </a:ext>
            </a:extLst>
          </p:cNvPr>
          <p:cNvSpPr/>
          <p:nvPr/>
        </p:nvSpPr>
        <p:spPr bwMode="auto">
          <a:xfrm>
            <a:off x="7971291" y="1380"/>
            <a:ext cx="4219123"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 name="TextBox 4">
            <a:extLst>
              <a:ext uri="{FF2B5EF4-FFF2-40B4-BE49-F238E27FC236}">
                <a16:creationId xmlns:a16="http://schemas.microsoft.com/office/drawing/2014/main" id="{6C952EE9-AE94-4AF8-95D7-94DAB8B76039}"/>
              </a:ext>
            </a:extLst>
          </p:cNvPr>
          <p:cNvSpPr txBox="1"/>
          <p:nvPr/>
        </p:nvSpPr>
        <p:spPr>
          <a:xfrm>
            <a:off x="906810" y="1654430"/>
            <a:ext cx="2967690"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$500M+</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FY19 revenue, &gt;100% growth year/year</a:t>
            </a:r>
          </a:p>
        </p:txBody>
      </p:sp>
      <p:sp>
        <p:nvSpPr>
          <p:cNvPr id="6" name="TextBox 5">
            <a:extLst>
              <a:ext uri="{FF2B5EF4-FFF2-40B4-BE49-F238E27FC236}">
                <a16:creationId xmlns:a16="http://schemas.microsoft.com/office/drawing/2014/main" id="{DD664216-9360-4ED4-BA4E-AFC831D1D997}"/>
              </a:ext>
            </a:extLst>
          </p:cNvPr>
          <p:cNvSpPr txBox="1"/>
          <p:nvPr/>
        </p:nvSpPr>
        <p:spPr>
          <a:xfrm>
            <a:off x="941262" y="4648880"/>
            <a:ext cx="2599642"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4163" algn="l" defTabSz="914367" rtl="0" eaLnBrk="1" fontAlgn="auto" latinLnBrk="0" hangingPunct="1">
              <a:lnSpc>
                <a:spcPct val="100000"/>
              </a:lnSpc>
              <a:spcBef>
                <a:spcPts val="1800"/>
              </a:spcBef>
              <a:spcAft>
                <a:spcPts val="600"/>
              </a:spcAft>
              <a:buClrTx/>
              <a:buSzPct val="90000"/>
              <a:buFontTx/>
              <a:buNone/>
              <a:tabLst>
                <a:tab pos="288925" algn="l"/>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10 PB</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of data uploaded to Power BI each month</a:t>
            </a:r>
            <a:endParaRPr kumimoji="0" lang="en-US" sz="36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7" name="TextBox 6">
            <a:extLst>
              <a:ext uri="{FF2B5EF4-FFF2-40B4-BE49-F238E27FC236}">
                <a16:creationId xmlns:a16="http://schemas.microsoft.com/office/drawing/2014/main" id="{93CB51F5-4B00-4226-A53A-B24EDF6A46B9}"/>
              </a:ext>
            </a:extLst>
          </p:cNvPr>
          <p:cNvSpPr txBox="1"/>
          <p:nvPr/>
        </p:nvSpPr>
        <p:spPr>
          <a:xfrm>
            <a:off x="906810" y="3133952"/>
            <a:ext cx="3149861" cy="1557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700%</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growth in PowerApps production apps </a:t>
            </a:r>
            <a:br>
              <a:rPr kumimoji="0" lang="en-US" sz="1400" b="0" i="0" u="none" strike="noStrike" kern="1200" cap="none" spc="0" normalizeH="0" baseline="0" noProof="0" dirty="0">
                <a:ln>
                  <a:noFill/>
                </a:ln>
                <a:solidFill>
                  <a:prstClr val="white"/>
                </a:solidFill>
                <a:effectLst/>
                <a:uLnTx/>
                <a:uFillTx/>
                <a:latin typeface="Segoe UI Semibold"/>
                <a:ea typeface="+mn-ea"/>
                <a:cs typeface="+mn-cs"/>
              </a:rPr>
            </a:br>
            <a:endParaRPr kumimoji="0" lang="en-US" sz="14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A9E5350F-A826-4A9F-8B15-15351B6E0C76}"/>
              </a:ext>
            </a:extLst>
          </p:cNvPr>
          <p:cNvSpPr txBox="1"/>
          <p:nvPr/>
        </p:nvSpPr>
        <p:spPr>
          <a:xfrm>
            <a:off x="3858982" y="4630910"/>
            <a:ext cx="2599642" cy="11264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tab pos="288925" algn="l"/>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4 Billion</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Flow runs each month</a:t>
            </a:r>
            <a:endParaRPr kumimoji="0" lang="en-US" sz="36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11" name="Title 4">
            <a:extLst>
              <a:ext uri="{FF2B5EF4-FFF2-40B4-BE49-F238E27FC236}">
                <a16:creationId xmlns:a16="http://schemas.microsoft.com/office/drawing/2014/main" id="{72A76E55-5C1A-4DF2-9FDE-DC3D8330B6A0}"/>
              </a:ext>
            </a:extLst>
          </p:cNvPr>
          <p:cNvSpPr txBox="1">
            <a:spLocks/>
          </p:cNvSpPr>
          <p:nvPr/>
        </p:nvSpPr>
        <p:spPr>
          <a:xfrm>
            <a:off x="441096" y="528845"/>
            <a:ext cx="11306469" cy="403137"/>
          </a:xfrm>
          <a:prstGeom prst="rect">
            <a:avLst/>
          </a:prstGeom>
          <a:noFill/>
        </p:spPr>
        <p:txBody>
          <a:bodyPr vert="horz" wrap="square" lIns="146304" tIns="91440" rIns="146304" bIns="91440" rtlCol="0" anchor="ctr" anchorCtr="0">
            <a:noAutofit/>
          </a:bodyPr>
          <a:lstStyle>
            <a:lvl1pPr algn="l" defTabSz="914367" rtl="0" eaLnBrk="1" latinLnBrk="0" hangingPunct="1">
              <a:lnSpc>
                <a:spcPct val="90000"/>
              </a:lnSpc>
              <a:spcBef>
                <a:spcPct val="0"/>
              </a:spcBef>
              <a:buNone/>
              <a:defRPr lang="en-US" sz="4800" b="0" kern="1200" cap="none" spc="-98" baseline="0">
                <a:ln w="3175">
                  <a:noFill/>
                </a:ln>
                <a:gradFill>
                  <a:gsLst>
                    <a:gs pos="2917">
                      <a:schemeClr val="tx2"/>
                    </a:gs>
                    <a:gs pos="100000">
                      <a:schemeClr val="tx2"/>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IN" sz="4000" b="1" i="0" u="none" strike="noStrike" kern="1200" cap="none" spc="-49" normalizeH="0" baseline="0" noProof="0" dirty="0">
                <a:ln w="3175">
                  <a:noFill/>
                </a:ln>
                <a:solidFill>
                  <a:prstClr val="white"/>
                </a:solidFill>
                <a:effectLst/>
                <a:uLnTx/>
                <a:uFillTx/>
                <a:latin typeface="Segoe UI Semibold"/>
                <a:ea typeface="+mn-ea"/>
                <a:cs typeface="Segoe UI" pitchFamily="34" charset="0"/>
              </a:rPr>
              <a:t>Power Platform Momentum</a:t>
            </a:r>
          </a:p>
        </p:txBody>
      </p:sp>
      <p:sp>
        <p:nvSpPr>
          <p:cNvPr id="19" name="TextBox 18">
            <a:extLst>
              <a:ext uri="{FF2B5EF4-FFF2-40B4-BE49-F238E27FC236}">
                <a16:creationId xmlns:a16="http://schemas.microsoft.com/office/drawing/2014/main" id="{63F2CC8E-EDB5-49A0-B280-E080CBFBB1EC}"/>
              </a:ext>
            </a:extLst>
          </p:cNvPr>
          <p:cNvSpPr txBox="1"/>
          <p:nvPr/>
        </p:nvSpPr>
        <p:spPr>
          <a:xfrm>
            <a:off x="3774635" y="1636081"/>
            <a:ext cx="3202152" cy="134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&gt;2.5M</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Monthly Active </a:t>
            </a:r>
            <a:r>
              <a:rPr kumimoji="0" lang="en-US" sz="1400" b="0" i="0" u="sng" strike="noStrike" kern="1200" cap="none" spc="0" normalizeH="0" baseline="0" noProof="0" dirty="0">
                <a:ln>
                  <a:noFill/>
                </a:ln>
                <a:solidFill>
                  <a:prstClr val="white"/>
                </a:solidFill>
                <a:effectLst/>
                <a:uLnTx/>
                <a:uFillTx/>
                <a:latin typeface="Segoe UI Semibold"/>
                <a:ea typeface="+mn-ea"/>
                <a:cs typeface="+mn-cs"/>
              </a:rPr>
              <a:t>Developers</a:t>
            </a: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 on the Power Platform</a:t>
            </a:r>
          </a:p>
        </p:txBody>
      </p:sp>
      <p:sp>
        <p:nvSpPr>
          <p:cNvPr id="20" name="TextBox 19">
            <a:extLst>
              <a:ext uri="{FF2B5EF4-FFF2-40B4-BE49-F238E27FC236}">
                <a16:creationId xmlns:a16="http://schemas.microsoft.com/office/drawing/2014/main" id="{6A5B3236-E96C-4F52-8D42-8709B182F5E6}"/>
              </a:ext>
            </a:extLst>
          </p:cNvPr>
          <p:cNvSpPr txBox="1"/>
          <p:nvPr/>
        </p:nvSpPr>
        <p:spPr>
          <a:xfrm>
            <a:off x="3826927" y="3120075"/>
            <a:ext cx="3149861" cy="1557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defPPr>
              <a:defRPr lang="en-US"/>
            </a:defPPr>
            <a:lvl1pPr lvl="0" defTabSz="914367">
              <a:spcBef>
                <a:spcPts val="1800"/>
              </a:spcBef>
              <a:spcAft>
                <a:spcPts val="600"/>
              </a:spcAft>
              <a:buSzPct val="90000"/>
              <a:defRPr sz="3600">
                <a:gradFill>
                  <a:gsLst>
                    <a:gs pos="2917">
                      <a:schemeClr val="tx1"/>
                    </a:gs>
                    <a:gs pos="100000">
                      <a:schemeClr val="tx1"/>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8925" marR="0" lvl="0" indent="-288925" algn="l" defTabSz="914367" rtl="0" eaLnBrk="1" fontAlgn="auto" latinLnBrk="0" hangingPunct="1">
              <a:lnSpc>
                <a:spcPct val="100000"/>
              </a:lnSpc>
              <a:spcBef>
                <a:spcPts val="1800"/>
              </a:spcBef>
              <a:spcAft>
                <a:spcPts val="600"/>
              </a:spcAft>
              <a:buClrTx/>
              <a:buSzPct val="90000"/>
              <a:buFontTx/>
              <a:buNone/>
              <a:tabLst/>
              <a:defRPr/>
            </a:pPr>
            <a:r>
              <a:rPr kumimoji="0" lang="en-US" sz="3200" b="0" i="0" u="none" strike="noStrike" kern="1200" cap="none" spc="0" normalizeH="0" baseline="0" noProof="0" dirty="0">
                <a:ln>
                  <a:noFill/>
                </a:ln>
                <a:solidFill>
                  <a:prstClr val="white"/>
                </a:solidFill>
                <a:effectLst/>
                <a:uLnTx/>
                <a:uFillTx/>
                <a:latin typeface="Segoe UI Semibold"/>
                <a:ea typeface="+mn-ea"/>
                <a:cs typeface="+mn-cs"/>
              </a:rPr>
              <a:t>&gt;</a:t>
            </a:r>
            <a:r>
              <a:rPr kumimoji="0" lang="en-US" sz="4000" b="0" i="0" u="none" strike="noStrike" kern="1200" cap="none" spc="0" normalizeH="0" baseline="0" noProof="0" dirty="0">
                <a:ln>
                  <a:noFill/>
                </a:ln>
                <a:solidFill>
                  <a:prstClr val="white"/>
                </a:solidFill>
                <a:effectLst/>
                <a:uLnTx/>
                <a:uFillTx/>
                <a:latin typeface="Segoe UI Semibold"/>
                <a:ea typeface="+mn-ea"/>
                <a:cs typeface="+mn-cs"/>
              </a:rPr>
              <a:t>200k</a:t>
            </a:r>
            <a:br>
              <a:rPr kumimoji="0" lang="en-US" sz="3600" b="0" i="0" u="none" strike="noStrike" kern="1200" cap="none" spc="0" normalizeH="0" baseline="0" noProof="0" dirty="0">
                <a:ln>
                  <a:noFill/>
                </a:ln>
                <a:solidFill>
                  <a:prstClr val="white"/>
                </a:solidFill>
                <a:effectLst/>
                <a:uLnTx/>
                <a:uFillTx/>
                <a:latin typeface="Segoe UI Semibold"/>
                <a:ea typeface="+mn-ea"/>
                <a:cs typeface="+mn-cs"/>
              </a:rPr>
            </a:b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Monthly Active Customers on the Power Platform</a:t>
            </a:r>
            <a:br>
              <a:rPr kumimoji="0" lang="en-US" sz="1400" b="0" i="0" u="none" strike="noStrike" kern="1200" cap="none" spc="0" normalizeH="0" baseline="0" noProof="0" dirty="0">
                <a:ln>
                  <a:noFill/>
                </a:ln>
                <a:solidFill>
                  <a:prstClr val="white"/>
                </a:solidFill>
                <a:effectLst/>
                <a:uLnTx/>
                <a:uFillTx/>
                <a:latin typeface="Segoe UI Semibold"/>
                <a:ea typeface="+mn-ea"/>
                <a:cs typeface="+mn-cs"/>
              </a:rPr>
            </a:br>
            <a:endParaRPr kumimoji="0" lang="en-US" sz="1400" b="0" i="0" u="none" strike="noStrike" kern="1200" cap="none" spc="0" normalizeH="0" baseline="0" noProof="0" dirty="0">
              <a:ln>
                <a:noFill/>
              </a:ln>
              <a:solidFill>
                <a:prstClr val="white"/>
              </a:solidFill>
              <a:effectLst/>
              <a:uLnTx/>
              <a:uFillTx/>
              <a:latin typeface="Segoe UI Semibold"/>
              <a:ea typeface="+mn-ea"/>
              <a:cs typeface="+mn-cs"/>
            </a:endParaRPr>
          </a:p>
        </p:txBody>
      </p:sp>
      <p:pic>
        <p:nvPicPr>
          <p:cNvPr id="2" name="Picture 1">
            <a:extLst>
              <a:ext uri="{FF2B5EF4-FFF2-40B4-BE49-F238E27FC236}">
                <a16:creationId xmlns:a16="http://schemas.microsoft.com/office/drawing/2014/main" id="{70F4F8B4-3B81-47F5-AB44-44BDFA4C9F9D}"/>
              </a:ext>
            </a:extLst>
          </p:cNvPr>
          <p:cNvPicPr>
            <a:picLocks noChangeAspect="1"/>
          </p:cNvPicPr>
          <p:nvPr/>
        </p:nvPicPr>
        <p:blipFill>
          <a:blip r:embed="rId3"/>
          <a:stretch>
            <a:fillRect/>
          </a:stretch>
        </p:blipFill>
        <p:spPr>
          <a:xfrm>
            <a:off x="8062397" y="730413"/>
            <a:ext cx="4003246" cy="5151182"/>
          </a:xfrm>
          <a:prstGeom prst="rect">
            <a:avLst/>
          </a:prstGeom>
        </p:spPr>
      </p:pic>
      <p:sp>
        <p:nvSpPr>
          <p:cNvPr id="4" name="TextBox 3">
            <a:extLst>
              <a:ext uri="{FF2B5EF4-FFF2-40B4-BE49-F238E27FC236}">
                <a16:creationId xmlns:a16="http://schemas.microsoft.com/office/drawing/2014/main" id="{02008BD1-05E1-4702-B8FD-D618F570C178}"/>
              </a:ext>
            </a:extLst>
          </p:cNvPr>
          <p:cNvSpPr txBox="1"/>
          <p:nvPr/>
        </p:nvSpPr>
        <p:spPr>
          <a:xfrm>
            <a:off x="8062397" y="5990786"/>
            <a:ext cx="4003246" cy="6660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a:ea typeface="+mn-ea"/>
                <a:cs typeface="+mn-cs"/>
                <a:hlinkClick r:id="rId4"/>
              </a:rPr>
              <a:t>https://powerapps.microsoft.com/en-us/customer-stories/</a:t>
            </a:r>
            <a:endParaRPr kumimoji="0" lang="en-GB" sz="18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5592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60">
            <a:extLst>
              <a:ext uri="{FF2B5EF4-FFF2-40B4-BE49-F238E27FC236}">
                <a16:creationId xmlns:a16="http://schemas.microsoft.com/office/drawing/2014/main" id="{6A215A35-8A90-7F49-898C-08C8A21F542A}"/>
              </a:ext>
            </a:extLst>
          </p:cNvPr>
          <p:cNvSpPr>
            <a:spLocks noGrp="1"/>
          </p:cNvSpPr>
          <p:nvPr>
            <p:ph type="body" sz="quarter" idx="29"/>
          </p:nvPr>
        </p:nvSpPr>
        <p:spPr>
          <a:xfrm>
            <a:off x="4610100" y="2305779"/>
            <a:ext cx="3017520" cy="373626"/>
          </a:xfrm>
        </p:spPr>
        <p:txBody>
          <a:bodyPr vert="horz" lIns="0" tIns="45720" rIns="0" bIns="0" rtlCol="0" anchor="b">
            <a:normAutofit/>
          </a:bodyPr>
          <a:lstStyle/>
          <a:p>
            <a:pPr marL="0" indent="0">
              <a:buNone/>
            </a:pPr>
            <a:r>
              <a:rPr lang="en-US" dirty="0"/>
              <a:t>…but few make it actionable.</a:t>
            </a:r>
          </a:p>
        </p:txBody>
      </p:sp>
      <p:sp>
        <p:nvSpPr>
          <p:cNvPr id="62" name="Text Placeholder 61">
            <a:extLst>
              <a:ext uri="{FF2B5EF4-FFF2-40B4-BE49-F238E27FC236}">
                <a16:creationId xmlns:a16="http://schemas.microsoft.com/office/drawing/2014/main" id="{2192C20A-C879-3B4F-8C74-F6847C201FB4}"/>
              </a:ext>
            </a:extLst>
          </p:cNvPr>
          <p:cNvSpPr>
            <a:spLocks noGrp="1"/>
          </p:cNvSpPr>
          <p:nvPr>
            <p:ph type="body" sz="quarter" idx="30"/>
          </p:nvPr>
        </p:nvSpPr>
        <p:spPr>
          <a:xfrm>
            <a:off x="7887161" y="2305779"/>
            <a:ext cx="3017520" cy="466344"/>
          </a:xfrm>
        </p:spPr>
        <p:txBody>
          <a:bodyPr vert="horz" lIns="0" tIns="45720" rIns="0" bIns="0" rtlCol="0" anchor="b">
            <a:normAutofit fontScale="92500" lnSpcReduction="20000"/>
          </a:bodyPr>
          <a:lstStyle/>
          <a:p>
            <a:pPr marL="0" indent="0">
              <a:buNone/>
            </a:pPr>
            <a:r>
              <a:rPr lang="en-US" dirty="0"/>
              <a:t>Workforce requiring multi-device capability</a:t>
            </a:r>
          </a:p>
        </p:txBody>
      </p:sp>
      <p:sp>
        <p:nvSpPr>
          <p:cNvPr id="64" name="Text Placeholder 63">
            <a:extLst>
              <a:ext uri="{FF2B5EF4-FFF2-40B4-BE49-F238E27FC236}">
                <a16:creationId xmlns:a16="http://schemas.microsoft.com/office/drawing/2014/main" id="{D3C1583C-F9A9-7D47-B717-5C84377BE8D4}"/>
              </a:ext>
            </a:extLst>
          </p:cNvPr>
          <p:cNvSpPr>
            <a:spLocks noGrp="1"/>
          </p:cNvSpPr>
          <p:nvPr>
            <p:ph type="body" sz="quarter" idx="33"/>
          </p:nvPr>
        </p:nvSpPr>
        <p:spPr>
          <a:xfrm>
            <a:off x="4610100" y="2679405"/>
            <a:ext cx="3017520" cy="822614"/>
          </a:xfrm>
        </p:spPr>
        <p:txBody>
          <a:bodyPr/>
          <a:lstStyle/>
          <a:p>
            <a:r>
              <a:rPr lang="en-US" b="1" dirty="0"/>
              <a:t>Only 32% </a:t>
            </a:r>
            <a:r>
              <a:rPr lang="en-US" dirty="0"/>
              <a:t>of those companies have </a:t>
            </a:r>
            <a:r>
              <a:rPr lang="en-US" b="1" dirty="0"/>
              <a:t>succeeded in analyzing that data </a:t>
            </a:r>
            <a:r>
              <a:rPr lang="en-US" dirty="0"/>
              <a:t>in any actionable way.</a:t>
            </a:r>
            <a:r>
              <a:rPr lang="en-US" baseline="30000" dirty="0"/>
              <a:t>1</a:t>
            </a:r>
          </a:p>
        </p:txBody>
      </p:sp>
      <p:sp>
        <p:nvSpPr>
          <p:cNvPr id="65" name="Text Placeholder 64">
            <a:extLst>
              <a:ext uri="{FF2B5EF4-FFF2-40B4-BE49-F238E27FC236}">
                <a16:creationId xmlns:a16="http://schemas.microsoft.com/office/drawing/2014/main" id="{58842A0C-D831-344C-812C-774CC60984DF}"/>
              </a:ext>
            </a:extLst>
          </p:cNvPr>
          <p:cNvSpPr>
            <a:spLocks noGrp="1"/>
          </p:cNvSpPr>
          <p:nvPr>
            <p:ph type="body" sz="quarter" idx="34"/>
          </p:nvPr>
        </p:nvSpPr>
        <p:spPr>
          <a:xfrm>
            <a:off x="7887161" y="2775463"/>
            <a:ext cx="3017520" cy="822614"/>
          </a:xfrm>
        </p:spPr>
        <p:txBody>
          <a:bodyPr/>
          <a:lstStyle/>
          <a:p>
            <a:r>
              <a:rPr lang="en-US" b="1" dirty="0"/>
              <a:t>Over 72% </a:t>
            </a:r>
            <a:r>
              <a:rPr lang="en-US" dirty="0"/>
              <a:t>of U.S. workforce will be </a:t>
            </a:r>
            <a:r>
              <a:rPr lang="en-US" b="1" dirty="0"/>
              <a:t>mobile workers </a:t>
            </a:r>
            <a:r>
              <a:rPr lang="en-US" dirty="0"/>
              <a:t>by 2020.</a:t>
            </a:r>
            <a:r>
              <a:rPr lang="en-US" baseline="30000" dirty="0"/>
              <a:t>2</a:t>
            </a:r>
          </a:p>
        </p:txBody>
      </p:sp>
      <p:sp>
        <p:nvSpPr>
          <p:cNvPr id="69" name="Text Placeholder 68">
            <a:extLst>
              <a:ext uri="{FF2B5EF4-FFF2-40B4-BE49-F238E27FC236}">
                <a16:creationId xmlns:a16="http://schemas.microsoft.com/office/drawing/2014/main" id="{38462926-DD1B-DC4F-803C-646F38F61908}"/>
              </a:ext>
            </a:extLst>
          </p:cNvPr>
          <p:cNvSpPr>
            <a:spLocks noGrp="1"/>
          </p:cNvSpPr>
          <p:nvPr>
            <p:ph type="body" sz="quarter" idx="38"/>
          </p:nvPr>
        </p:nvSpPr>
        <p:spPr>
          <a:xfrm>
            <a:off x="1333500" y="4439379"/>
            <a:ext cx="3017520" cy="373626"/>
          </a:xfrm>
        </p:spPr>
        <p:txBody>
          <a:bodyPr vert="horz" lIns="0" tIns="45720" rIns="0" bIns="0" rtlCol="0" anchor="b">
            <a:normAutofit/>
          </a:bodyPr>
          <a:lstStyle/>
          <a:p>
            <a:pPr marL="0" indent="0">
              <a:buNone/>
            </a:pPr>
            <a:r>
              <a:rPr lang="en-US" dirty="0"/>
              <a:t>Mobile &gt; PC</a:t>
            </a:r>
          </a:p>
        </p:txBody>
      </p:sp>
      <p:sp>
        <p:nvSpPr>
          <p:cNvPr id="70" name="Text Placeholder 69">
            <a:extLst>
              <a:ext uri="{FF2B5EF4-FFF2-40B4-BE49-F238E27FC236}">
                <a16:creationId xmlns:a16="http://schemas.microsoft.com/office/drawing/2014/main" id="{2A61D5A2-E212-F043-B617-DADA78D12B33}"/>
              </a:ext>
            </a:extLst>
          </p:cNvPr>
          <p:cNvSpPr>
            <a:spLocks noGrp="1"/>
          </p:cNvSpPr>
          <p:nvPr>
            <p:ph type="body" sz="quarter" idx="39"/>
          </p:nvPr>
        </p:nvSpPr>
        <p:spPr>
          <a:xfrm>
            <a:off x="4610100" y="4439379"/>
            <a:ext cx="3017520" cy="373626"/>
          </a:xfrm>
        </p:spPr>
        <p:txBody>
          <a:bodyPr vert="horz" lIns="0" tIns="45720" rIns="0" bIns="0" rtlCol="0" anchor="b">
            <a:normAutofit/>
          </a:bodyPr>
          <a:lstStyle/>
          <a:p>
            <a:pPr marL="0" indent="0">
              <a:buNone/>
            </a:pPr>
            <a:r>
              <a:rPr lang="en-US" dirty="0"/>
              <a:t>Apps can be expensive</a:t>
            </a:r>
          </a:p>
        </p:txBody>
      </p:sp>
      <p:sp>
        <p:nvSpPr>
          <p:cNvPr id="71" name="Text Placeholder 70">
            <a:extLst>
              <a:ext uri="{FF2B5EF4-FFF2-40B4-BE49-F238E27FC236}">
                <a16:creationId xmlns:a16="http://schemas.microsoft.com/office/drawing/2014/main" id="{C4F92259-64C7-314B-8369-455430F896AC}"/>
              </a:ext>
            </a:extLst>
          </p:cNvPr>
          <p:cNvSpPr>
            <a:spLocks noGrp="1"/>
          </p:cNvSpPr>
          <p:nvPr>
            <p:ph type="body" sz="quarter" idx="40"/>
          </p:nvPr>
        </p:nvSpPr>
        <p:spPr>
          <a:xfrm>
            <a:off x="7887161" y="4439378"/>
            <a:ext cx="3017520" cy="472057"/>
          </a:xfrm>
        </p:spPr>
        <p:txBody>
          <a:bodyPr vert="horz" lIns="0" tIns="45720" rIns="0" bIns="0" rtlCol="0" anchor="b">
            <a:normAutofit fontScale="92500" lnSpcReduction="20000"/>
          </a:bodyPr>
          <a:lstStyle/>
          <a:p>
            <a:pPr marL="0" lvl="0" indent="0" defTabSz="914462">
              <a:spcBef>
                <a:spcPct val="0"/>
              </a:spcBef>
              <a:buNone/>
              <a:defRPr/>
            </a:pPr>
            <a:r>
              <a:rPr lang="en-US" spc="-49" dirty="0">
                <a:ln w="3175">
                  <a:noFill/>
                </a:ln>
                <a:latin typeface="Segoe UI Semibold" panose="020B0702040204020203" pitchFamily="34" charset="0"/>
                <a:cs typeface="Segoe UI Semibold" panose="020B0702040204020203" pitchFamily="34" charset="0"/>
              </a:rPr>
              <a:t>Line of business decision makers are critical to success</a:t>
            </a:r>
          </a:p>
        </p:txBody>
      </p:sp>
      <p:sp>
        <p:nvSpPr>
          <p:cNvPr id="72" name="Text Placeholder 71">
            <a:extLst>
              <a:ext uri="{FF2B5EF4-FFF2-40B4-BE49-F238E27FC236}">
                <a16:creationId xmlns:a16="http://schemas.microsoft.com/office/drawing/2014/main" id="{44A10CD5-EBE6-EC4B-BDFE-89A6BD73F92D}"/>
              </a:ext>
            </a:extLst>
          </p:cNvPr>
          <p:cNvSpPr>
            <a:spLocks noGrp="1"/>
          </p:cNvSpPr>
          <p:nvPr>
            <p:ph type="body" sz="quarter" idx="41"/>
          </p:nvPr>
        </p:nvSpPr>
        <p:spPr>
          <a:xfrm>
            <a:off x="1333500" y="4813005"/>
            <a:ext cx="3017520" cy="665760"/>
          </a:xfrm>
        </p:spPr>
        <p:txBody>
          <a:bodyPr/>
          <a:lstStyle/>
          <a:p>
            <a:r>
              <a:rPr lang="en-US" dirty="0"/>
              <a:t>Time spent on </a:t>
            </a:r>
            <a:r>
              <a:rPr lang="en-US" b="1" dirty="0"/>
              <a:t>mobile is now significantly higher </a:t>
            </a:r>
            <a:r>
              <a:rPr lang="en-US" dirty="0"/>
              <a:t>than time spent on PCs.</a:t>
            </a:r>
            <a:r>
              <a:rPr lang="en-US" baseline="30000" dirty="0"/>
              <a:t>3</a:t>
            </a:r>
          </a:p>
        </p:txBody>
      </p:sp>
      <p:sp>
        <p:nvSpPr>
          <p:cNvPr id="73" name="Text Placeholder 72">
            <a:extLst>
              <a:ext uri="{FF2B5EF4-FFF2-40B4-BE49-F238E27FC236}">
                <a16:creationId xmlns:a16="http://schemas.microsoft.com/office/drawing/2014/main" id="{6FB0A280-C287-034C-9478-91A8A9903A74}"/>
              </a:ext>
            </a:extLst>
          </p:cNvPr>
          <p:cNvSpPr>
            <a:spLocks noGrp="1"/>
          </p:cNvSpPr>
          <p:nvPr>
            <p:ph type="body" sz="quarter" idx="42"/>
          </p:nvPr>
        </p:nvSpPr>
        <p:spPr>
          <a:xfrm>
            <a:off x="4610100" y="4813005"/>
            <a:ext cx="3017520" cy="665760"/>
          </a:xfrm>
        </p:spPr>
        <p:txBody>
          <a:bodyPr>
            <a:normAutofit/>
          </a:bodyPr>
          <a:lstStyle/>
          <a:p>
            <a:r>
              <a:rPr lang="en-US" dirty="0"/>
              <a:t>The </a:t>
            </a:r>
            <a:r>
              <a:rPr lang="en-US" b="1" dirty="0"/>
              <a:t>average cost to produce an app </a:t>
            </a:r>
            <a:r>
              <a:rPr lang="en-US" dirty="0"/>
              <a:t>is $171,450, but can </a:t>
            </a:r>
            <a:r>
              <a:rPr lang="en-US" b="1" dirty="0"/>
              <a:t>quickly increase </a:t>
            </a:r>
            <a:r>
              <a:rPr lang="en-US" dirty="0"/>
              <a:t>beyond $350,000.</a:t>
            </a:r>
            <a:r>
              <a:rPr lang="en-US" baseline="30000" dirty="0"/>
              <a:t>4</a:t>
            </a:r>
          </a:p>
        </p:txBody>
      </p:sp>
      <p:sp>
        <p:nvSpPr>
          <p:cNvPr id="74" name="Text Placeholder 73">
            <a:extLst>
              <a:ext uri="{FF2B5EF4-FFF2-40B4-BE49-F238E27FC236}">
                <a16:creationId xmlns:a16="http://schemas.microsoft.com/office/drawing/2014/main" id="{1DF652E9-03D0-8548-8320-7A168FECB5D8}"/>
              </a:ext>
            </a:extLst>
          </p:cNvPr>
          <p:cNvSpPr>
            <a:spLocks noGrp="1"/>
          </p:cNvSpPr>
          <p:nvPr>
            <p:ph type="body" sz="quarter" idx="43"/>
          </p:nvPr>
        </p:nvSpPr>
        <p:spPr>
          <a:xfrm>
            <a:off x="7887161" y="4911435"/>
            <a:ext cx="3017520" cy="665760"/>
          </a:xfrm>
        </p:spPr>
        <p:txBody>
          <a:bodyPr/>
          <a:lstStyle/>
          <a:p>
            <a:r>
              <a:rPr lang="en-US" dirty="0"/>
              <a:t>81% of </a:t>
            </a:r>
            <a:r>
              <a:rPr lang="en-US" b="1" dirty="0"/>
              <a:t>technology projects </a:t>
            </a:r>
            <a:r>
              <a:rPr lang="en-US" dirty="0"/>
              <a:t>influenced by </a:t>
            </a:r>
            <a:r>
              <a:rPr lang="en-US" b="1" dirty="0"/>
              <a:t>line of business decision makers</a:t>
            </a:r>
            <a:r>
              <a:rPr lang="en-US" baseline="30000" dirty="0"/>
              <a:t>5 </a:t>
            </a:r>
            <a:r>
              <a:rPr lang="en-US" dirty="0"/>
              <a:t>who are looking to create their own solutions.</a:t>
            </a:r>
          </a:p>
        </p:txBody>
      </p:sp>
      <p:sp>
        <p:nvSpPr>
          <p:cNvPr id="75" name="Text Placeholder 74">
            <a:extLst>
              <a:ext uri="{FF2B5EF4-FFF2-40B4-BE49-F238E27FC236}">
                <a16:creationId xmlns:a16="http://schemas.microsoft.com/office/drawing/2014/main" id="{F39140E0-6DF2-A44A-8046-C0CD2DA755E8}"/>
              </a:ext>
            </a:extLst>
          </p:cNvPr>
          <p:cNvSpPr>
            <a:spLocks noGrp="1"/>
          </p:cNvSpPr>
          <p:nvPr>
            <p:ph type="body" sz="quarter" idx="44"/>
          </p:nvPr>
        </p:nvSpPr>
        <p:spPr>
          <a:xfrm>
            <a:off x="7256835" y="5776638"/>
            <a:ext cx="4481434" cy="624161"/>
          </a:xfrm>
        </p:spPr>
        <p:txBody>
          <a:bodyPr lIns="0" tIns="0" rIns="0" bIns="0">
            <a:normAutofit/>
          </a:bodyPr>
          <a:lstStyle/>
          <a:p>
            <a:pPr marL="137160" indent="-137160">
              <a:buAutoNum type="arabicPeriod"/>
            </a:pPr>
            <a:r>
              <a:rPr lang="en-US" sz="600" dirty="0">
                <a:solidFill>
                  <a:srgbClr val="737373"/>
                </a:solidFill>
                <a:latin typeface="SegoeUI" charset="0"/>
              </a:rPr>
              <a:t>Forrester Research, Inc., </a:t>
            </a:r>
            <a:r>
              <a:rPr lang="en-US" sz="600" i="1" dirty="0">
                <a:solidFill>
                  <a:srgbClr val="737373"/>
                </a:solidFill>
                <a:latin typeface="SegoeUI" charset="0"/>
              </a:rPr>
              <a:t>“Predictions 2018: The Honeymoon For AI Is Over.”</a:t>
            </a:r>
            <a:r>
              <a:rPr lang="en-US" sz="600" dirty="0">
                <a:solidFill>
                  <a:srgbClr val="737373"/>
                </a:solidFill>
                <a:latin typeface="SegoeUI" charset="0"/>
              </a:rPr>
              <a:t> November 2017.</a:t>
            </a:r>
          </a:p>
          <a:p>
            <a:pPr marL="137160" indent="-137160">
              <a:buAutoNum type="arabicPeriod"/>
            </a:pPr>
            <a:r>
              <a:rPr lang="en-US" sz="600" dirty="0">
                <a:solidFill>
                  <a:srgbClr val="737373"/>
                </a:solidFill>
                <a:latin typeface="SegoeUI" charset="0"/>
              </a:rPr>
              <a:t>IDC, </a:t>
            </a:r>
            <a:r>
              <a:rPr lang="en-US" sz="600" i="1" dirty="0">
                <a:solidFill>
                  <a:srgbClr val="737373"/>
                </a:solidFill>
                <a:latin typeface="SegoeUI" charset="0"/>
              </a:rPr>
              <a:t>“U.S. Mobile Worker Forecast, 2015-2020.” </a:t>
            </a:r>
            <a:r>
              <a:rPr lang="en-US" sz="600" dirty="0">
                <a:solidFill>
                  <a:srgbClr val="737373"/>
                </a:solidFill>
                <a:latin typeface="SegoeUI" charset="0"/>
              </a:rPr>
              <a:t>June 2015.</a:t>
            </a:r>
          </a:p>
          <a:p>
            <a:pPr marL="137160" indent="-137160">
              <a:buAutoNum type="arabicPeriod"/>
            </a:pPr>
            <a:r>
              <a:rPr lang="en-US" sz="600" dirty="0">
                <a:solidFill>
                  <a:srgbClr val="737373"/>
                </a:solidFill>
                <a:latin typeface="SegoeUI" charset="0"/>
              </a:rPr>
              <a:t>KPMG, </a:t>
            </a:r>
            <a:r>
              <a:rPr lang="en-US" sz="600" i="1" dirty="0">
                <a:solidFill>
                  <a:srgbClr val="737373"/>
                </a:solidFill>
                <a:latin typeface="SegoeUI" charset="0"/>
              </a:rPr>
              <a:t>“Internet Trends 2017.”</a:t>
            </a:r>
            <a:r>
              <a:rPr lang="en-US" sz="600" dirty="0">
                <a:solidFill>
                  <a:srgbClr val="737373"/>
                </a:solidFill>
                <a:latin typeface="SegoeUI" charset="0"/>
              </a:rPr>
              <a:t> 2017.</a:t>
            </a:r>
          </a:p>
          <a:p>
            <a:pPr marL="137160" indent="-137160">
              <a:buAutoNum type="arabicPeriod"/>
            </a:pPr>
            <a:r>
              <a:rPr lang="en-US" sz="600" dirty="0">
                <a:solidFill>
                  <a:srgbClr val="737373"/>
                </a:solidFill>
                <a:latin typeface="SegoeUI" charset="0"/>
              </a:rPr>
              <a:t>Clutch survey, 2017.</a:t>
            </a:r>
          </a:p>
          <a:p>
            <a:pPr marL="137160" indent="-137160">
              <a:buAutoNum type="arabicPeriod"/>
            </a:pPr>
            <a:r>
              <a:rPr lang="en-US" sz="600" dirty="0">
                <a:solidFill>
                  <a:srgbClr val="737373"/>
                </a:solidFill>
                <a:latin typeface="SegoeUI" charset="0"/>
              </a:rPr>
              <a:t>Microsoft, 2017.</a:t>
            </a:r>
          </a:p>
        </p:txBody>
      </p:sp>
      <p:sp>
        <p:nvSpPr>
          <p:cNvPr id="9" name="Text Placeholder 8">
            <a:extLst>
              <a:ext uri="{FF2B5EF4-FFF2-40B4-BE49-F238E27FC236}">
                <a16:creationId xmlns:a16="http://schemas.microsoft.com/office/drawing/2014/main" id="{5BAFAE37-3B99-41C8-A1BA-750A9B1E6638}"/>
              </a:ext>
            </a:extLst>
          </p:cNvPr>
          <p:cNvSpPr>
            <a:spLocks noGrp="1"/>
          </p:cNvSpPr>
          <p:nvPr>
            <p:ph type="body" sz="quarter" idx="28"/>
          </p:nvPr>
        </p:nvSpPr>
        <p:spPr>
          <a:xfrm>
            <a:off x="1333500" y="2305779"/>
            <a:ext cx="3017520" cy="373626"/>
          </a:xfrm>
        </p:spPr>
        <p:txBody>
          <a:bodyPr/>
          <a:lstStyle/>
          <a:p>
            <a:pPr marL="0" indent="0">
              <a:buNone/>
            </a:pPr>
            <a:r>
              <a:rPr lang="en-US" dirty="0"/>
              <a:t>Businesses gather data</a:t>
            </a:r>
          </a:p>
        </p:txBody>
      </p:sp>
      <p:sp>
        <p:nvSpPr>
          <p:cNvPr id="14" name="Text Placeholder 13">
            <a:extLst>
              <a:ext uri="{FF2B5EF4-FFF2-40B4-BE49-F238E27FC236}">
                <a16:creationId xmlns:a16="http://schemas.microsoft.com/office/drawing/2014/main" id="{EBB8232C-3D8B-4F3B-B327-2D18CF0A34A8}"/>
              </a:ext>
            </a:extLst>
          </p:cNvPr>
          <p:cNvSpPr>
            <a:spLocks noGrp="1"/>
          </p:cNvSpPr>
          <p:nvPr>
            <p:ph type="body" sz="quarter" idx="32"/>
          </p:nvPr>
        </p:nvSpPr>
        <p:spPr>
          <a:xfrm>
            <a:off x="1333500" y="2679405"/>
            <a:ext cx="3017520" cy="822614"/>
          </a:xfrm>
        </p:spPr>
        <p:txBody>
          <a:bodyPr/>
          <a:lstStyle/>
          <a:p>
            <a:r>
              <a:rPr lang="en-US" dirty="0"/>
              <a:t>The number of enterprises with more than </a:t>
            </a:r>
            <a:r>
              <a:rPr lang="en-US" b="1" dirty="0"/>
              <a:t>100 terabytes of unstructured data </a:t>
            </a:r>
            <a:r>
              <a:rPr lang="en-US" dirty="0"/>
              <a:t>has </a:t>
            </a:r>
            <a:r>
              <a:rPr lang="en-US" b="1" dirty="0"/>
              <a:t>doubled since 2016</a:t>
            </a:r>
            <a:r>
              <a:rPr lang="en-US" dirty="0"/>
              <a:t>.</a:t>
            </a:r>
            <a:r>
              <a:rPr lang="en-US" baseline="30000" dirty="0"/>
              <a:t>1</a:t>
            </a:r>
          </a:p>
        </p:txBody>
      </p:sp>
      <p:pic>
        <p:nvPicPr>
          <p:cNvPr id="23" name="Picture Placeholder 3">
            <a:extLst>
              <a:ext uri="{FF2B5EF4-FFF2-40B4-BE49-F238E27FC236}">
                <a16:creationId xmlns:a16="http://schemas.microsoft.com/office/drawing/2014/main" id="{1E6B0D5C-D51E-D24B-B921-FB23A8F22125}"/>
              </a:ext>
            </a:extLst>
          </p:cNvPr>
          <p:cNvPicPr>
            <a:picLocks noGrp="1" noChangeAspect="1"/>
          </p:cNvPicPr>
          <p:nvPr>
            <p:ph type="pic" sz="quarter" idx="24"/>
          </p:nvPr>
        </p:nvPicPr>
        <p:blipFill rotWithShape="1">
          <a:blip r:embed="rId3"/>
          <a:srcRect/>
          <a:stretch/>
        </p:blipFill>
        <p:spPr>
          <a:xfrm>
            <a:off x="1333500" y="1647227"/>
            <a:ext cx="640080" cy="640080"/>
          </a:xfrm>
          <a:prstGeom prst="rect">
            <a:avLst/>
          </a:prstGeom>
        </p:spPr>
      </p:pic>
      <p:pic>
        <p:nvPicPr>
          <p:cNvPr id="26" name="Picture Placeholder 4">
            <a:extLst>
              <a:ext uri="{FF2B5EF4-FFF2-40B4-BE49-F238E27FC236}">
                <a16:creationId xmlns:a16="http://schemas.microsoft.com/office/drawing/2014/main" id="{7E1AC77B-CCB1-AB48-B937-0282920BB6E4}"/>
              </a:ext>
            </a:extLst>
          </p:cNvPr>
          <p:cNvPicPr>
            <a:picLocks noGrp="1" noChangeAspect="1"/>
          </p:cNvPicPr>
          <p:nvPr>
            <p:ph type="pic" sz="quarter" idx="25"/>
          </p:nvPr>
        </p:nvPicPr>
        <p:blipFill rotWithShape="1">
          <a:blip r:embed="rId4"/>
          <a:srcRect/>
          <a:stretch/>
        </p:blipFill>
        <p:spPr>
          <a:xfrm>
            <a:off x="4610100" y="1647227"/>
            <a:ext cx="640080" cy="640080"/>
          </a:xfrm>
          <a:prstGeom prst="rect">
            <a:avLst/>
          </a:prstGeom>
        </p:spPr>
      </p:pic>
      <p:pic>
        <p:nvPicPr>
          <p:cNvPr id="29" name="Picture Placeholder 5">
            <a:extLst>
              <a:ext uri="{FF2B5EF4-FFF2-40B4-BE49-F238E27FC236}">
                <a16:creationId xmlns:a16="http://schemas.microsoft.com/office/drawing/2014/main" id="{01FA05ED-E7E0-324B-8254-8CC91C2376E1}"/>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27777" r="-27777"/>
          <a:stretch/>
        </p:blipFill>
        <p:spPr>
          <a:xfrm>
            <a:off x="7887161" y="1647227"/>
            <a:ext cx="640080" cy="640080"/>
          </a:xfrm>
          <a:prstGeom prst="rect">
            <a:avLst/>
          </a:prstGeom>
        </p:spPr>
      </p:pic>
      <p:pic>
        <p:nvPicPr>
          <p:cNvPr id="32" name="Picture Placeholder 6">
            <a:extLst>
              <a:ext uri="{FF2B5EF4-FFF2-40B4-BE49-F238E27FC236}">
                <a16:creationId xmlns:a16="http://schemas.microsoft.com/office/drawing/2014/main" id="{903C1A76-C834-3543-95E3-E190A0994C20}"/>
              </a:ext>
            </a:extLst>
          </p:cNvPr>
          <p:cNvPicPr>
            <a:picLocks noGrp="1" noChangeAspect="1"/>
          </p:cNvPicPr>
          <p:nvPr>
            <p:ph type="pic" sz="quarter" idx="35"/>
          </p:nvPr>
        </p:nvPicPr>
        <p:blipFill rotWithShape="1">
          <a:blip r:embed="rId6" cstate="screen">
            <a:extLst>
              <a:ext uri="{28A0092B-C50C-407E-A947-70E740481C1C}">
                <a14:useLocalDpi xmlns:a14="http://schemas.microsoft.com/office/drawing/2010/main"/>
              </a:ext>
            </a:extLst>
          </a:blip>
          <a:srcRect t="-15217" b="-15217"/>
          <a:stretch/>
        </p:blipFill>
        <p:spPr>
          <a:xfrm>
            <a:off x="1333500" y="3780827"/>
            <a:ext cx="640080" cy="640080"/>
          </a:xfrm>
          <a:prstGeom prst="rect">
            <a:avLst/>
          </a:prstGeom>
        </p:spPr>
      </p:pic>
      <p:pic>
        <p:nvPicPr>
          <p:cNvPr id="36" name="Picture Placeholder 9">
            <a:extLst>
              <a:ext uri="{FF2B5EF4-FFF2-40B4-BE49-F238E27FC236}">
                <a16:creationId xmlns:a16="http://schemas.microsoft.com/office/drawing/2014/main" id="{5932786D-04E3-D44B-B1A7-8A8F04F8A5D3}"/>
              </a:ext>
            </a:extLst>
          </p:cNvPr>
          <p:cNvPicPr>
            <a:picLocks noGrp="1" noChangeAspect="1"/>
          </p:cNvPicPr>
          <p:nvPr>
            <p:ph type="pic" sz="quarter" idx="36"/>
          </p:nvPr>
        </p:nvPicPr>
        <p:blipFill rotWithShape="1">
          <a:blip r:embed="rId7" cstate="screen">
            <a:extLst>
              <a:ext uri="{28A0092B-C50C-407E-A947-70E740481C1C}">
                <a14:useLocalDpi xmlns:a14="http://schemas.microsoft.com/office/drawing/2010/main"/>
              </a:ext>
            </a:extLst>
          </a:blip>
          <a:srcRect l="-27777" r="-27777"/>
          <a:stretch/>
        </p:blipFill>
        <p:spPr>
          <a:xfrm>
            <a:off x="4610100" y="3780827"/>
            <a:ext cx="640080" cy="640080"/>
          </a:xfrm>
          <a:prstGeom prst="rect">
            <a:avLst/>
          </a:prstGeom>
        </p:spPr>
      </p:pic>
      <p:pic>
        <p:nvPicPr>
          <p:cNvPr id="6" name="Picture Placeholder 5">
            <a:extLst>
              <a:ext uri="{FF2B5EF4-FFF2-40B4-BE49-F238E27FC236}">
                <a16:creationId xmlns:a16="http://schemas.microsoft.com/office/drawing/2014/main" id="{66686CF3-65C7-EA45-BF28-E4D8B0472B84}"/>
              </a:ext>
            </a:extLst>
          </p:cNvPr>
          <p:cNvPicPr>
            <a:picLocks noGrp="1" noChangeAspect="1"/>
          </p:cNvPicPr>
          <p:nvPr>
            <p:ph type="pic" sz="quarter" idx="37"/>
          </p:nvPr>
        </p:nvPicPr>
        <p:blipFill rotWithShape="1">
          <a:blip r:embed="rId8"/>
          <a:srcRect t="-12500" b="-12500"/>
          <a:stretch/>
        </p:blipFill>
        <p:spPr>
          <a:xfrm>
            <a:off x="7887161" y="3780827"/>
            <a:ext cx="640080" cy="640080"/>
          </a:xfrm>
          <a:prstGeom prst="rect">
            <a:avLst/>
          </a:prstGeom>
        </p:spPr>
      </p:pic>
      <p:sp>
        <p:nvSpPr>
          <p:cNvPr id="30" name="Title 1">
            <a:extLst>
              <a:ext uri="{FF2B5EF4-FFF2-40B4-BE49-F238E27FC236}">
                <a16:creationId xmlns:a16="http://schemas.microsoft.com/office/drawing/2014/main" id="{4564B47B-0BF0-E243-8951-725E1ED801B9}"/>
              </a:ext>
            </a:extLst>
          </p:cNvPr>
          <p:cNvSpPr txBox="1">
            <a:spLocks/>
          </p:cNvSpPr>
          <p:nvPr/>
        </p:nvSpPr>
        <p:spPr>
          <a:xfrm>
            <a:off x="457199" y="461561"/>
            <a:ext cx="10982739"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Business users want solutions to their challenges</a:t>
            </a:r>
          </a:p>
        </p:txBody>
      </p:sp>
    </p:spTree>
    <p:extLst>
      <p:ext uri="{BB962C8B-B14F-4D97-AF65-F5344CB8AC3E}">
        <p14:creationId xmlns:p14="http://schemas.microsoft.com/office/powerpoint/2010/main" val="1760639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75CD8-6B02-4F28-863E-68261F1AF36C}"/>
              </a:ext>
            </a:extLst>
          </p:cNvPr>
          <p:cNvSpPr>
            <a:spLocks noGrp="1"/>
          </p:cNvSpPr>
          <p:nvPr>
            <p:ph type="title" idx="4294967295"/>
          </p:nvPr>
        </p:nvSpPr>
        <p:spPr>
          <a:xfrm>
            <a:off x="455423" y="160545"/>
            <a:ext cx="11017250" cy="843613"/>
          </a:xfrm>
          <a:noFill/>
        </p:spPr>
        <p:txBody>
          <a:bodyPr vert="horz" wrap="square" lIns="179259" tIns="143407" rIns="179259" bIns="143407" rtlCol="0" anchor="t">
            <a:spAutoFit/>
          </a:bodyPr>
          <a:lstStyle/>
          <a:p>
            <a:pPr defTabSz="914192">
              <a:spcBef>
                <a:spcPts val="0"/>
              </a:spcBef>
              <a:spcAft>
                <a:spcPts val="588"/>
              </a:spcAft>
            </a:pPr>
            <a:r>
              <a:rPr lang="en-US" sz="3600" spc="-50" dirty="0">
                <a:ln w="3175">
                  <a:noFill/>
                </a:ln>
                <a:solidFill>
                  <a:srgbClr val="282828"/>
                </a:solidFill>
                <a:latin typeface="Segoe UI Semibold"/>
                <a:ea typeface="+mn-ea"/>
                <a:cs typeface="Segoe UI" pitchFamily="34" charset="0"/>
              </a:rPr>
              <a:t>Transforming a business can be challenging</a:t>
            </a:r>
          </a:p>
        </p:txBody>
      </p:sp>
      <p:grpSp>
        <p:nvGrpSpPr>
          <p:cNvPr id="60" name="Group 59">
            <a:extLst>
              <a:ext uri="{FF2B5EF4-FFF2-40B4-BE49-F238E27FC236}">
                <a16:creationId xmlns:a16="http://schemas.microsoft.com/office/drawing/2014/main" id="{C8636E65-8A3F-4BFF-AB2B-2452A5FA37A0}"/>
              </a:ext>
            </a:extLst>
          </p:cNvPr>
          <p:cNvGrpSpPr/>
          <p:nvPr/>
        </p:nvGrpSpPr>
        <p:grpSpPr>
          <a:xfrm>
            <a:off x="-27187" y="1973862"/>
            <a:ext cx="3382737" cy="2814646"/>
            <a:chOff x="-107244" y="2006081"/>
            <a:chExt cx="3632660" cy="2814646"/>
          </a:xfrm>
        </p:grpSpPr>
        <p:cxnSp>
          <p:nvCxnSpPr>
            <p:cNvPr id="6" name="Straight Connector 5">
              <a:extLst>
                <a:ext uri="{FF2B5EF4-FFF2-40B4-BE49-F238E27FC236}">
                  <a16:creationId xmlns:a16="http://schemas.microsoft.com/office/drawing/2014/main" id="{486CB971-EF6F-4BB1-B632-A86DE1BC05BD}"/>
                </a:ext>
              </a:extLst>
            </p:cNvPr>
            <p:cNvCxnSpPr>
              <a:cxnSpLocks/>
            </p:cNvCxnSpPr>
            <p:nvPr/>
          </p:nvCxnSpPr>
          <p:spPr>
            <a:xfrm>
              <a:off x="3400273" y="2006081"/>
              <a:ext cx="0" cy="2743200"/>
            </a:xfrm>
            <a:prstGeom prst="line">
              <a:avLst/>
            </a:prstGeom>
            <a:noFill/>
            <a:ln w="9525" cap="rnd" cmpd="sng" algn="ctr">
              <a:solidFill>
                <a:srgbClr val="2E2F2E">
                  <a:lumMod val="25000"/>
                  <a:lumOff val="75000"/>
                </a:srgbClr>
              </a:solidFill>
              <a:prstDash val="solid"/>
              <a:headEnd type="none"/>
              <a:tailEnd type="none"/>
            </a:ln>
            <a:effectLst/>
          </p:spPr>
        </p:cxnSp>
        <p:grpSp>
          <p:nvGrpSpPr>
            <p:cNvPr id="14" name="Group 13">
              <a:extLst>
                <a:ext uri="{FF2B5EF4-FFF2-40B4-BE49-F238E27FC236}">
                  <a16:creationId xmlns:a16="http://schemas.microsoft.com/office/drawing/2014/main" id="{0BD773F0-BCC2-4686-8ED6-30B0E0BC3D25}"/>
                </a:ext>
              </a:extLst>
            </p:cNvPr>
            <p:cNvGrpSpPr/>
            <p:nvPr/>
          </p:nvGrpSpPr>
          <p:grpSpPr>
            <a:xfrm>
              <a:off x="1338723" y="2089188"/>
              <a:ext cx="2186693" cy="1074695"/>
              <a:chOff x="356149" y="1264208"/>
              <a:chExt cx="2186693" cy="1074695"/>
            </a:xfrm>
          </p:grpSpPr>
          <p:sp>
            <p:nvSpPr>
              <p:cNvPr id="15" name="money_2" title="Icon of a dollar sign with an arrow around it pointing clockwise">
                <a:extLst>
                  <a:ext uri="{FF2B5EF4-FFF2-40B4-BE49-F238E27FC236}">
                    <a16:creationId xmlns:a16="http://schemas.microsoft.com/office/drawing/2014/main" id="{26416AD2-DF53-4500-8078-6A8345F71504}"/>
                  </a:ext>
                </a:extLst>
              </p:cNvPr>
              <p:cNvSpPr>
                <a:spLocks noChangeAspect="1" noEditPoints="1"/>
              </p:cNvSpPr>
              <p:nvPr/>
            </p:nvSpPr>
            <p:spPr bwMode="auto">
              <a:xfrm>
                <a:off x="1169005" y="1264208"/>
                <a:ext cx="482243" cy="50846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E392C4F7-947F-4D12-8B6F-87894BA8D703}"/>
                  </a:ext>
                </a:extLst>
              </p:cNvPr>
              <p:cNvSpPr/>
              <p:nvPr/>
            </p:nvSpPr>
            <p:spPr>
              <a:xfrm>
                <a:off x="356149" y="1726107"/>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Budget</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constraints</a:t>
                </a:r>
              </a:p>
            </p:txBody>
          </p:sp>
        </p:grpSp>
        <p:grpSp>
          <p:nvGrpSpPr>
            <p:cNvPr id="17" name="Group 16">
              <a:extLst>
                <a:ext uri="{FF2B5EF4-FFF2-40B4-BE49-F238E27FC236}">
                  <a16:creationId xmlns:a16="http://schemas.microsoft.com/office/drawing/2014/main" id="{DFC016B0-2663-4BDF-B19E-194F04C7AD64}"/>
                </a:ext>
              </a:extLst>
            </p:cNvPr>
            <p:cNvGrpSpPr/>
            <p:nvPr/>
          </p:nvGrpSpPr>
          <p:grpSpPr>
            <a:xfrm>
              <a:off x="30073" y="2150875"/>
              <a:ext cx="2186693" cy="1039891"/>
              <a:chOff x="2717252" y="1347817"/>
              <a:chExt cx="2186693" cy="1039891"/>
            </a:xfrm>
          </p:grpSpPr>
          <p:sp>
            <p:nvSpPr>
              <p:cNvPr id="18" name="clock_10" title="Icon of an hourglass">
                <a:extLst>
                  <a:ext uri="{FF2B5EF4-FFF2-40B4-BE49-F238E27FC236}">
                    <a16:creationId xmlns:a16="http://schemas.microsoft.com/office/drawing/2014/main" id="{C241310C-5215-4AB8-9B5D-B1FC43F96F4D}"/>
                  </a:ext>
                </a:extLst>
              </p:cNvPr>
              <p:cNvSpPr>
                <a:spLocks noChangeAspect="1" noEditPoints="1"/>
              </p:cNvSpPr>
              <p:nvPr/>
            </p:nvSpPr>
            <p:spPr bwMode="auto">
              <a:xfrm>
                <a:off x="3617639" y="1347817"/>
                <a:ext cx="357228" cy="35847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799BAD4C-70BC-4885-A6E9-D82DC7471DBA}"/>
                  </a:ext>
                </a:extLst>
              </p:cNvPr>
              <p:cNvSpPr/>
              <p:nvPr/>
            </p:nvSpPr>
            <p:spPr>
              <a:xfrm>
                <a:off x="2717252" y="1774912"/>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Time &amp; Resource</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constraints</a:t>
                </a:r>
              </a:p>
            </p:txBody>
          </p:sp>
        </p:grpSp>
        <p:grpSp>
          <p:nvGrpSpPr>
            <p:cNvPr id="20" name="Group 19">
              <a:extLst>
                <a:ext uri="{FF2B5EF4-FFF2-40B4-BE49-F238E27FC236}">
                  <a16:creationId xmlns:a16="http://schemas.microsoft.com/office/drawing/2014/main" id="{82CFCC9C-32DB-4B2F-9D8F-E84F21325954}"/>
                </a:ext>
              </a:extLst>
            </p:cNvPr>
            <p:cNvGrpSpPr/>
            <p:nvPr/>
          </p:nvGrpSpPr>
          <p:grpSpPr>
            <a:xfrm>
              <a:off x="-107244" y="3629641"/>
              <a:ext cx="2186693" cy="1161979"/>
              <a:chOff x="7189453" y="1226455"/>
              <a:chExt cx="2186693" cy="1161979"/>
            </a:xfrm>
          </p:grpSpPr>
          <p:sp>
            <p:nvSpPr>
              <p:cNvPr id="21" name="CRMArticles_EFF5" title="Icon of two documents stacked together with writing on them">
                <a:extLst>
                  <a:ext uri="{FF2B5EF4-FFF2-40B4-BE49-F238E27FC236}">
                    <a16:creationId xmlns:a16="http://schemas.microsoft.com/office/drawing/2014/main" id="{C6EE5B06-C436-4675-B3C9-841BBBEC4A9A}"/>
                  </a:ext>
                </a:extLst>
              </p:cNvPr>
              <p:cNvSpPr>
                <a:spLocks noChangeAspect="1" noEditPoints="1"/>
              </p:cNvSpPr>
              <p:nvPr/>
            </p:nvSpPr>
            <p:spPr bwMode="auto">
              <a:xfrm>
                <a:off x="8058357" y="1226455"/>
                <a:ext cx="386242" cy="44585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5CDEA3CF-8D53-40A5-863A-F6C33BB3C36E}"/>
                  </a:ext>
                </a:extLst>
              </p:cNvPr>
              <p:cNvSpPr/>
              <p:nvPr/>
            </p:nvSpPr>
            <p:spPr>
              <a:xfrm>
                <a:off x="7189453" y="1775638"/>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Paper</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processes</a:t>
                </a:r>
              </a:p>
            </p:txBody>
          </p:sp>
        </p:grpSp>
        <p:grpSp>
          <p:nvGrpSpPr>
            <p:cNvPr id="23" name="Group 22">
              <a:extLst>
                <a:ext uri="{FF2B5EF4-FFF2-40B4-BE49-F238E27FC236}">
                  <a16:creationId xmlns:a16="http://schemas.microsoft.com/office/drawing/2014/main" id="{4773B827-C671-4BE3-8CB7-DD050B11F7FE}"/>
                </a:ext>
              </a:extLst>
            </p:cNvPr>
            <p:cNvGrpSpPr/>
            <p:nvPr/>
          </p:nvGrpSpPr>
          <p:grpSpPr>
            <a:xfrm>
              <a:off x="1253667" y="3615659"/>
              <a:ext cx="2186693" cy="1205068"/>
              <a:chOff x="9422387" y="1192084"/>
              <a:chExt cx="2186693" cy="1205068"/>
            </a:xfrm>
          </p:grpSpPr>
          <p:sp>
            <p:nvSpPr>
              <p:cNvPr id="24" name="strategy" title="Icon of two circles and a curved arrow winding between three exes connecting them">
                <a:extLst>
                  <a:ext uri="{FF2B5EF4-FFF2-40B4-BE49-F238E27FC236}">
                    <a16:creationId xmlns:a16="http://schemas.microsoft.com/office/drawing/2014/main" id="{F9EE5153-BC1E-4888-80E7-3F4DE049DA04}"/>
                  </a:ext>
                </a:extLst>
              </p:cNvPr>
              <p:cNvSpPr>
                <a:spLocks noChangeAspect="1" noEditPoints="1"/>
              </p:cNvSpPr>
              <p:nvPr/>
            </p:nvSpPr>
            <p:spPr bwMode="auto">
              <a:xfrm>
                <a:off x="10322614" y="1192084"/>
                <a:ext cx="386242" cy="514599"/>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EDFF803C-F2DF-4738-8000-29303CB8EE68}"/>
                  </a:ext>
                </a:extLst>
              </p:cNvPr>
              <p:cNvSpPr/>
              <p:nvPr/>
            </p:nvSpPr>
            <p:spPr>
              <a:xfrm>
                <a:off x="9422387" y="1784356"/>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Complex</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processes</a:t>
                </a:r>
              </a:p>
            </p:txBody>
          </p:sp>
        </p:grpSp>
      </p:grpSp>
      <p:grpSp>
        <p:nvGrpSpPr>
          <p:cNvPr id="61" name="Group 60">
            <a:extLst>
              <a:ext uri="{FF2B5EF4-FFF2-40B4-BE49-F238E27FC236}">
                <a16:creationId xmlns:a16="http://schemas.microsoft.com/office/drawing/2014/main" id="{606D46DE-5782-4FE1-AE89-12EC32A9C4CC}"/>
              </a:ext>
            </a:extLst>
          </p:cNvPr>
          <p:cNvGrpSpPr/>
          <p:nvPr/>
        </p:nvGrpSpPr>
        <p:grpSpPr>
          <a:xfrm>
            <a:off x="3970919" y="2058687"/>
            <a:ext cx="2196868" cy="2743200"/>
            <a:chOff x="4159669" y="1530935"/>
            <a:chExt cx="2411375" cy="2762266"/>
          </a:xfrm>
        </p:grpSpPr>
        <p:cxnSp>
          <p:nvCxnSpPr>
            <p:cNvPr id="9" name="Straight Connector 8">
              <a:extLst>
                <a:ext uri="{FF2B5EF4-FFF2-40B4-BE49-F238E27FC236}">
                  <a16:creationId xmlns:a16="http://schemas.microsoft.com/office/drawing/2014/main" id="{2F781EF7-91AC-4B2C-B952-40488FED2B11}"/>
                </a:ext>
              </a:extLst>
            </p:cNvPr>
            <p:cNvCxnSpPr>
              <a:cxnSpLocks/>
            </p:cNvCxnSpPr>
            <p:nvPr/>
          </p:nvCxnSpPr>
          <p:spPr>
            <a:xfrm>
              <a:off x="6571044" y="1530935"/>
              <a:ext cx="0" cy="2762266"/>
            </a:xfrm>
            <a:prstGeom prst="line">
              <a:avLst/>
            </a:prstGeom>
            <a:noFill/>
            <a:ln w="9525" cap="rnd" cmpd="sng" algn="ctr">
              <a:solidFill>
                <a:srgbClr val="2E2F2E">
                  <a:lumMod val="25000"/>
                  <a:lumOff val="75000"/>
                </a:srgbClr>
              </a:solidFill>
              <a:prstDash val="solid"/>
              <a:headEnd type="none"/>
              <a:tailEnd type="none"/>
            </a:ln>
            <a:effectLst/>
          </p:spPr>
        </p:cxnSp>
        <p:grpSp>
          <p:nvGrpSpPr>
            <p:cNvPr id="53" name="Group 52">
              <a:extLst>
                <a:ext uri="{FF2B5EF4-FFF2-40B4-BE49-F238E27FC236}">
                  <a16:creationId xmlns:a16="http://schemas.microsoft.com/office/drawing/2014/main" id="{AFC40D48-271C-463C-B52F-EBE93DA511E5}"/>
                </a:ext>
              </a:extLst>
            </p:cNvPr>
            <p:cNvGrpSpPr/>
            <p:nvPr/>
          </p:nvGrpSpPr>
          <p:grpSpPr>
            <a:xfrm>
              <a:off x="4218451" y="1668614"/>
              <a:ext cx="1515198" cy="1038723"/>
              <a:chOff x="4218451" y="1062333"/>
              <a:chExt cx="1515198" cy="1038723"/>
            </a:xfrm>
          </p:grpSpPr>
          <p:sp>
            <p:nvSpPr>
              <p:cNvPr id="28" name="Rectangle 27">
                <a:extLst>
                  <a:ext uri="{FF2B5EF4-FFF2-40B4-BE49-F238E27FC236}">
                    <a16:creationId xmlns:a16="http://schemas.microsoft.com/office/drawing/2014/main" id="{ED18E511-A07E-4495-AF2B-F6F272146855}"/>
                  </a:ext>
                </a:extLst>
              </p:cNvPr>
              <p:cNvSpPr/>
              <p:nvPr/>
            </p:nvSpPr>
            <p:spPr>
              <a:xfrm>
                <a:off x="4218451" y="1488260"/>
                <a:ext cx="151519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“Shadow IT”</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governance</a:t>
                </a:r>
              </a:p>
            </p:txBody>
          </p:sp>
          <p:sp>
            <p:nvSpPr>
              <p:cNvPr id="29" name="binoculars" title="Icon of binoculars">
                <a:extLst>
                  <a:ext uri="{FF2B5EF4-FFF2-40B4-BE49-F238E27FC236}">
                    <a16:creationId xmlns:a16="http://schemas.microsoft.com/office/drawing/2014/main" id="{18FEDEE2-E298-476A-838D-0620A252CABE}"/>
                  </a:ext>
                </a:extLst>
              </p:cNvPr>
              <p:cNvSpPr>
                <a:spLocks noChangeAspect="1" noEditPoints="1"/>
              </p:cNvSpPr>
              <p:nvPr/>
            </p:nvSpPr>
            <p:spPr bwMode="auto">
              <a:xfrm>
                <a:off x="4765910" y="1062333"/>
                <a:ext cx="422443" cy="3890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C26E2D57-793E-4533-BBB6-74DC0BD26C0C}"/>
                </a:ext>
              </a:extLst>
            </p:cNvPr>
            <p:cNvGrpSpPr/>
            <p:nvPr/>
          </p:nvGrpSpPr>
          <p:grpSpPr>
            <a:xfrm>
              <a:off x="4159669" y="3119530"/>
              <a:ext cx="1577806" cy="1123966"/>
              <a:chOff x="4833489" y="3000045"/>
              <a:chExt cx="1577806" cy="1123966"/>
            </a:xfrm>
          </p:grpSpPr>
          <p:sp>
            <p:nvSpPr>
              <p:cNvPr id="31" name="speedometer_2" title="Icon of a spedometer showing fast speed">
                <a:extLst>
                  <a:ext uri="{FF2B5EF4-FFF2-40B4-BE49-F238E27FC236}">
                    <a16:creationId xmlns:a16="http://schemas.microsoft.com/office/drawing/2014/main" id="{4E114235-8874-4D53-A43D-93C4A0A20DF7}"/>
                  </a:ext>
                </a:extLst>
              </p:cNvPr>
              <p:cNvSpPr>
                <a:spLocks noChangeAspect="1" noEditPoints="1"/>
              </p:cNvSpPr>
              <p:nvPr/>
            </p:nvSpPr>
            <p:spPr bwMode="auto">
              <a:xfrm>
                <a:off x="5376250" y="3000045"/>
                <a:ext cx="484096" cy="42462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303A0D75-E190-434A-8AC1-B96EE23278FF}"/>
                  </a:ext>
                </a:extLst>
              </p:cNvPr>
              <p:cNvSpPr/>
              <p:nvPr/>
            </p:nvSpPr>
            <p:spPr>
              <a:xfrm>
                <a:off x="4833489" y="3511215"/>
                <a:ext cx="1577806"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Changing Business</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expectations</a:t>
                </a:r>
              </a:p>
            </p:txBody>
          </p:sp>
        </p:grpSp>
      </p:grpSp>
      <p:grpSp>
        <p:nvGrpSpPr>
          <p:cNvPr id="62" name="Group 61">
            <a:extLst>
              <a:ext uri="{FF2B5EF4-FFF2-40B4-BE49-F238E27FC236}">
                <a16:creationId xmlns:a16="http://schemas.microsoft.com/office/drawing/2014/main" id="{A1813A01-A77C-48A3-8438-61715D76E703}"/>
              </a:ext>
            </a:extLst>
          </p:cNvPr>
          <p:cNvGrpSpPr/>
          <p:nvPr/>
        </p:nvGrpSpPr>
        <p:grpSpPr>
          <a:xfrm>
            <a:off x="6747517" y="2091170"/>
            <a:ext cx="1544045" cy="2632700"/>
            <a:chOff x="7033518" y="2116072"/>
            <a:chExt cx="1422119" cy="2632700"/>
          </a:xfrm>
        </p:grpSpPr>
        <p:grpSp>
          <p:nvGrpSpPr>
            <p:cNvPr id="55" name="Group 54">
              <a:extLst>
                <a:ext uri="{FF2B5EF4-FFF2-40B4-BE49-F238E27FC236}">
                  <a16:creationId xmlns:a16="http://schemas.microsoft.com/office/drawing/2014/main" id="{B48FF1CA-D2B7-49A1-8C32-BA151CF3FCD7}"/>
                </a:ext>
              </a:extLst>
            </p:cNvPr>
            <p:cNvGrpSpPr/>
            <p:nvPr/>
          </p:nvGrpSpPr>
          <p:grpSpPr>
            <a:xfrm>
              <a:off x="7071451" y="2116072"/>
              <a:ext cx="1384186" cy="1061446"/>
              <a:chOff x="7676852" y="1284899"/>
              <a:chExt cx="1384186" cy="1061446"/>
            </a:xfrm>
          </p:grpSpPr>
          <p:sp>
            <p:nvSpPr>
              <p:cNvPr id="35" name="Rectangle 34">
                <a:extLst>
                  <a:ext uri="{FF2B5EF4-FFF2-40B4-BE49-F238E27FC236}">
                    <a16:creationId xmlns:a16="http://schemas.microsoft.com/office/drawing/2014/main" id="{0A5C69F8-EEF1-4410-A78A-2EF0E6CE4CAA}"/>
                  </a:ext>
                </a:extLst>
              </p:cNvPr>
              <p:cNvSpPr/>
              <p:nvPr/>
            </p:nvSpPr>
            <p:spPr>
              <a:xfrm>
                <a:off x="7676852" y="1733549"/>
                <a:ext cx="1384186"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No BI integration</a:t>
                </a:r>
              </a:p>
            </p:txBody>
          </p:sp>
          <p:grpSp>
            <p:nvGrpSpPr>
              <p:cNvPr id="36" name="Group 35">
                <a:extLst>
                  <a:ext uri="{FF2B5EF4-FFF2-40B4-BE49-F238E27FC236}">
                    <a16:creationId xmlns:a16="http://schemas.microsoft.com/office/drawing/2014/main" id="{8C95A35A-8470-4208-86C7-22AECB72D624}"/>
                  </a:ext>
                </a:extLst>
              </p:cNvPr>
              <p:cNvGrpSpPr/>
              <p:nvPr/>
            </p:nvGrpSpPr>
            <p:grpSpPr>
              <a:xfrm>
                <a:off x="8133081" y="1284899"/>
                <a:ext cx="457200" cy="350395"/>
                <a:chOff x="5788183" y="3706306"/>
                <a:chExt cx="457200" cy="350395"/>
              </a:xfrm>
            </p:grpSpPr>
            <p:sp>
              <p:nvSpPr>
                <p:cNvPr id="37" name="Financial_E7BB" title="Icon of a chart made of vertical lines with a line tracing the top of each, turning into an arrow pointing up">
                  <a:extLst>
                    <a:ext uri="{FF2B5EF4-FFF2-40B4-BE49-F238E27FC236}">
                      <a16:creationId xmlns:a16="http://schemas.microsoft.com/office/drawing/2014/main" id="{3C7D135D-D42E-4424-8CCF-CC2C87E2FC82}"/>
                    </a:ext>
                  </a:extLst>
                </p:cNvPr>
                <p:cNvSpPr>
                  <a:spLocks noChangeAspect="1" noEditPoints="1"/>
                </p:cNvSpPr>
                <p:nvPr/>
              </p:nvSpPr>
              <p:spPr bwMode="auto">
                <a:xfrm>
                  <a:off x="5919258" y="3771594"/>
                  <a:ext cx="195051" cy="173991"/>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8" name="monitor" title="Icon of a monitor">
                  <a:extLst>
                    <a:ext uri="{FF2B5EF4-FFF2-40B4-BE49-F238E27FC236}">
                      <a16:creationId xmlns:a16="http://schemas.microsoft.com/office/drawing/2014/main" id="{ABCA3363-E8D1-4174-A766-7AB57E07F9D7}"/>
                    </a:ext>
                  </a:extLst>
                </p:cNvPr>
                <p:cNvSpPr>
                  <a:spLocks noChangeAspect="1" noEditPoints="1"/>
                </p:cNvSpPr>
                <p:nvPr/>
              </p:nvSpPr>
              <p:spPr bwMode="auto">
                <a:xfrm>
                  <a:off x="5788183" y="3706306"/>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5C1F22B1-F28B-4635-BB3A-09971BF1565D}"/>
                </a:ext>
              </a:extLst>
            </p:cNvPr>
            <p:cNvGrpSpPr/>
            <p:nvPr/>
          </p:nvGrpSpPr>
          <p:grpSpPr>
            <a:xfrm>
              <a:off x="7033518" y="3652510"/>
              <a:ext cx="1415118" cy="1096262"/>
              <a:chOff x="7615124" y="3304743"/>
              <a:chExt cx="1415118" cy="1096262"/>
            </a:xfrm>
          </p:grpSpPr>
          <p:sp>
            <p:nvSpPr>
              <p:cNvPr id="41" name="Rectangle 40">
                <a:extLst>
                  <a:ext uri="{FF2B5EF4-FFF2-40B4-BE49-F238E27FC236}">
                    <a16:creationId xmlns:a16="http://schemas.microsoft.com/office/drawing/2014/main" id="{0AD7C921-E56C-4338-9619-77D511BFFA3D}"/>
                  </a:ext>
                </a:extLst>
              </p:cNvPr>
              <p:cNvSpPr/>
              <p:nvPr/>
            </p:nvSpPr>
            <p:spPr>
              <a:xfrm>
                <a:off x="7615124" y="3788209"/>
                <a:ext cx="141511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Lack of tracking &amp; measuring performance</a:t>
                </a:r>
              </a:p>
            </p:txBody>
          </p:sp>
          <p:sp>
            <p:nvSpPr>
              <p:cNvPr id="42" name="Website" title="Icon of multiple app windows">
                <a:extLst>
                  <a:ext uri="{FF2B5EF4-FFF2-40B4-BE49-F238E27FC236}">
                    <a16:creationId xmlns:a16="http://schemas.microsoft.com/office/drawing/2014/main" id="{17C227A7-B435-4893-AFF2-84B608CAC798}"/>
                  </a:ext>
                </a:extLst>
              </p:cNvPr>
              <p:cNvSpPr>
                <a:spLocks noChangeAspect="1" noEditPoints="1"/>
              </p:cNvSpPr>
              <p:nvPr/>
            </p:nvSpPr>
            <p:spPr bwMode="auto">
              <a:xfrm>
                <a:off x="8134830" y="3304743"/>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65" name="Group 64">
            <a:extLst>
              <a:ext uri="{FF2B5EF4-FFF2-40B4-BE49-F238E27FC236}">
                <a16:creationId xmlns:a16="http://schemas.microsoft.com/office/drawing/2014/main" id="{4C9147B5-6B41-47E5-AC36-BD2B416E945F}"/>
              </a:ext>
            </a:extLst>
          </p:cNvPr>
          <p:cNvGrpSpPr/>
          <p:nvPr/>
        </p:nvGrpSpPr>
        <p:grpSpPr>
          <a:xfrm>
            <a:off x="8873748" y="2048748"/>
            <a:ext cx="3077643" cy="2743200"/>
            <a:chOff x="9058820" y="1520996"/>
            <a:chExt cx="3304429" cy="2743200"/>
          </a:xfrm>
        </p:grpSpPr>
        <p:cxnSp>
          <p:nvCxnSpPr>
            <p:cNvPr id="8" name="Straight Connector 7">
              <a:extLst>
                <a:ext uri="{FF2B5EF4-FFF2-40B4-BE49-F238E27FC236}">
                  <a16:creationId xmlns:a16="http://schemas.microsoft.com/office/drawing/2014/main" id="{4CC0853F-B72B-4360-B556-BB09BD4D1782}"/>
                </a:ext>
              </a:extLst>
            </p:cNvPr>
            <p:cNvCxnSpPr>
              <a:cxnSpLocks/>
            </p:cNvCxnSpPr>
            <p:nvPr/>
          </p:nvCxnSpPr>
          <p:spPr>
            <a:xfrm>
              <a:off x="9355073" y="1520996"/>
              <a:ext cx="0" cy="2743200"/>
            </a:xfrm>
            <a:prstGeom prst="line">
              <a:avLst/>
            </a:prstGeom>
            <a:noFill/>
            <a:ln w="9525" cap="rnd" cmpd="sng" algn="ctr">
              <a:solidFill>
                <a:srgbClr val="2E2F2E">
                  <a:lumMod val="25000"/>
                  <a:lumOff val="75000"/>
                </a:srgbClr>
              </a:solidFill>
              <a:prstDash val="solid"/>
              <a:headEnd type="none"/>
              <a:tailEnd type="none"/>
            </a:ln>
            <a:effectLst/>
          </p:spPr>
        </p:cxnSp>
        <p:grpSp>
          <p:nvGrpSpPr>
            <p:cNvPr id="64" name="Group 63">
              <a:extLst>
                <a:ext uri="{FF2B5EF4-FFF2-40B4-BE49-F238E27FC236}">
                  <a16:creationId xmlns:a16="http://schemas.microsoft.com/office/drawing/2014/main" id="{609C343C-DCA4-4AA7-A677-3328949FE592}"/>
                </a:ext>
              </a:extLst>
            </p:cNvPr>
            <p:cNvGrpSpPr/>
            <p:nvPr/>
          </p:nvGrpSpPr>
          <p:grpSpPr>
            <a:xfrm>
              <a:off x="9058820" y="1563041"/>
              <a:ext cx="3304429" cy="2610382"/>
              <a:chOff x="9058820" y="1563041"/>
              <a:chExt cx="3304429" cy="2610382"/>
            </a:xfrm>
          </p:grpSpPr>
          <p:grpSp>
            <p:nvGrpSpPr>
              <p:cNvPr id="63" name="Group 62">
                <a:extLst>
                  <a:ext uri="{FF2B5EF4-FFF2-40B4-BE49-F238E27FC236}">
                    <a16:creationId xmlns:a16="http://schemas.microsoft.com/office/drawing/2014/main" id="{33A9812D-FA98-4375-A4C0-DB2B5BF749FE}"/>
                  </a:ext>
                </a:extLst>
              </p:cNvPr>
              <p:cNvGrpSpPr/>
              <p:nvPr/>
            </p:nvGrpSpPr>
            <p:grpSpPr>
              <a:xfrm>
                <a:off x="9058820" y="1563041"/>
                <a:ext cx="3304429" cy="2610382"/>
                <a:chOff x="9058820" y="1563041"/>
                <a:chExt cx="3304429" cy="2610382"/>
              </a:xfrm>
            </p:grpSpPr>
            <p:grpSp>
              <p:nvGrpSpPr>
                <p:cNvPr id="58" name="Group 57">
                  <a:extLst>
                    <a:ext uri="{FF2B5EF4-FFF2-40B4-BE49-F238E27FC236}">
                      <a16:creationId xmlns:a16="http://schemas.microsoft.com/office/drawing/2014/main" id="{04F29781-2371-46B3-8C14-1ADB1FC2FE6D}"/>
                    </a:ext>
                  </a:extLst>
                </p:cNvPr>
                <p:cNvGrpSpPr/>
                <p:nvPr/>
              </p:nvGrpSpPr>
              <p:grpSpPr>
                <a:xfrm>
                  <a:off x="9058820" y="1568074"/>
                  <a:ext cx="2186693" cy="1012356"/>
                  <a:chOff x="9481636" y="996675"/>
                  <a:chExt cx="2186693" cy="1012356"/>
                </a:xfrm>
              </p:grpSpPr>
              <p:sp>
                <p:nvSpPr>
                  <p:cNvPr id="45" name="Rectangle 44">
                    <a:extLst>
                      <a:ext uri="{FF2B5EF4-FFF2-40B4-BE49-F238E27FC236}">
                        <a16:creationId xmlns:a16="http://schemas.microsoft.com/office/drawing/2014/main" id="{B706430C-022E-4928-A17F-FFA5C4E59DED}"/>
                      </a:ext>
                    </a:extLst>
                  </p:cNvPr>
                  <p:cNvSpPr/>
                  <p:nvPr/>
                </p:nvSpPr>
                <p:spPr>
                  <a:xfrm>
                    <a:off x="9481636" y="1396235"/>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Legacy system</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maintenance</a:t>
                    </a:r>
                  </a:p>
                </p:txBody>
              </p:sp>
              <p:sp>
                <p:nvSpPr>
                  <p:cNvPr id="46" name="Browser" title="Icon of a browser window">
                    <a:extLst>
                      <a:ext uri="{FF2B5EF4-FFF2-40B4-BE49-F238E27FC236}">
                        <a16:creationId xmlns:a16="http://schemas.microsoft.com/office/drawing/2014/main" id="{AF33E6FE-543E-4D4A-B91E-191032CC3638}"/>
                      </a:ext>
                    </a:extLst>
                  </p:cNvPr>
                  <p:cNvSpPr>
                    <a:spLocks noChangeAspect="1" noEditPoints="1"/>
                  </p:cNvSpPr>
                  <p:nvPr/>
                </p:nvSpPr>
                <p:spPr bwMode="auto">
                  <a:xfrm>
                    <a:off x="10349550" y="996675"/>
                    <a:ext cx="515371" cy="4124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CEB96E09-2275-48DA-9133-F76EFA9DA6A2}"/>
                    </a:ext>
                  </a:extLst>
                </p:cNvPr>
                <p:cNvGrpSpPr/>
                <p:nvPr/>
              </p:nvGrpSpPr>
              <p:grpSpPr>
                <a:xfrm>
                  <a:off x="10754671" y="1563041"/>
                  <a:ext cx="1608578" cy="1117851"/>
                  <a:chOff x="9829770" y="2230420"/>
                  <a:chExt cx="1608578" cy="1117851"/>
                </a:xfrm>
              </p:grpSpPr>
              <p:sp>
                <p:nvSpPr>
                  <p:cNvPr id="47" name="Rectangle 46">
                    <a:extLst>
                      <a:ext uri="{FF2B5EF4-FFF2-40B4-BE49-F238E27FC236}">
                        <a16:creationId xmlns:a16="http://schemas.microsoft.com/office/drawing/2014/main" id="{B9F13AEE-8768-46FF-915B-912D58B828E0}"/>
                      </a:ext>
                    </a:extLst>
                  </p:cNvPr>
                  <p:cNvSpPr/>
                  <p:nvPr/>
                </p:nvSpPr>
                <p:spPr>
                  <a:xfrm>
                    <a:off x="9829770" y="2735475"/>
                    <a:ext cx="160857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Security &amp;</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Compliance needs</a:t>
                    </a:r>
                  </a:p>
                </p:txBody>
              </p:sp>
              <p:sp>
                <p:nvSpPr>
                  <p:cNvPr id="48" name="Lock" title="Icon of a padlock">
                    <a:extLst>
                      <a:ext uri="{FF2B5EF4-FFF2-40B4-BE49-F238E27FC236}">
                        <a16:creationId xmlns:a16="http://schemas.microsoft.com/office/drawing/2014/main" id="{E6ECC98E-0969-409B-AB0E-874DB3B22351}"/>
                      </a:ext>
                    </a:extLst>
                  </p:cNvPr>
                  <p:cNvSpPr>
                    <a:spLocks noChangeAspect="1" noEditPoints="1"/>
                  </p:cNvSpPr>
                  <p:nvPr/>
                </p:nvSpPr>
                <p:spPr bwMode="auto">
                  <a:xfrm>
                    <a:off x="10455337" y="2230420"/>
                    <a:ext cx="320606" cy="44809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49" name="Rectangle 48">
                  <a:extLst>
                    <a:ext uri="{FF2B5EF4-FFF2-40B4-BE49-F238E27FC236}">
                      <a16:creationId xmlns:a16="http://schemas.microsoft.com/office/drawing/2014/main" id="{A515DC71-E0A0-4CB9-979E-6C895A37C216}"/>
                    </a:ext>
                  </a:extLst>
                </p:cNvPr>
                <p:cNvSpPr/>
                <p:nvPr/>
              </p:nvSpPr>
              <p:spPr>
                <a:xfrm>
                  <a:off x="9645083" y="3560627"/>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Leverage existing</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technology</a:t>
                  </a:r>
                </a:p>
              </p:txBody>
            </p:sp>
          </p:grpSp>
          <p:sp>
            <p:nvSpPr>
              <p:cNvPr id="50" name="server" title="Icon of a server tower">
                <a:extLst>
                  <a:ext uri="{FF2B5EF4-FFF2-40B4-BE49-F238E27FC236}">
                    <a16:creationId xmlns:a16="http://schemas.microsoft.com/office/drawing/2014/main" id="{4A8A353F-531C-47CD-AD0C-5F07C30342D0}"/>
                  </a:ext>
                </a:extLst>
              </p:cNvPr>
              <p:cNvSpPr>
                <a:spLocks noChangeAspect="1" noEditPoints="1"/>
              </p:cNvSpPr>
              <p:nvPr/>
            </p:nvSpPr>
            <p:spPr bwMode="auto">
              <a:xfrm>
                <a:off x="10619040" y="3058200"/>
                <a:ext cx="259988" cy="4938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5" name="Rectangle 4">
            <a:extLst>
              <a:ext uri="{FF2B5EF4-FFF2-40B4-BE49-F238E27FC236}">
                <a16:creationId xmlns:a16="http://schemas.microsoft.com/office/drawing/2014/main" id="{DE752736-2C07-45A0-B36E-120626022D84}"/>
              </a:ext>
            </a:extLst>
          </p:cNvPr>
          <p:cNvSpPr/>
          <p:nvPr/>
        </p:nvSpPr>
        <p:spPr bwMode="auto">
          <a:xfrm>
            <a:off x="399244" y="1354065"/>
            <a:ext cx="2651052"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Time to Market</a:t>
            </a:r>
          </a:p>
        </p:txBody>
      </p:sp>
      <p:sp>
        <p:nvSpPr>
          <p:cNvPr id="101" name="Rectangle 100">
            <a:extLst>
              <a:ext uri="{FF2B5EF4-FFF2-40B4-BE49-F238E27FC236}">
                <a16:creationId xmlns:a16="http://schemas.microsoft.com/office/drawing/2014/main" id="{2D4C37CF-1260-4C93-9292-4BCA73F69577}"/>
              </a:ext>
            </a:extLst>
          </p:cNvPr>
          <p:cNvSpPr/>
          <p:nvPr/>
        </p:nvSpPr>
        <p:spPr bwMode="auto">
          <a:xfrm>
            <a:off x="3444949" y="1342586"/>
            <a:ext cx="2651051"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Business/ IT Alignment</a:t>
            </a:r>
          </a:p>
        </p:txBody>
      </p:sp>
      <p:sp>
        <p:nvSpPr>
          <p:cNvPr id="105" name="Rectangle 104">
            <a:extLst>
              <a:ext uri="{FF2B5EF4-FFF2-40B4-BE49-F238E27FC236}">
                <a16:creationId xmlns:a16="http://schemas.microsoft.com/office/drawing/2014/main" id="{4DBA550E-8601-4E51-8B20-D3CDB3332D4A}"/>
              </a:ext>
            </a:extLst>
          </p:cNvPr>
          <p:cNvSpPr/>
          <p:nvPr/>
        </p:nvSpPr>
        <p:spPr bwMode="auto">
          <a:xfrm>
            <a:off x="6370919" y="1342585"/>
            <a:ext cx="2502830"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Lack of Insights</a:t>
            </a:r>
          </a:p>
        </p:txBody>
      </p:sp>
      <p:sp>
        <p:nvSpPr>
          <p:cNvPr id="106" name="Rectangle 105">
            <a:extLst>
              <a:ext uri="{FF2B5EF4-FFF2-40B4-BE49-F238E27FC236}">
                <a16:creationId xmlns:a16="http://schemas.microsoft.com/office/drawing/2014/main" id="{B2BC632B-F73A-4FED-A358-D57D545D726E}"/>
              </a:ext>
            </a:extLst>
          </p:cNvPr>
          <p:cNvSpPr/>
          <p:nvPr/>
        </p:nvSpPr>
        <p:spPr bwMode="auto">
          <a:xfrm>
            <a:off x="9273763" y="1338849"/>
            <a:ext cx="2651051"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Total cost of ownership</a:t>
            </a:r>
          </a:p>
        </p:txBody>
      </p:sp>
      <p:sp>
        <p:nvSpPr>
          <p:cNvPr id="88" name="Title 1">
            <a:extLst>
              <a:ext uri="{FF2B5EF4-FFF2-40B4-BE49-F238E27FC236}">
                <a16:creationId xmlns:a16="http://schemas.microsoft.com/office/drawing/2014/main" id="{B2BF0AFC-4737-49B4-B8B6-6B515D3A532B}"/>
              </a:ext>
            </a:extLst>
          </p:cNvPr>
          <p:cNvSpPr txBox="1">
            <a:spLocks/>
          </p:cNvSpPr>
          <p:nvPr/>
        </p:nvSpPr>
        <p:spPr>
          <a:xfrm>
            <a:off x="3239017" y="5273436"/>
            <a:ext cx="5301167" cy="425488"/>
          </a:xfrm>
          <a:prstGeom prst="rect">
            <a:avLst/>
          </a:prstGeom>
          <a:noFill/>
        </p:spPr>
        <p:txBody>
          <a:bodyPr vert="horz" wrap="square" lIns="44827" tIns="89654" rIns="44827" bIns="89654" rtlCol="0" anchor="t" anchorCtr="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62" rtl="0" eaLnBrk="1" fontAlgn="auto" latinLnBrk="0" hangingPunct="1">
              <a:lnSpc>
                <a:spcPct val="90000"/>
              </a:lnSpc>
              <a:spcBef>
                <a:spcPct val="0"/>
              </a:spcBef>
              <a:spcAft>
                <a:spcPts val="0"/>
              </a:spcAft>
              <a:buClrTx/>
              <a:buSzTx/>
              <a:buFontTx/>
              <a:buNone/>
              <a:tabLst/>
              <a:defRPr/>
            </a:pPr>
            <a:r>
              <a:rPr kumimoji="0" lang="en-US" sz="1765" b="1" i="0" u="none" strike="noStrike" kern="1200" cap="none" spc="-49" normalizeH="0" baseline="0" noProof="0" dirty="0">
                <a:ln w="3175">
                  <a:noFill/>
                </a:ln>
                <a:solidFill>
                  <a:srgbClr val="001E4E"/>
                </a:solidFill>
                <a:effectLst/>
                <a:uLnTx/>
                <a:uFillTx/>
                <a:latin typeface="Segoe UI Semibold" panose="020B0702040204020203" pitchFamily="34" charset="0"/>
                <a:ea typeface="+mn-ea"/>
                <a:cs typeface="Segoe UI Semibold" panose="020B0702040204020203" pitchFamily="34" charset="0"/>
              </a:rPr>
              <a:t>Line of business decision makers are critical to success</a:t>
            </a:r>
          </a:p>
        </p:txBody>
      </p:sp>
      <p:grpSp>
        <p:nvGrpSpPr>
          <p:cNvPr id="112" name="Group 111">
            <a:extLst>
              <a:ext uri="{FF2B5EF4-FFF2-40B4-BE49-F238E27FC236}">
                <a16:creationId xmlns:a16="http://schemas.microsoft.com/office/drawing/2014/main" id="{1234A393-AFFF-452B-892C-D2B7990887B3}"/>
              </a:ext>
            </a:extLst>
          </p:cNvPr>
          <p:cNvGrpSpPr/>
          <p:nvPr/>
        </p:nvGrpSpPr>
        <p:grpSpPr>
          <a:xfrm>
            <a:off x="1141606" y="5567695"/>
            <a:ext cx="2900669" cy="843032"/>
            <a:chOff x="408198" y="2332338"/>
            <a:chExt cx="2958456" cy="859827"/>
          </a:xfrm>
        </p:grpSpPr>
        <p:sp>
          <p:nvSpPr>
            <p:cNvPr id="113" name="TextBox 112">
              <a:extLst>
                <a:ext uri="{FF2B5EF4-FFF2-40B4-BE49-F238E27FC236}">
                  <a16:creationId xmlns:a16="http://schemas.microsoft.com/office/drawing/2014/main" id="{581EE6C8-98D6-40D7-88B2-9353C78E140F}"/>
                </a:ext>
              </a:extLst>
            </p:cNvPr>
            <p:cNvSpPr txBox="1"/>
            <p:nvPr/>
          </p:nvSpPr>
          <p:spPr>
            <a:xfrm>
              <a:off x="408198" y="2332338"/>
              <a:ext cx="1146282" cy="859827"/>
            </a:xfrm>
            <a:prstGeom prst="rect">
              <a:avLst/>
            </a:prstGeom>
            <a:noFill/>
          </p:spPr>
          <p:txBody>
            <a:bodyPr wrap="square" lIns="44827" tIns="89654" rIns="44827" bIns="89654" rtlCol="0" anchor="ctr">
              <a:noAutofit/>
            </a:bodyPr>
            <a:lstStyle/>
            <a:p>
              <a:pPr marL="0" marR="0" lvl="0" indent="0" algn="l" defTabSz="896480" rtl="0" eaLnBrk="1" fontAlgn="auto" latinLnBrk="0" hangingPunct="1">
                <a:lnSpc>
                  <a:spcPct val="100000"/>
                </a:lnSpc>
                <a:spcBef>
                  <a:spcPts val="0"/>
                </a:spcBef>
                <a:spcAft>
                  <a:spcPts val="588"/>
                </a:spcAft>
                <a:buClrTx/>
                <a:buSzTx/>
                <a:buFontTx/>
                <a:buNone/>
                <a:tabLst/>
                <a:defRPr/>
              </a:pPr>
              <a:r>
                <a:rPr kumimoji="0" lang="en-US" sz="3530" b="1" i="0" u="none" strike="noStrike" kern="0" cap="none" spc="0" normalizeH="0" baseline="0" noProof="0">
                  <a:ln>
                    <a:noFill/>
                  </a:ln>
                  <a:solidFill>
                    <a:srgbClr val="001E4E"/>
                  </a:solidFill>
                  <a:effectLst/>
                  <a:uLnTx/>
                  <a:uFillTx/>
                  <a:latin typeface="Segoe UI"/>
                  <a:ea typeface="Segoe UI" pitchFamily="34" charset="0"/>
                  <a:cs typeface="Segoe UI" pitchFamily="34" charset="0"/>
                </a:rPr>
                <a:t>61%</a:t>
              </a:r>
              <a:endParaRPr kumimoji="0" lang="en-US" sz="1569"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sp>
          <p:nvSpPr>
            <p:cNvPr id="114" name="Rectangle 113">
              <a:extLst>
                <a:ext uri="{FF2B5EF4-FFF2-40B4-BE49-F238E27FC236}">
                  <a16:creationId xmlns:a16="http://schemas.microsoft.com/office/drawing/2014/main" id="{D89C3152-4614-42C5-90E7-3D90A2758C5F}"/>
                </a:ext>
              </a:extLst>
            </p:cNvPr>
            <p:cNvSpPr/>
            <p:nvPr/>
          </p:nvSpPr>
          <p:spPr>
            <a:xfrm>
              <a:off x="1354762" y="2500641"/>
              <a:ext cx="2011892" cy="523220"/>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of technology projects </a:t>
              </a:r>
              <a:r>
                <a:rPr kumimoji="0" lang="en-US" sz="1373" b="1" i="0" u="none" strike="noStrike" kern="0" cap="none" spc="0" normalizeH="0" baseline="0" noProof="0" dirty="0">
                  <a:ln w="3175">
                    <a:noFill/>
                  </a:ln>
                  <a:solidFill>
                    <a:srgbClr val="505050"/>
                  </a:solidFill>
                  <a:effectLst/>
                  <a:uLnTx/>
                  <a:uFillTx/>
                  <a:latin typeface="Segoe UI"/>
                  <a:ea typeface="+mn-ea"/>
                  <a:cs typeface="Segoe UI" panose="020B0502040204020203" pitchFamily="34" charset="0"/>
                </a:rPr>
                <a:t>funded</a:t>
              </a: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by </a:t>
              </a:r>
              <a:r>
                <a:rPr kumimoji="0" lang="en-US" sz="1373"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LoB</a:t>
              </a:r>
              <a:endParaRPr kumimoji="0" lang="en-US" sz="1373"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1E3D7959-F7E8-4E89-BC79-8A24A3A1A9CC}"/>
              </a:ext>
            </a:extLst>
          </p:cNvPr>
          <p:cNvGrpSpPr/>
          <p:nvPr/>
        </p:nvGrpSpPr>
        <p:grpSpPr>
          <a:xfrm>
            <a:off x="7968839" y="5632323"/>
            <a:ext cx="3070216" cy="633706"/>
            <a:chOff x="364559" y="3044042"/>
            <a:chExt cx="3131380" cy="646331"/>
          </a:xfrm>
        </p:grpSpPr>
        <p:sp>
          <p:nvSpPr>
            <p:cNvPr id="116" name="Rectangle 115">
              <a:extLst>
                <a:ext uri="{FF2B5EF4-FFF2-40B4-BE49-F238E27FC236}">
                  <a16:creationId xmlns:a16="http://schemas.microsoft.com/office/drawing/2014/main" id="{3D5D945D-32D9-4A64-817F-A8FCA589D60D}"/>
                </a:ext>
              </a:extLst>
            </p:cNvPr>
            <p:cNvSpPr/>
            <p:nvPr/>
          </p:nvSpPr>
          <p:spPr>
            <a:xfrm>
              <a:off x="364559" y="3044042"/>
              <a:ext cx="1117614" cy="646331"/>
            </a:xfrm>
            <a:prstGeom prst="rect">
              <a:avLst/>
            </a:prstGeom>
          </p:spPr>
          <p:txBody>
            <a:bodyPr wrap="none">
              <a:spAutoFit/>
            </a:bodyPr>
            <a:lstStyle/>
            <a:p>
              <a:pPr marL="0" marR="0" lvl="0" indent="0" algn="l" defTabSz="896480" rtl="0" eaLnBrk="1" fontAlgn="auto" latinLnBrk="0" hangingPunct="1">
                <a:lnSpc>
                  <a:spcPct val="100000"/>
                </a:lnSpc>
                <a:spcBef>
                  <a:spcPts val="0"/>
                </a:spcBef>
                <a:spcAft>
                  <a:spcPts val="588"/>
                </a:spcAft>
                <a:buClrTx/>
                <a:buSzTx/>
                <a:buFontTx/>
                <a:buNone/>
                <a:tabLst/>
                <a:defRPr/>
              </a:pPr>
              <a:r>
                <a:rPr kumimoji="0" lang="en-US" sz="3530" b="1" i="0" u="none" strike="noStrike" kern="0" cap="none" spc="0" normalizeH="0" baseline="0" noProof="0">
                  <a:ln>
                    <a:noFill/>
                  </a:ln>
                  <a:solidFill>
                    <a:srgbClr val="001E4E"/>
                  </a:solidFill>
                  <a:effectLst/>
                  <a:uLnTx/>
                  <a:uFillTx/>
                  <a:latin typeface="Segoe UI"/>
                  <a:ea typeface="+mn-ea"/>
                  <a:cs typeface="Segoe UI" pitchFamily="34" charset="0"/>
                </a:rPr>
                <a:t>81%</a:t>
              </a:r>
              <a:endParaRPr kumimoji="0" lang="en-US" sz="1569"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E19CB556-D7D8-42B9-B3AE-AF03E2E84CF5}"/>
                </a:ext>
              </a:extLst>
            </p:cNvPr>
            <p:cNvSpPr/>
            <p:nvPr/>
          </p:nvSpPr>
          <p:spPr>
            <a:xfrm>
              <a:off x="1400919" y="3126255"/>
              <a:ext cx="2095020" cy="523220"/>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of technology projects </a:t>
              </a:r>
              <a:r>
                <a:rPr kumimoji="0" lang="en-US" sz="1373" b="1"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influenced</a:t>
              </a: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by </a:t>
              </a:r>
              <a:r>
                <a:rPr kumimoji="0" lang="en-US" sz="1373"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LoB</a:t>
              </a:r>
              <a:endPar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97982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2F059F-9E5F-4185-92ED-71340C00836F}"/>
              </a:ext>
            </a:extLst>
          </p:cNvPr>
          <p:cNvSpPr txBox="1"/>
          <p:nvPr/>
        </p:nvSpPr>
        <p:spPr>
          <a:xfrm>
            <a:off x="82056" y="217265"/>
            <a:ext cx="6358204" cy="6325113"/>
          </a:xfrm>
          <a:prstGeom prst="rect">
            <a:avLst/>
          </a:prstGeom>
          <a:noFill/>
        </p:spPr>
        <p:txBody>
          <a:bodyPr wrap="square" lIns="179259" tIns="143407" rIns="179259" bIns="143407"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Organisations deal with countless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manual, paper &amp; complex processes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Only so many problems can be solved with</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off-the-shelf SaaS</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Sometimes…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There’s just not “an app for that”</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Custom development &amp; maintenance</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is time consuming and costly</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Everything else…</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GB" sz="2800" b="1" i="0" u="none" strike="noStrike" kern="1200" cap="none" spc="0" normalizeH="0" baseline="0" noProof="0" dirty="0">
                <a:ln>
                  <a:noFill/>
                </a:ln>
                <a:solidFill>
                  <a:srgbClr val="742774"/>
                </a:solidFill>
                <a:effectLst/>
                <a:uLnTx/>
                <a:uFillTx/>
                <a:latin typeface="SEGOE UI REGULAR"/>
                <a:ea typeface="+mn-ea"/>
                <a:cs typeface="+mn-cs"/>
              </a:rPr>
              <a:t>is a missed opportunity to optimise</a:t>
            </a:r>
          </a:p>
        </p:txBody>
      </p:sp>
      <p:sp>
        <p:nvSpPr>
          <p:cNvPr id="138" name="Rounded Rectangle 2">
            <a:extLst>
              <a:ext uri="{FF2B5EF4-FFF2-40B4-BE49-F238E27FC236}">
                <a16:creationId xmlns:a16="http://schemas.microsoft.com/office/drawing/2014/main" id="{50195AB8-872B-4ACE-9904-15CF2F6F172D}"/>
              </a:ext>
            </a:extLst>
          </p:cNvPr>
          <p:cNvSpPr/>
          <p:nvPr/>
        </p:nvSpPr>
        <p:spPr bwMode="auto">
          <a:xfrm>
            <a:off x="6408764" y="2723241"/>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ounded Rectangle 3">
            <a:extLst>
              <a:ext uri="{FF2B5EF4-FFF2-40B4-BE49-F238E27FC236}">
                <a16:creationId xmlns:a16="http://schemas.microsoft.com/office/drawing/2014/main" id="{8485E5F6-3E03-4A00-BAC8-A8F10DB58F68}"/>
              </a:ext>
            </a:extLst>
          </p:cNvPr>
          <p:cNvSpPr/>
          <p:nvPr/>
        </p:nvSpPr>
        <p:spPr bwMode="auto">
          <a:xfrm>
            <a:off x="6912988" y="2723240"/>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4">
            <a:extLst>
              <a:ext uri="{FF2B5EF4-FFF2-40B4-BE49-F238E27FC236}">
                <a16:creationId xmlns:a16="http://schemas.microsoft.com/office/drawing/2014/main" id="{903792B5-CDE1-4844-B286-AC906A9D8193}"/>
              </a:ext>
            </a:extLst>
          </p:cNvPr>
          <p:cNvSpPr/>
          <p:nvPr/>
        </p:nvSpPr>
        <p:spPr bwMode="auto">
          <a:xfrm>
            <a:off x="7417211" y="2723240"/>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ounded Rectangle 11">
            <a:extLst>
              <a:ext uri="{FF2B5EF4-FFF2-40B4-BE49-F238E27FC236}">
                <a16:creationId xmlns:a16="http://schemas.microsoft.com/office/drawing/2014/main" id="{E895E73F-ECC6-46FE-B690-46690F30C3B4}"/>
              </a:ext>
            </a:extLst>
          </p:cNvPr>
          <p:cNvSpPr/>
          <p:nvPr/>
        </p:nvSpPr>
        <p:spPr bwMode="auto">
          <a:xfrm>
            <a:off x="6402409" y="3222932"/>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ounded Rectangle 12">
            <a:extLst>
              <a:ext uri="{FF2B5EF4-FFF2-40B4-BE49-F238E27FC236}">
                <a16:creationId xmlns:a16="http://schemas.microsoft.com/office/drawing/2014/main" id="{055F4356-6BEB-4558-ADB2-7E34311A7B0B}"/>
              </a:ext>
            </a:extLst>
          </p:cNvPr>
          <p:cNvSpPr/>
          <p:nvPr/>
        </p:nvSpPr>
        <p:spPr bwMode="auto">
          <a:xfrm>
            <a:off x="6906633" y="3222931"/>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 name="Rounded Rectangle 19">
            <a:extLst>
              <a:ext uri="{FF2B5EF4-FFF2-40B4-BE49-F238E27FC236}">
                <a16:creationId xmlns:a16="http://schemas.microsoft.com/office/drawing/2014/main" id="{56FA3F56-6ADA-407F-A032-5A0181D8F71D}"/>
              </a:ext>
            </a:extLst>
          </p:cNvPr>
          <p:cNvSpPr/>
          <p:nvPr/>
        </p:nvSpPr>
        <p:spPr bwMode="auto">
          <a:xfrm>
            <a:off x="6409725" y="1228046"/>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ounded Rectangle 20">
            <a:extLst>
              <a:ext uri="{FF2B5EF4-FFF2-40B4-BE49-F238E27FC236}">
                <a16:creationId xmlns:a16="http://schemas.microsoft.com/office/drawing/2014/main" id="{2AAFD6B3-FAE9-47E3-8958-6A5CD32B1709}"/>
              </a:ext>
            </a:extLst>
          </p:cNvPr>
          <p:cNvSpPr/>
          <p:nvPr/>
        </p:nvSpPr>
        <p:spPr bwMode="auto">
          <a:xfrm>
            <a:off x="6913949" y="1228045"/>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ounded Rectangle 21">
            <a:extLst>
              <a:ext uri="{FF2B5EF4-FFF2-40B4-BE49-F238E27FC236}">
                <a16:creationId xmlns:a16="http://schemas.microsoft.com/office/drawing/2014/main" id="{CEE65497-2DCA-4E0A-B259-228A87396B4B}"/>
              </a:ext>
            </a:extLst>
          </p:cNvPr>
          <p:cNvSpPr/>
          <p:nvPr/>
        </p:nvSpPr>
        <p:spPr bwMode="auto">
          <a:xfrm>
            <a:off x="7418173" y="1228045"/>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ounded Rectangle 22">
            <a:extLst>
              <a:ext uri="{FF2B5EF4-FFF2-40B4-BE49-F238E27FC236}">
                <a16:creationId xmlns:a16="http://schemas.microsoft.com/office/drawing/2014/main" id="{EB9B4930-7D28-4894-9321-37420F1DC5C9}"/>
              </a:ext>
            </a:extLst>
          </p:cNvPr>
          <p:cNvSpPr/>
          <p:nvPr/>
        </p:nvSpPr>
        <p:spPr bwMode="auto">
          <a:xfrm>
            <a:off x="7922396" y="1228044"/>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ounded Rectangle 23">
            <a:extLst>
              <a:ext uri="{FF2B5EF4-FFF2-40B4-BE49-F238E27FC236}">
                <a16:creationId xmlns:a16="http://schemas.microsoft.com/office/drawing/2014/main" id="{536BEB4D-C584-45CC-AC23-6E9733E572D0}"/>
              </a:ext>
            </a:extLst>
          </p:cNvPr>
          <p:cNvSpPr/>
          <p:nvPr/>
        </p:nvSpPr>
        <p:spPr bwMode="auto">
          <a:xfrm>
            <a:off x="8426619" y="1228044"/>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ounded Rectangle 35">
            <a:extLst>
              <a:ext uri="{FF2B5EF4-FFF2-40B4-BE49-F238E27FC236}">
                <a16:creationId xmlns:a16="http://schemas.microsoft.com/office/drawing/2014/main" id="{B6FB1166-D436-41DE-9E09-A08E9D8B35E4}"/>
              </a:ext>
            </a:extLst>
          </p:cNvPr>
          <p:cNvSpPr/>
          <p:nvPr/>
        </p:nvSpPr>
        <p:spPr bwMode="auto">
          <a:xfrm>
            <a:off x="6409725" y="1727729"/>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ounded Rectangle 36">
            <a:extLst>
              <a:ext uri="{FF2B5EF4-FFF2-40B4-BE49-F238E27FC236}">
                <a16:creationId xmlns:a16="http://schemas.microsoft.com/office/drawing/2014/main" id="{C33DC8EF-23CE-40A4-B1BE-1C76C5EE980A}"/>
              </a:ext>
            </a:extLst>
          </p:cNvPr>
          <p:cNvSpPr/>
          <p:nvPr/>
        </p:nvSpPr>
        <p:spPr bwMode="auto">
          <a:xfrm>
            <a:off x="6913949" y="1727729"/>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ounded Rectangle 37">
            <a:extLst>
              <a:ext uri="{FF2B5EF4-FFF2-40B4-BE49-F238E27FC236}">
                <a16:creationId xmlns:a16="http://schemas.microsoft.com/office/drawing/2014/main" id="{2BBC1114-5E5F-4447-961E-CB826C6F8390}"/>
              </a:ext>
            </a:extLst>
          </p:cNvPr>
          <p:cNvSpPr/>
          <p:nvPr/>
        </p:nvSpPr>
        <p:spPr bwMode="auto">
          <a:xfrm>
            <a:off x="7418173" y="1727728"/>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1" name="Group 150">
            <a:extLst>
              <a:ext uri="{FF2B5EF4-FFF2-40B4-BE49-F238E27FC236}">
                <a16:creationId xmlns:a16="http://schemas.microsoft.com/office/drawing/2014/main" id="{6F3D09FB-4DE2-4B80-8FDD-3BB614AB123D}"/>
              </a:ext>
            </a:extLst>
          </p:cNvPr>
          <p:cNvGrpSpPr/>
          <p:nvPr/>
        </p:nvGrpSpPr>
        <p:grpSpPr>
          <a:xfrm>
            <a:off x="6395093" y="228674"/>
            <a:ext cx="5490973" cy="6412061"/>
            <a:chOff x="6628170" y="232299"/>
            <a:chExt cx="5601873" cy="6541563"/>
          </a:xfrm>
          <a:solidFill>
            <a:srgbClr val="742774"/>
          </a:solidFill>
        </p:grpSpPr>
        <p:sp>
          <p:nvSpPr>
            <p:cNvPr id="152" name="Rounded Rectangle 5">
              <a:extLst>
                <a:ext uri="{FF2B5EF4-FFF2-40B4-BE49-F238E27FC236}">
                  <a16:creationId xmlns:a16="http://schemas.microsoft.com/office/drawing/2014/main" id="{741CD53E-A137-4BD5-B7B0-92CF0496AC6B}"/>
                </a:ext>
              </a:extLst>
            </p:cNvPr>
            <p:cNvSpPr/>
            <p:nvPr/>
          </p:nvSpPr>
          <p:spPr bwMode="auto">
            <a:xfrm>
              <a:off x="8186320" y="277922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ounded Rectangle 6">
              <a:extLst>
                <a:ext uri="{FF2B5EF4-FFF2-40B4-BE49-F238E27FC236}">
                  <a16:creationId xmlns:a16="http://schemas.microsoft.com/office/drawing/2014/main" id="{A1150B0E-E6F8-4D07-BC3C-EE7FC586529C}"/>
                </a:ext>
              </a:extLst>
            </p:cNvPr>
            <p:cNvSpPr/>
            <p:nvPr/>
          </p:nvSpPr>
          <p:spPr bwMode="auto">
            <a:xfrm>
              <a:off x="8700727" y="277922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7">
              <a:extLst>
                <a:ext uri="{FF2B5EF4-FFF2-40B4-BE49-F238E27FC236}">
                  <a16:creationId xmlns:a16="http://schemas.microsoft.com/office/drawing/2014/main" id="{8B5E7247-9F30-4F58-BC21-3A8968B00598}"/>
                </a:ext>
              </a:extLst>
            </p:cNvPr>
            <p:cNvSpPr/>
            <p:nvPr/>
          </p:nvSpPr>
          <p:spPr bwMode="auto">
            <a:xfrm>
              <a:off x="9215134" y="17616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ounded Rectangle 8">
              <a:extLst>
                <a:ext uri="{FF2B5EF4-FFF2-40B4-BE49-F238E27FC236}">
                  <a16:creationId xmlns:a16="http://schemas.microsoft.com/office/drawing/2014/main" id="{7C843576-073F-4388-BBBD-DCACD726CB9B}"/>
                </a:ext>
              </a:extLst>
            </p:cNvPr>
            <p:cNvSpPr/>
            <p:nvPr/>
          </p:nvSpPr>
          <p:spPr bwMode="auto">
            <a:xfrm>
              <a:off x="9729541" y="17616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9">
              <a:extLst>
                <a:ext uri="{FF2B5EF4-FFF2-40B4-BE49-F238E27FC236}">
                  <a16:creationId xmlns:a16="http://schemas.microsoft.com/office/drawing/2014/main" id="{45CB03BE-7883-4BA3-A3A5-C2E7D36AE7F6}"/>
                </a:ext>
              </a:extLst>
            </p:cNvPr>
            <p:cNvSpPr/>
            <p:nvPr/>
          </p:nvSpPr>
          <p:spPr bwMode="auto">
            <a:xfrm>
              <a:off x="10258425" y="1761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ounded Rectangle 13">
              <a:extLst>
                <a:ext uri="{FF2B5EF4-FFF2-40B4-BE49-F238E27FC236}">
                  <a16:creationId xmlns:a16="http://schemas.microsoft.com/office/drawing/2014/main" id="{3BAF7EA3-9227-49B4-A4E7-1CC2137D136F}"/>
                </a:ext>
              </a:extLst>
            </p:cNvPr>
            <p:cNvSpPr/>
            <p:nvPr/>
          </p:nvSpPr>
          <p:spPr bwMode="auto">
            <a:xfrm>
              <a:off x="7671913" y="328900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ounded Rectangle 14">
              <a:extLst>
                <a:ext uri="{FF2B5EF4-FFF2-40B4-BE49-F238E27FC236}">
                  <a16:creationId xmlns:a16="http://schemas.microsoft.com/office/drawing/2014/main" id="{6D2B6AD7-7C7C-4D94-98C4-DF9851871310}"/>
                </a:ext>
              </a:extLst>
            </p:cNvPr>
            <p:cNvSpPr/>
            <p:nvPr/>
          </p:nvSpPr>
          <p:spPr bwMode="auto">
            <a:xfrm>
              <a:off x="8186320" y="227142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ounded Rectangle 15">
              <a:extLst>
                <a:ext uri="{FF2B5EF4-FFF2-40B4-BE49-F238E27FC236}">
                  <a16:creationId xmlns:a16="http://schemas.microsoft.com/office/drawing/2014/main" id="{035678AE-A1A0-4AEC-BEA5-20596B0DBB4C}"/>
                </a:ext>
              </a:extLst>
            </p:cNvPr>
            <p:cNvSpPr/>
            <p:nvPr/>
          </p:nvSpPr>
          <p:spPr bwMode="auto">
            <a:xfrm>
              <a:off x="8700727" y="227142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ounded Rectangle 16">
              <a:extLst>
                <a:ext uri="{FF2B5EF4-FFF2-40B4-BE49-F238E27FC236}">
                  <a16:creationId xmlns:a16="http://schemas.microsoft.com/office/drawing/2014/main" id="{F9458AEF-721B-45E9-8EC3-93FFEED94D0B}"/>
                </a:ext>
              </a:extLst>
            </p:cNvPr>
            <p:cNvSpPr/>
            <p:nvPr/>
          </p:nvSpPr>
          <p:spPr bwMode="auto">
            <a:xfrm>
              <a:off x="9215134" y="227142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ounded Rectangle 17">
              <a:extLst>
                <a:ext uri="{FF2B5EF4-FFF2-40B4-BE49-F238E27FC236}">
                  <a16:creationId xmlns:a16="http://schemas.microsoft.com/office/drawing/2014/main" id="{9F20EB41-AC6B-49FA-8D09-0DE87A985112}"/>
                </a:ext>
              </a:extLst>
            </p:cNvPr>
            <p:cNvSpPr/>
            <p:nvPr/>
          </p:nvSpPr>
          <p:spPr bwMode="auto">
            <a:xfrm>
              <a:off x="9729541" y="227142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ounded Rectangle 18">
              <a:extLst>
                <a:ext uri="{FF2B5EF4-FFF2-40B4-BE49-F238E27FC236}">
                  <a16:creationId xmlns:a16="http://schemas.microsoft.com/office/drawing/2014/main" id="{A68620B9-CF8A-45D5-B3FD-2BD15BCAF685}"/>
                </a:ext>
              </a:extLst>
            </p:cNvPr>
            <p:cNvSpPr/>
            <p:nvPr/>
          </p:nvSpPr>
          <p:spPr bwMode="auto">
            <a:xfrm>
              <a:off x="10243948" y="227142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ounded Rectangle 24">
              <a:extLst>
                <a:ext uri="{FF2B5EF4-FFF2-40B4-BE49-F238E27FC236}">
                  <a16:creationId xmlns:a16="http://schemas.microsoft.com/office/drawing/2014/main" id="{AA9840D4-9D75-4EE1-9BE4-E0CFB0CAFF9F}"/>
                </a:ext>
              </a:extLst>
            </p:cNvPr>
            <p:cNvSpPr/>
            <p:nvPr/>
          </p:nvSpPr>
          <p:spPr bwMode="auto">
            <a:xfrm>
              <a:off x="9215134" y="278120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ounded Rectangle 25">
              <a:extLst>
                <a:ext uri="{FF2B5EF4-FFF2-40B4-BE49-F238E27FC236}">
                  <a16:creationId xmlns:a16="http://schemas.microsoft.com/office/drawing/2014/main" id="{3CE26340-7F94-4B9E-B0EB-E1F9BC138B76}"/>
                </a:ext>
              </a:extLst>
            </p:cNvPr>
            <p:cNvSpPr/>
            <p:nvPr/>
          </p:nvSpPr>
          <p:spPr bwMode="auto">
            <a:xfrm>
              <a:off x="9729541" y="27812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ounded Rectangle 26">
              <a:extLst>
                <a:ext uri="{FF2B5EF4-FFF2-40B4-BE49-F238E27FC236}">
                  <a16:creationId xmlns:a16="http://schemas.microsoft.com/office/drawing/2014/main" id="{79972BA6-9ECE-4ABF-96EA-F3414A29BF9B}"/>
                </a:ext>
              </a:extLst>
            </p:cNvPr>
            <p:cNvSpPr/>
            <p:nvPr/>
          </p:nvSpPr>
          <p:spPr bwMode="auto">
            <a:xfrm>
              <a:off x="10243948" y="27812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ounded Rectangle 38">
              <a:extLst>
                <a:ext uri="{FF2B5EF4-FFF2-40B4-BE49-F238E27FC236}">
                  <a16:creationId xmlns:a16="http://schemas.microsoft.com/office/drawing/2014/main" id="{1807A644-48C9-4E73-80BD-2A24C59E8754}"/>
                </a:ext>
              </a:extLst>
            </p:cNvPr>
            <p:cNvSpPr/>
            <p:nvPr/>
          </p:nvSpPr>
          <p:spPr bwMode="auto">
            <a:xfrm>
              <a:off x="8186320" y="32909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ounded Rectangle 39">
              <a:extLst>
                <a:ext uri="{FF2B5EF4-FFF2-40B4-BE49-F238E27FC236}">
                  <a16:creationId xmlns:a16="http://schemas.microsoft.com/office/drawing/2014/main" id="{DD96E349-404A-4759-86ED-BC4D3A8C6942}"/>
                </a:ext>
              </a:extLst>
            </p:cNvPr>
            <p:cNvSpPr/>
            <p:nvPr/>
          </p:nvSpPr>
          <p:spPr bwMode="auto">
            <a:xfrm>
              <a:off x="8700727" y="329098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ounded Rectangle 40">
              <a:extLst>
                <a:ext uri="{FF2B5EF4-FFF2-40B4-BE49-F238E27FC236}">
                  <a16:creationId xmlns:a16="http://schemas.microsoft.com/office/drawing/2014/main" id="{B09C59A9-7B92-46C1-843E-1D9A800CE213}"/>
                </a:ext>
              </a:extLst>
            </p:cNvPr>
            <p:cNvSpPr/>
            <p:nvPr/>
          </p:nvSpPr>
          <p:spPr bwMode="auto">
            <a:xfrm>
              <a:off x="9215134" y="32909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ounded Rectangle 41">
              <a:extLst>
                <a:ext uri="{FF2B5EF4-FFF2-40B4-BE49-F238E27FC236}">
                  <a16:creationId xmlns:a16="http://schemas.microsoft.com/office/drawing/2014/main" id="{6F32E397-F908-4CD2-8BFA-C1CE2DFB9C27}"/>
                </a:ext>
              </a:extLst>
            </p:cNvPr>
            <p:cNvSpPr/>
            <p:nvPr/>
          </p:nvSpPr>
          <p:spPr bwMode="auto">
            <a:xfrm>
              <a:off x="9729541" y="32909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42">
              <a:extLst>
                <a:ext uri="{FF2B5EF4-FFF2-40B4-BE49-F238E27FC236}">
                  <a16:creationId xmlns:a16="http://schemas.microsoft.com/office/drawing/2014/main" id="{F9216AFF-1422-4123-BC86-7E9C4BA3A97A}"/>
                </a:ext>
              </a:extLst>
            </p:cNvPr>
            <p:cNvSpPr/>
            <p:nvPr/>
          </p:nvSpPr>
          <p:spPr bwMode="auto">
            <a:xfrm>
              <a:off x="10243948" y="32909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ounded Rectangle 43">
              <a:extLst>
                <a:ext uri="{FF2B5EF4-FFF2-40B4-BE49-F238E27FC236}">
                  <a16:creationId xmlns:a16="http://schemas.microsoft.com/office/drawing/2014/main" id="{64AAE34F-8874-46A7-B8AD-396528979DAA}"/>
                </a:ext>
              </a:extLst>
            </p:cNvPr>
            <p:cNvSpPr/>
            <p:nvPr/>
          </p:nvSpPr>
          <p:spPr bwMode="auto">
            <a:xfrm>
              <a:off x="6643098"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ounded Rectangle 44">
              <a:extLst>
                <a:ext uri="{FF2B5EF4-FFF2-40B4-BE49-F238E27FC236}">
                  <a16:creationId xmlns:a16="http://schemas.microsoft.com/office/drawing/2014/main" id="{8DBEED27-1A1F-4EE2-BB1E-13FE66B467AD}"/>
                </a:ext>
              </a:extLst>
            </p:cNvPr>
            <p:cNvSpPr/>
            <p:nvPr/>
          </p:nvSpPr>
          <p:spPr bwMode="auto">
            <a:xfrm>
              <a:off x="7157506"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ounded Rectangle 45">
              <a:extLst>
                <a:ext uri="{FF2B5EF4-FFF2-40B4-BE49-F238E27FC236}">
                  <a16:creationId xmlns:a16="http://schemas.microsoft.com/office/drawing/2014/main" id="{E46FFB36-F257-4D2E-914C-38F27040607C}"/>
                </a:ext>
              </a:extLst>
            </p:cNvPr>
            <p:cNvSpPr/>
            <p:nvPr/>
          </p:nvSpPr>
          <p:spPr bwMode="auto">
            <a:xfrm>
              <a:off x="7671913" y="380076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ounded Rectangle 46">
              <a:extLst>
                <a:ext uri="{FF2B5EF4-FFF2-40B4-BE49-F238E27FC236}">
                  <a16:creationId xmlns:a16="http://schemas.microsoft.com/office/drawing/2014/main" id="{EEE2F1E2-7062-4AD5-B920-D0AE3894B3E0}"/>
                </a:ext>
              </a:extLst>
            </p:cNvPr>
            <p:cNvSpPr/>
            <p:nvPr/>
          </p:nvSpPr>
          <p:spPr bwMode="auto">
            <a:xfrm>
              <a:off x="8186320" y="380076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ounded Rectangle 47">
              <a:extLst>
                <a:ext uri="{FF2B5EF4-FFF2-40B4-BE49-F238E27FC236}">
                  <a16:creationId xmlns:a16="http://schemas.microsoft.com/office/drawing/2014/main" id="{2788AC34-0C16-4CE3-9F1E-69F6B5E869FE}"/>
                </a:ext>
              </a:extLst>
            </p:cNvPr>
            <p:cNvSpPr/>
            <p:nvPr/>
          </p:nvSpPr>
          <p:spPr bwMode="auto">
            <a:xfrm>
              <a:off x="8700727" y="380076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ounded Rectangle 48">
              <a:extLst>
                <a:ext uri="{FF2B5EF4-FFF2-40B4-BE49-F238E27FC236}">
                  <a16:creationId xmlns:a16="http://schemas.microsoft.com/office/drawing/2014/main" id="{5724E805-515F-468E-B6B9-FDDBB5BAEE91}"/>
                </a:ext>
              </a:extLst>
            </p:cNvPr>
            <p:cNvSpPr/>
            <p:nvPr/>
          </p:nvSpPr>
          <p:spPr bwMode="auto">
            <a:xfrm>
              <a:off x="9215134" y="380076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ounded Rectangle 49">
              <a:extLst>
                <a:ext uri="{FF2B5EF4-FFF2-40B4-BE49-F238E27FC236}">
                  <a16:creationId xmlns:a16="http://schemas.microsoft.com/office/drawing/2014/main" id="{67F8EDAF-869F-4F6E-80E7-AEB9664DFF95}"/>
                </a:ext>
              </a:extLst>
            </p:cNvPr>
            <p:cNvSpPr/>
            <p:nvPr/>
          </p:nvSpPr>
          <p:spPr bwMode="auto">
            <a:xfrm>
              <a:off x="9729541" y="380076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ounded Rectangle 50">
              <a:extLst>
                <a:ext uri="{FF2B5EF4-FFF2-40B4-BE49-F238E27FC236}">
                  <a16:creationId xmlns:a16="http://schemas.microsoft.com/office/drawing/2014/main" id="{05240B6A-8344-4F17-A82E-B3756DBCE031}"/>
                </a:ext>
              </a:extLst>
            </p:cNvPr>
            <p:cNvSpPr/>
            <p:nvPr/>
          </p:nvSpPr>
          <p:spPr bwMode="auto">
            <a:xfrm>
              <a:off x="10243948" y="380076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ounded Rectangle 51">
              <a:extLst>
                <a:ext uri="{FF2B5EF4-FFF2-40B4-BE49-F238E27FC236}">
                  <a16:creationId xmlns:a16="http://schemas.microsoft.com/office/drawing/2014/main" id="{05A91D0E-1D10-4C23-9EDC-629DA2D8D462}"/>
                </a:ext>
              </a:extLst>
            </p:cNvPr>
            <p:cNvSpPr/>
            <p:nvPr/>
          </p:nvSpPr>
          <p:spPr bwMode="auto">
            <a:xfrm>
              <a:off x="6643098"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ounded Rectangle 52">
              <a:extLst>
                <a:ext uri="{FF2B5EF4-FFF2-40B4-BE49-F238E27FC236}">
                  <a16:creationId xmlns:a16="http://schemas.microsoft.com/office/drawing/2014/main" id="{CD5295A8-323E-4F22-A97F-518946886565}"/>
                </a:ext>
              </a:extLst>
            </p:cNvPr>
            <p:cNvSpPr/>
            <p:nvPr/>
          </p:nvSpPr>
          <p:spPr bwMode="auto">
            <a:xfrm>
              <a:off x="7157506"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ounded Rectangle 53">
              <a:extLst>
                <a:ext uri="{FF2B5EF4-FFF2-40B4-BE49-F238E27FC236}">
                  <a16:creationId xmlns:a16="http://schemas.microsoft.com/office/drawing/2014/main" id="{FA95B331-8216-40C6-9BCC-91B5C3D7C7F0}"/>
                </a:ext>
              </a:extLst>
            </p:cNvPr>
            <p:cNvSpPr/>
            <p:nvPr/>
          </p:nvSpPr>
          <p:spPr bwMode="auto">
            <a:xfrm>
              <a:off x="7671913"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ounded Rectangle 54">
              <a:extLst>
                <a:ext uri="{FF2B5EF4-FFF2-40B4-BE49-F238E27FC236}">
                  <a16:creationId xmlns:a16="http://schemas.microsoft.com/office/drawing/2014/main" id="{C16577D1-6BD5-4B0D-B184-D5F71DD7CAF2}"/>
                </a:ext>
              </a:extLst>
            </p:cNvPr>
            <p:cNvSpPr/>
            <p:nvPr/>
          </p:nvSpPr>
          <p:spPr bwMode="auto">
            <a:xfrm>
              <a:off x="8186320" y="43105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ounded Rectangle 55">
              <a:extLst>
                <a:ext uri="{FF2B5EF4-FFF2-40B4-BE49-F238E27FC236}">
                  <a16:creationId xmlns:a16="http://schemas.microsoft.com/office/drawing/2014/main" id="{0B80A6BD-E2DE-40E1-81FE-718752FFE740}"/>
                </a:ext>
              </a:extLst>
            </p:cNvPr>
            <p:cNvSpPr/>
            <p:nvPr/>
          </p:nvSpPr>
          <p:spPr bwMode="auto">
            <a:xfrm>
              <a:off x="8700727" y="43105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ounded Rectangle 56">
              <a:extLst>
                <a:ext uri="{FF2B5EF4-FFF2-40B4-BE49-F238E27FC236}">
                  <a16:creationId xmlns:a16="http://schemas.microsoft.com/office/drawing/2014/main" id="{4C80C27A-AEF8-4F35-9576-C3B98FB4BBDF}"/>
                </a:ext>
              </a:extLst>
            </p:cNvPr>
            <p:cNvSpPr/>
            <p:nvPr/>
          </p:nvSpPr>
          <p:spPr bwMode="auto">
            <a:xfrm>
              <a:off x="9215134" y="43105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ounded Rectangle 57">
              <a:extLst>
                <a:ext uri="{FF2B5EF4-FFF2-40B4-BE49-F238E27FC236}">
                  <a16:creationId xmlns:a16="http://schemas.microsoft.com/office/drawing/2014/main" id="{56069F72-16C2-4D50-A0B0-981C4B40262B}"/>
                </a:ext>
              </a:extLst>
            </p:cNvPr>
            <p:cNvSpPr/>
            <p:nvPr/>
          </p:nvSpPr>
          <p:spPr bwMode="auto">
            <a:xfrm>
              <a:off x="9729541" y="43105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ounded Rectangle 58">
              <a:extLst>
                <a:ext uri="{FF2B5EF4-FFF2-40B4-BE49-F238E27FC236}">
                  <a16:creationId xmlns:a16="http://schemas.microsoft.com/office/drawing/2014/main" id="{22A85ABE-DE33-4992-857C-646272D7413C}"/>
                </a:ext>
              </a:extLst>
            </p:cNvPr>
            <p:cNvSpPr/>
            <p:nvPr/>
          </p:nvSpPr>
          <p:spPr bwMode="auto">
            <a:xfrm>
              <a:off x="10243948" y="43105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ounded Rectangle 59">
              <a:extLst>
                <a:ext uri="{FF2B5EF4-FFF2-40B4-BE49-F238E27FC236}">
                  <a16:creationId xmlns:a16="http://schemas.microsoft.com/office/drawing/2014/main" id="{6730F06D-54AC-44C5-BD14-C902B6E8685F}"/>
                </a:ext>
              </a:extLst>
            </p:cNvPr>
            <p:cNvSpPr/>
            <p:nvPr/>
          </p:nvSpPr>
          <p:spPr bwMode="auto">
            <a:xfrm>
              <a:off x="6635634"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ounded Rectangle 60">
              <a:extLst>
                <a:ext uri="{FF2B5EF4-FFF2-40B4-BE49-F238E27FC236}">
                  <a16:creationId xmlns:a16="http://schemas.microsoft.com/office/drawing/2014/main" id="{9F18DE27-D3FD-4D20-90CF-1ADAC8E6C469}"/>
                </a:ext>
              </a:extLst>
            </p:cNvPr>
            <p:cNvSpPr/>
            <p:nvPr/>
          </p:nvSpPr>
          <p:spPr bwMode="auto">
            <a:xfrm>
              <a:off x="7150041"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ounded Rectangle 61">
              <a:extLst>
                <a:ext uri="{FF2B5EF4-FFF2-40B4-BE49-F238E27FC236}">
                  <a16:creationId xmlns:a16="http://schemas.microsoft.com/office/drawing/2014/main" id="{DA661F64-0D54-4A14-B1AA-D2BBBDBE5F43}"/>
                </a:ext>
              </a:extLst>
            </p:cNvPr>
            <p:cNvSpPr/>
            <p:nvPr/>
          </p:nvSpPr>
          <p:spPr bwMode="auto">
            <a:xfrm>
              <a:off x="7664448" y="482031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ounded Rectangle 62">
              <a:extLst>
                <a:ext uri="{FF2B5EF4-FFF2-40B4-BE49-F238E27FC236}">
                  <a16:creationId xmlns:a16="http://schemas.microsoft.com/office/drawing/2014/main" id="{0A0766BE-0098-480F-8226-F64DEB5163E9}"/>
                </a:ext>
              </a:extLst>
            </p:cNvPr>
            <p:cNvSpPr/>
            <p:nvPr/>
          </p:nvSpPr>
          <p:spPr bwMode="auto">
            <a:xfrm>
              <a:off x="8178855" y="482031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ounded Rectangle 63">
              <a:extLst>
                <a:ext uri="{FF2B5EF4-FFF2-40B4-BE49-F238E27FC236}">
                  <a16:creationId xmlns:a16="http://schemas.microsoft.com/office/drawing/2014/main" id="{43CD3BA0-7449-4881-A64A-8B8DB6AC7002}"/>
                </a:ext>
              </a:extLst>
            </p:cNvPr>
            <p:cNvSpPr/>
            <p:nvPr/>
          </p:nvSpPr>
          <p:spPr bwMode="auto">
            <a:xfrm>
              <a:off x="8693262" y="482031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ounded Rectangle 64">
              <a:extLst>
                <a:ext uri="{FF2B5EF4-FFF2-40B4-BE49-F238E27FC236}">
                  <a16:creationId xmlns:a16="http://schemas.microsoft.com/office/drawing/2014/main" id="{6BEAF858-9576-45D7-84B2-170673F8B396}"/>
                </a:ext>
              </a:extLst>
            </p:cNvPr>
            <p:cNvSpPr/>
            <p:nvPr/>
          </p:nvSpPr>
          <p:spPr bwMode="auto">
            <a:xfrm>
              <a:off x="9207669" y="482031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ounded Rectangle 65">
              <a:extLst>
                <a:ext uri="{FF2B5EF4-FFF2-40B4-BE49-F238E27FC236}">
                  <a16:creationId xmlns:a16="http://schemas.microsoft.com/office/drawing/2014/main" id="{DD015EA5-B5F9-4FC9-B3D8-F8B85810D38D}"/>
                </a:ext>
              </a:extLst>
            </p:cNvPr>
            <p:cNvSpPr/>
            <p:nvPr/>
          </p:nvSpPr>
          <p:spPr bwMode="auto">
            <a:xfrm>
              <a:off x="9722077" y="482031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ounded Rectangle 66">
              <a:extLst>
                <a:ext uri="{FF2B5EF4-FFF2-40B4-BE49-F238E27FC236}">
                  <a16:creationId xmlns:a16="http://schemas.microsoft.com/office/drawing/2014/main" id="{1C6315FF-7A72-4BC5-8BB0-1EA127B9E138}"/>
                </a:ext>
              </a:extLst>
            </p:cNvPr>
            <p:cNvSpPr/>
            <p:nvPr/>
          </p:nvSpPr>
          <p:spPr bwMode="auto">
            <a:xfrm>
              <a:off x="10236484" y="482031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ounded Rectangle 69">
              <a:extLst>
                <a:ext uri="{FF2B5EF4-FFF2-40B4-BE49-F238E27FC236}">
                  <a16:creationId xmlns:a16="http://schemas.microsoft.com/office/drawing/2014/main" id="{611BB34C-C983-4208-AAA1-54687A655F9B}"/>
                </a:ext>
              </a:extLst>
            </p:cNvPr>
            <p:cNvSpPr/>
            <p:nvPr/>
          </p:nvSpPr>
          <p:spPr bwMode="auto">
            <a:xfrm>
              <a:off x="6635634"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70">
              <a:extLst>
                <a:ext uri="{FF2B5EF4-FFF2-40B4-BE49-F238E27FC236}">
                  <a16:creationId xmlns:a16="http://schemas.microsoft.com/office/drawing/2014/main" id="{FCB3A994-5299-4DD5-808C-27C811EAE103}"/>
                </a:ext>
              </a:extLst>
            </p:cNvPr>
            <p:cNvSpPr/>
            <p:nvPr/>
          </p:nvSpPr>
          <p:spPr bwMode="auto">
            <a:xfrm>
              <a:off x="7150042"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ounded Rectangle 71">
              <a:extLst>
                <a:ext uri="{FF2B5EF4-FFF2-40B4-BE49-F238E27FC236}">
                  <a16:creationId xmlns:a16="http://schemas.microsoft.com/office/drawing/2014/main" id="{3C4EAA4C-1C08-439D-BFF2-F3C3116C8C09}"/>
                </a:ext>
              </a:extLst>
            </p:cNvPr>
            <p:cNvSpPr/>
            <p:nvPr/>
          </p:nvSpPr>
          <p:spPr bwMode="auto">
            <a:xfrm>
              <a:off x="7664449" y="533009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ounded Rectangle 72">
              <a:extLst>
                <a:ext uri="{FF2B5EF4-FFF2-40B4-BE49-F238E27FC236}">
                  <a16:creationId xmlns:a16="http://schemas.microsoft.com/office/drawing/2014/main" id="{A8184BD5-5A5C-4644-8208-B00FFB5384FC}"/>
                </a:ext>
              </a:extLst>
            </p:cNvPr>
            <p:cNvSpPr/>
            <p:nvPr/>
          </p:nvSpPr>
          <p:spPr bwMode="auto">
            <a:xfrm>
              <a:off x="8178856" y="533009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ounded Rectangle 73">
              <a:extLst>
                <a:ext uri="{FF2B5EF4-FFF2-40B4-BE49-F238E27FC236}">
                  <a16:creationId xmlns:a16="http://schemas.microsoft.com/office/drawing/2014/main" id="{2FCC575D-91C3-4B86-B27B-7CF0028581BA}"/>
                </a:ext>
              </a:extLst>
            </p:cNvPr>
            <p:cNvSpPr/>
            <p:nvPr/>
          </p:nvSpPr>
          <p:spPr bwMode="auto">
            <a:xfrm>
              <a:off x="8693263" y="533008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ounded Rectangle 74">
              <a:extLst>
                <a:ext uri="{FF2B5EF4-FFF2-40B4-BE49-F238E27FC236}">
                  <a16:creationId xmlns:a16="http://schemas.microsoft.com/office/drawing/2014/main" id="{067B4E8F-AE4B-41FE-B0BC-37C804125640}"/>
                </a:ext>
              </a:extLst>
            </p:cNvPr>
            <p:cNvSpPr/>
            <p:nvPr/>
          </p:nvSpPr>
          <p:spPr bwMode="auto">
            <a:xfrm>
              <a:off x="9207670" y="533008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ounded Rectangle 75">
              <a:extLst>
                <a:ext uri="{FF2B5EF4-FFF2-40B4-BE49-F238E27FC236}">
                  <a16:creationId xmlns:a16="http://schemas.microsoft.com/office/drawing/2014/main" id="{626BB9A0-6467-4AF8-B594-654C66CD3516}"/>
                </a:ext>
              </a:extLst>
            </p:cNvPr>
            <p:cNvSpPr/>
            <p:nvPr/>
          </p:nvSpPr>
          <p:spPr bwMode="auto">
            <a:xfrm>
              <a:off x="9722077" y="533008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ounded Rectangle 76">
              <a:extLst>
                <a:ext uri="{FF2B5EF4-FFF2-40B4-BE49-F238E27FC236}">
                  <a16:creationId xmlns:a16="http://schemas.microsoft.com/office/drawing/2014/main" id="{E4A26854-28CB-4869-807B-4CAC8EF9BD16}"/>
                </a:ext>
              </a:extLst>
            </p:cNvPr>
            <p:cNvSpPr/>
            <p:nvPr/>
          </p:nvSpPr>
          <p:spPr bwMode="auto">
            <a:xfrm>
              <a:off x="10236484" y="533008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ounded Rectangle 77">
              <a:extLst>
                <a:ext uri="{FF2B5EF4-FFF2-40B4-BE49-F238E27FC236}">
                  <a16:creationId xmlns:a16="http://schemas.microsoft.com/office/drawing/2014/main" id="{18A89D3C-D560-4B01-BD11-84D9D44769CD}"/>
                </a:ext>
              </a:extLst>
            </p:cNvPr>
            <p:cNvSpPr/>
            <p:nvPr/>
          </p:nvSpPr>
          <p:spPr bwMode="auto">
            <a:xfrm>
              <a:off x="6635634" y="583987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ounded Rectangle 78">
              <a:extLst>
                <a:ext uri="{FF2B5EF4-FFF2-40B4-BE49-F238E27FC236}">
                  <a16:creationId xmlns:a16="http://schemas.microsoft.com/office/drawing/2014/main" id="{CF5CF69C-48D8-49DC-8B6F-A7944747C036}"/>
                </a:ext>
              </a:extLst>
            </p:cNvPr>
            <p:cNvSpPr/>
            <p:nvPr/>
          </p:nvSpPr>
          <p:spPr bwMode="auto">
            <a:xfrm>
              <a:off x="7150042"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ounded Rectangle 79">
              <a:extLst>
                <a:ext uri="{FF2B5EF4-FFF2-40B4-BE49-F238E27FC236}">
                  <a16:creationId xmlns:a16="http://schemas.microsoft.com/office/drawing/2014/main" id="{0131BB1E-34A2-417D-9BD1-9CD1A19D5B8E}"/>
                </a:ext>
              </a:extLst>
            </p:cNvPr>
            <p:cNvSpPr/>
            <p:nvPr/>
          </p:nvSpPr>
          <p:spPr bwMode="auto">
            <a:xfrm>
              <a:off x="7664449"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ounded Rectangle 80">
              <a:extLst>
                <a:ext uri="{FF2B5EF4-FFF2-40B4-BE49-F238E27FC236}">
                  <a16:creationId xmlns:a16="http://schemas.microsoft.com/office/drawing/2014/main" id="{3FC0A518-6B4E-4EB6-9B4C-EADE9AC4E531}"/>
                </a:ext>
              </a:extLst>
            </p:cNvPr>
            <p:cNvSpPr/>
            <p:nvPr/>
          </p:nvSpPr>
          <p:spPr bwMode="auto">
            <a:xfrm>
              <a:off x="8178856" y="583986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ounded Rectangle 81">
              <a:extLst>
                <a:ext uri="{FF2B5EF4-FFF2-40B4-BE49-F238E27FC236}">
                  <a16:creationId xmlns:a16="http://schemas.microsoft.com/office/drawing/2014/main" id="{3DC22766-109F-4FD4-8B4C-08F54A8DCB43}"/>
                </a:ext>
              </a:extLst>
            </p:cNvPr>
            <p:cNvSpPr/>
            <p:nvPr/>
          </p:nvSpPr>
          <p:spPr bwMode="auto">
            <a:xfrm>
              <a:off x="8693263" y="583986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ounded Rectangle 82">
              <a:extLst>
                <a:ext uri="{FF2B5EF4-FFF2-40B4-BE49-F238E27FC236}">
                  <a16:creationId xmlns:a16="http://schemas.microsoft.com/office/drawing/2014/main" id="{5777C7FB-CF0B-4F9F-9612-25DB96636497}"/>
                </a:ext>
              </a:extLst>
            </p:cNvPr>
            <p:cNvSpPr/>
            <p:nvPr/>
          </p:nvSpPr>
          <p:spPr bwMode="auto">
            <a:xfrm>
              <a:off x="9207670" y="583986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ounded Rectangle 83">
              <a:extLst>
                <a:ext uri="{FF2B5EF4-FFF2-40B4-BE49-F238E27FC236}">
                  <a16:creationId xmlns:a16="http://schemas.microsoft.com/office/drawing/2014/main" id="{18C68559-9151-418B-94DA-A652B7781047}"/>
                </a:ext>
              </a:extLst>
            </p:cNvPr>
            <p:cNvSpPr/>
            <p:nvPr/>
          </p:nvSpPr>
          <p:spPr bwMode="auto">
            <a:xfrm>
              <a:off x="9722077" y="583986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ounded Rectangle 84">
              <a:extLst>
                <a:ext uri="{FF2B5EF4-FFF2-40B4-BE49-F238E27FC236}">
                  <a16:creationId xmlns:a16="http://schemas.microsoft.com/office/drawing/2014/main" id="{8DD03553-F129-48ED-AAAC-E8AE9280F316}"/>
                </a:ext>
              </a:extLst>
            </p:cNvPr>
            <p:cNvSpPr/>
            <p:nvPr/>
          </p:nvSpPr>
          <p:spPr bwMode="auto">
            <a:xfrm>
              <a:off x="10236484" y="583986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ounded Rectangle 85">
              <a:extLst>
                <a:ext uri="{FF2B5EF4-FFF2-40B4-BE49-F238E27FC236}">
                  <a16:creationId xmlns:a16="http://schemas.microsoft.com/office/drawing/2014/main" id="{328B6F0E-E159-41C8-9CB1-99C986754BA6}"/>
                </a:ext>
              </a:extLst>
            </p:cNvPr>
            <p:cNvSpPr/>
            <p:nvPr/>
          </p:nvSpPr>
          <p:spPr bwMode="auto">
            <a:xfrm>
              <a:off x="6628170"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ounded Rectangle 86">
              <a:extLst>
                <a:ext uri="{FF2B5EF4-FFF2-40B4-BE49-F238E27FC236}">
                  <a16:creationId xmlns:a16="http://schemas.microsoft.com/office/drawing/2014/main" id="{D4D18763-D14F-4F43-9786-F2EFCA11517D}"/>
                </a:ext>
              </a:extLst>
            </p:cNvPr>
            <p:cNvSpPr/>
            <p:nvPr/>
          </p:nvSpPr>
          <p:spPr bwMode="auto">
            <a:xfrm>
              <a:off x="7142577"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ounded Rectangle 87">
              <a:extLst>
                <a:ext uri="{FF2B5EF4-FFF2-40B4-BE49-F238E27FC236}">
                  <a16:creationId xmlns:a16="http://schemas.microsoft.com/office/drawing/2014/main" id="{4432A786-9244-4C60-915F-58D93C29F784}"/>
                </a:ext>
              </a:extLst>
            </p:cNvPr>
            <p:cNvSpPr/>
            <p:nvPr/>
          </p:nvSpPr>
          <p:spPr bwMode="auto">
            <a:xfrm>
              <a:off x="7656984" y="6349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ounded Rectangle 88">
              <a:extLst>
                <a:ext uri="{FF2B5EF4-FFF2-40B4-BE49-F238E27FC236}">
                  <a16:creationId xmlns:a16="http://schemas.microsoft.com/office/drawing/2014/main" id="{08B58862-93A5-4E23-A7D9-91BCFE6DE3F2}"/>
                </a:ext>
              </a:extLst>
            </p:cNvPr>
            <p:cNvSpPr/>
            <p:nvPr/>
          </p:nvSpPr>
          <p:spPr bwMode="auto">
            <a:xfrm>
              <a:off x="8171391" y="6349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ounded Rectangle 89">
              <a:extLst>
                <a:ext uri="{FF2B5EF4-FFF2-40B4-BE49-F238E27FC236}">
                  <a16:creationId xmlns:a16="http://schemas.microsoft.com/office/drawing/2014/main" id="{7717C681-B313-4FB3-96B8-2736FDB872C3}"/>
                </a:ext>
              </a:extLst>
            </p:cNvPr>
            <p:cNvSpPr/>
            <p:nvPr/>
          </p:nvSpPr>
          <p:spPr bwMode="auto">
            <a:xfrm>
              <a:off x="8685798" y="6349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ounded Rectangle 90">
              <a:extLst>
                <a:ext uri="{FF2B5EF4-FFF2-40B4-BE49-F238E27FC236}">
                  <a16:creationId xmlns:a16="http://schemas.microsoft.com/office/drawing/2014/main" id="{29F8A788-1CB1-4F2E-B478-97B588809870}"/>
                </a:ext>
              </a:extLst>
            </p:cNvPr>
            <p:cNvSpPr/>
            <p:nvPr/>
          </p:nvSpPr>
          <p:spPr bwMode="auto">
            <a:xfrm>
              <a:off x="9200205" y="63496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91">
              <a:extLst>
                <a:ext uri="{FF2B5EF4-FFF2-40B4-BE49-F238E27FC236}">
                  <a16:creationId xmlns:a16="http://schemas.microsoft.com/office/drawing/2014/main" id="{7DDE1DE8-4ED4-402F-AEB8-8CCB6D9FE3C1}"/>
                </a:ext>
              </a:extLst>
            </p:cNvPr>
            <p:cNvSpPr/>
            <p:nvPr/>
          </p:nvSpPr>
          <p:spPr bwMode="auto">
            <a:xfrm>
              <a:off x="9714613" y="63496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ounded Rectangle 92">
              <a:extLst>
                <a:ext uri="{FF2B5EF4-FFF2-40B4-BE49-F238E27FC236}">
                  <a16:creationId xmlns:a16="http://schemas.microsoft.com/office/drawing/2014/main" id="{84F7FB90-CDB6-4A62-8440-4C794B6D8B89}"/>
                </a:ext>
              </a:extLst>
            </p:cNvPr>
            <p:cNvSpPr/>
            <p:nvPr/>
          </p:nvSpPr>
          <p:spPr bwMode="auto">
            <a:xfrm>
              <a:off x="10229020" y="63496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ounded Rectangle 93">
              <a:extLst>
                <a:ext uri="{FF2B5EF4-FFF2-40B4-BE49-F238E27FC236}">
                  <a16:creationId xmlns:a16="http://schemas.microsoft.com/office/drawing/2014/main" id="{FA0E7AFD-B4F4-4ACB-919C-C5189F52F409}"/>
                </a:ext>
              </a:extLst>
            </p:cNvPr>
            <p:cNvSpPr/>
            <p:nvPr/>
          </p:nvSpPr>
          <p:spPr bwMode="auto">
            <a:xfrm>
              <a:off x="6649581"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ounded Rectangle 94">
              <a:extLst>
                <a:ext uri="{FF2B5EF4-FFF2-40B4-BE49-F238E27FC236}">
                  <a16:creationId xmlns:a16="http://schemas.microsoft.com/office/drawing/2014/main" id="{A95CEE27-38B3-475B-8DCF-68F9EC4C9729}"/>
                </a:ext>
              </a:extLst>
            </p:cNvPr>
            <p:cNvSpPr/>
            <p:nvPr/>
          </p:nvSpPr>
          <p:spPr bwMode="auto">
            <a:xfrm>
              <a:off x="7163989"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ounded Rectangle 95">
              <a:extLst>
                <a:ext uri="{FF2B5EF4-FFF2-40B4-BE49-F238E27FC236}">
                  <a16:creationId xmlns:a16="http://schemas.microsoft.com/office/drawing/2014/main" id="{4DF5DF49-4D92-453B-9DC7-2FC3B2BEDEC0}"/>
                </a:ext>
              </a:extLst>
            </p:cNvPr>
            <p:cNvSpPr/>
            <p:nvPr/>
          </p:nvSpPr>
          <p:spPr bwMode="auto">
            <a:xfrm>
              <a:off x="7678396" y="23230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ounded Rectangle 96">
              <a:extLst>
                <a:ext uri="{FF2B5EF4-FFF2-40B4-BE49-F238E27FC236}">
                  <a16:creationId xmlns:a16="http://schemas.microsoft.com/office/drawing/2014/main" id="{0C7915B1-1EFA-4362-ACAB-40FC0C7D1714}"/>
                </a:ext>
              </a:extLst>
            </p:cNvPr>
            <p:cNvSpPr/>
            <p:nvPr/>
          </p:nvSpPr>
          <p:spPr bwMode="auto">
            <a:xfrm>
              <a:off x="8192803" y="23230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ounded Rectangle 97">
              <a:extLst>
                <a:ext uri="{FF2B5EF4-FFF2-40B4-BE49-F238E27FC236}">
                  <a16:creationId xmlns:a16="http://schemas.microsoft.com/office/drawing/2014/main" id="{2FE0C281-BE96-4E4F-86F5-60685DF23A84}"/>
                </a:ext>
              </a:extLst>
            </p:cNvPr>
            <p:cNvSpPr/>
            <p:nvPr/>
          </p:nvSpPr>
          <p:spPr bwMode="auto">
            <a:xfrm>
              <a:off x="8707210" y="23230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ounded Rectangle 98">
              <a:extLst>
                <a:ext uri="{FF2B5EF4-FFF2-40B4-BE49-F238E27FC236}">
                  <a16:creationId xmlns:a16="http://schemas.microsoft.com/office/drawing/2014/main" id="{F1711AC7-79A5-40B2-AABE-9BD241811DC4}"/>
                </a:ext>
              </a:extLst>
            </p:cNvPr>
            <p:cNvSpPr/>
            <p:nvPr/>
          </p:nvSpPr>
          <p:spPr bwMode="auto">
            <a:xfrm>
              <a:off x="9221617" y="23230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ounded Rectangle 99">
              <a:extLst>
                <a:ext uri="{FF2B5EF4-FFF2-40B4-BE49-F238E27FC236}">
                  <a16:creationId xmlns:a16="http://schemas.microsoft.com/office/drawing/2014/main" id="{10CE5FCC-7B68-4FAA-9B5D-F5DA679DF9DC}"/>
                </a:ext>
              </a:extLst>
            </p:cNvPr>
            <p:cNvSpPr/>
            <p:nvPr/>
          </p:nvSpPr>
          <p:spPr bwMode="auto">
            <a:xfrm>
              <a:off x="9736024" y="23229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ounded Rectangle 100">
              <a:extLst>
                <a:ext uri="{FF2B5EF4-FFF2-40B4-BE49-F238E27FC236}">
                  <a16:creationId xmlns:a16="http://schemas.microsoft.com/office/drawing/2014/main" id="{1162B34E-B2A6-4976-B66D-F0248028B8F1}"/>
                </a:ext>
              </a:extLst>
            </p:cNvPr>
            <p:cNvSpPr/>
            <p:nvPr/>
          </p:nvSpPr>
          <p:spPr bwMode="auto">
            <a:xfrm>
              <a:off x="10250431" y="23229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ounded Rectangle 101">
              <a:extLst>
                <a:ext uri="{FF2B5EF4-FFF2-40B4-BE49-F238E27FC236}">
                  <a16:creationId xmlns:a16="http://schemas.microsoft.com/office/drawing/2014/main" id="{2CB1AA1B-2B85-4675-938A-8CABCBB7152C}"/>
                </a:ext>
              </a:extLst>
            </p:cNvPr>
            <p:cNvSpPr/>
            <p:nvPr/>
          </p:nvSpPr>
          <p:spPr bwMode="auto">
            <a:xfrm>
              <a:off x="6649581" y="7420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ounded Rectangle 102">
              <a:extLst>
                <a:ext uri="{FF2B5EF4-FFF2-40B4-BE49-F238E27FC236}">
                  <a16:creationId xmlns:a16="http://schemas.microsoft.com/office/drawing/2014/main" id="{5FDB2278-C3FA-4E53-A5CE-7C30263EA8A4}"/>
                </a:ext>
              </a:extLst>
            </p:cNvPr>
            <p:cNvSpPr/>
            <p:nvPr/>
          </p:nvSpPr>
          <p:spPr bwMode="auto">
            <a:xfrm>
              <a:off x="7163989"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ounded Rectangle 103">
              <a:extLst>
                <a:ext uri="{FF2B5EF4-FFF2-40B4-BE49-F238E27FC236}">
                  <a16:creationId xmlns:a16="http://schemas.microsoft.com/office/drawing/2014/main" id="{FCFEF151-E486-444F-B05B-1250FE3DB1F9}"/>
                </a:ext>
              </a:extLst>
            </p:cNvPr>
            <p:cNvSpPr/>
            <p:nvPr/>
          </p:nvSpPr>
          <p:spPr bwMode="auto">
            <a:xfrm>
              <a:off x="7678396"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ounded Rectangle 104">
              <a:extLst>
                <a:ext uri="{FF2B5EF4-FFF2-40B4-BE49-F238E27FC236}">
                  <a16:creationId xmlns:a16="http://schemas.microsoft.com/office/drawing/2014/main" id="{F3230680-06BC-4437-8AF0-F5BBD6667E68}"/>
                </a:ext>
              </a:extLst>
            </p:cNvPr>
            <p:cNvSpPr/>
            <p:nvPr/>
          </p:nvSpPr>
          <p:spPr bwMode="auto">
            <a:xfrm>
              <a:off x="8192803" y="74208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ounded Rectangle 105">
              <a:extLst>
                <a:ext uri="{FF2B5EF4-FFF2-40B4-BE49-F238E27FC236}">
                  <a16:creationId xmlns:a16="http://schemas.microsoft.com/office/drawing/2014/main" id="{D5A774AE-744E-48C2-952A-7A4FE70BCD56}"/>
                </a:ext>
              </a:extLst>
            </p:cNvPr>
            <p:cNvSpPr/>
            <p:nvPr/>
          </p:nvSpPr>
          <p:spPr bwMode="auto">
            <a:xfrm>
              <a:off x="8707210" y="7420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ounded Rectangle 106">
              <a:extLst>
                <a:ext uri="{FF2B5EF4-FFF2-40B4-BE49-F238E27FC236}">
                  <a16:creationId xmlns:a16="http://schemas.microsoft.com/office/drawing/2014/main" id="{537C77E8-98C2-4B6D-9D84-582FBA7F6F4B}"/>
                </a:ext>
              </a:extLst>
            </p:cNvPr>
            <p:cNvSpPr/>
            <p:nvPr/>
          </p:nvSpPr>
          <p:spPr bwMode="auto">
            <a:xfrm>
              <a:off x="9221617" y="7420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ounded Rectangle 107">
              <a:extLst>
                <a:ext uri="{FF2B5EF4-FFF2-40B4-BE49-F238E27FC236}">
                  <a16:creationId xmlns:a16="http://schemas.microsoft.com/office/drawing/2014/main" id="{6929F66E-370E-4E6E-B483-85B5FAD91C77}"/>
                </a:ext>
              </a:extLst>
            </p:cNvPr>
            <p:cNvSpPr/>
            <p:nvPr/>
          </p:nvSpPr>
          <p:spPr bwMode="auto">
            <a:xfrm>
              <a:off x="9736024" y="7420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Rounded Rectangle 108">
              <a:extLst>
                <a:ext uri="{FF2B5EF4-FFF2-40B4-BE49-F238E27FC236}">
                  <a16:creationId xmlns:a16="http://schemas.microsoft.com/office/drawing/2014/main" id="{1321BBF9-D0FD-441A-A1FB-6C727C4B244E}"/>
                </a:ext>
              </a:extLst>
            </p:cNvPr>
            <p:cNvSpPr/>
            <p:nvPr/>
          </p:nvSpPr>
          <p:spPr bwMode="auto">
            <a:xfrm>
              <a:off x="10250431" y="7420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ounded Rectangle 109">
              <a:extLst>
                <a:ext uri="{FF2B5EF4-FFF2-40B4-BE49-F238E27FC236}">
                  <a16:creationId xmlns:a16="http://schemas.microsoft.com/office/drawing/2014/main" id="{F0D35521-0F39-4CA1-B8E7-CB20F9CA3DBC}"/>
                </a:ext>
              </a:extLst>
            </p:cNvPr>
            <p:cNvSpPr/>
            <p:nvPr/>
          </p:nvSpPr>
          <p:spPr bwMode="auto">
            <a:xfrm>
              <a:off x="8178855" y="175867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ounded Rectangle 110">
              <a:extLst>
                <a:ext uri="{FF2B5EF4-FFF2-40B4-BE49-F238E27FC236}">
                  <a16:creationId xmlns:a16="http://schemas.microsoft.com/office/drawing/2014/main" id="{6E4CDCA5-B684-4FFD-BAA2-FB894A4C9995}"/>
                </a:ext>
              </a:extLst>
            </p:cNvPr>
            <p:cNvSpPr/>
            <p:nvPr/>
          </p:nvSpPr>
          <p:spPr bwMode="auto">
            <a:xfrm>
              <a:off x="8693262" y="175867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Rounded Rectangle 111">
              <a:extLst>
                <a:ext uri="{FF2B5EF4-FFF2-40B4-BE49-F238E27FC236}">
                  <a16:creationId xmlns:a16="http://schemas.microsoft.com/office/drawing/2014/main" id="{610DB23E-9BE3-45A8-B057-FCA79C2E89D5}"/>
                </a:ext>
              </a:extLst>
            </p:cNvPr>
            <p:cNvSpPr/>
            <p:nvPr/>
          </p:nvSpPr>
          <p:spPr bwMode="auto">
            <a:xfrm>
              <a:off x="6635634" y="227338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ounded Rectangle 112">
              <a:extLst>
                <a:ext uri="{FF2B5EF4-FFF2-40B4-BE49-F238E27FC236}">
                  <a16:creationId xmlns:a16="http://schemas.microsoft.com/office/drawing/2014/main" id="{08B46758-F5F6-4E7C-AA19-2C9155CD1FEA}"/>
                </a:ext>
              </a:extLst>
            </p:cNvPr>
            <p:cNvSpPr/>
            <p:nvPr/>
          </p:nvSpPr>
          <p:spPr bwMode="auto">
            <a:xfrm>
              <a:off x="7150041" y="227338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ounded Rectangle 113">
              <a:extLst>
                <a:ext uri="{FF2B5EF4-FFF2-40B4-BE49-F238E27FC236}">
                  <a16:creationId xmlns:a16="http://schemas.microsoft.com/office/drawing/2014/main" id="{1A890133-60A2-485F-B66A-FC674F209462}"/>
                </a:ext>
              </a:extLst>
            </p:cNvPr>
            <p:cNvSpPr/>
            <p:nvPr/>
          </p:nvSpPr>
          <p:spPr bwMode="auto">
            <a:xfrm>
              <a:off x="7664447" y="227338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ounded Rectangle 114">
              <a:extLst>
                <a:ext uri="{FF2B5EF4-FFF2-40B4-BE49-F238E27FC236}">
                  <a16:creationId xmlns:a16="http://schemas.microsoft.com/office/drawing/2014/main" id="{2C6A3B86-4EC8-4DE1-880A-F2FD3EFC10B3}"/>
                </a:ext>
              </a:extLst>
            </p:cNvPr>
            <p:cNvSpPr/>
            <p:nvPr/>
          </p:nvSpPr>
          <p:spPr bwMode="auto">
            <a:xfrm>
              <a:off x="9214152" y="125185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ounded Rectangle 115">
              <a:extLst>
                <a:ext uri="{FF2B5EF4-FFF2-40B4-BE49-F238E27FC236}">
                  <a16:creationId xmlns:a16="http://schemas.microsoft.com/office/drawing/2014/main" id="{F79D7D9B-442E-44EE-9B6C-87E5286AAC02}"/>
                </a:ext>
              </a:extLst>
            </p:cNvPr>
            <p:cNvSpPr/>
            <p:nvPr/>
          </p:nvSpPr>
          <p:spPr bwMode="auto">
            <a:xfrm>
              <a:off x="9728560" y="125185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ounded Rectangle 116">
              <a:extLst>
                <a:ext uri="{FF2B5EF4-FFF2-40B4-BE49-F238E27FC236}">
                  <a16:creationId xmlns:a16="http://schemas.microsoft.com/office/drawing/2014/main" id="{0BD1C0BA-0D40-4776-A124-E6B66EDC503B}"/>
                </a:ext>
              </a:extLst>
            </p:cNvPr>
            <p:cNvSpPr/>
            <p:nvPr/>
          </p:nvSpPr>
          <p:spPr bwMode="auto">
            <a:xfrm>
              <a:off x="10242967" y="125185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Rounded Rectangle 117">
              <a:extLst>
                <a:ext uri="{FF2B5EF4-FFF2-40B4-BE49-F238E27FC236}">
                  <a16:creationId xmlns:a16="http://schemas.microsoft.com/office/drawing/2014/main" id="{0A79D824-769E-4DFA-9898-C4D533483E9F}"/>
                </a:ext>
              </a:extLst>
            </p:cNvPr>
            <p:cNvSpPr/>
            <p:nvPr/>
          </p:nvSpPr>
          <p:spPr bwMode="auto">
            <a:xfrm>
              <a:off x="10770530" y="1761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ounded Rectangle 118">
              <a:extLst>
                <a:ext uri="{FF2B5EF4-FFF2-40B4-BE49-F238E27FC236}">
                  <a16:creationId xmlns:a16="http://schemas.microsoft.com/office/drawing/2014/main" id="{94E1FAE5-F1FE-4D86-AB4A-F97845BBCC9A}"/>
                </a:ext>
              </a:extLst>
            </p:cNvPr>
            <p:cNvSpPr/>
            <p:nvPr/>
          </p:nvSpPr>
          <p:spPr bwMode="auto">
            <a:xfrm>
              <a:off x="11284937" y="1761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ounded Rectangle 119">
              <a:extLst>
                <a:ext uri="{FF2B5EF4-FFF2-40B4-BE49-F238E27FC236}">
                  <a16:creationId xmlns:a16="http://schemas.microsoft.com/office/drawing/2014/main" id="{59FD4A64-EA9A-4DFB-B8F7-1F14E42D67B7}"/>
                </a:ext>
              </a:extLst>
            </p:cNvPr>
            <p:cNvSpPr/>
            <p:nvPr/>
          </p:nvSpPr>
          <p:spPr bwMode="auto">
            <a:xfrm>
              <a:off x="11800864" y="176164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ounded Rectangle 120">
              <a:extLst>
                <a:ext uri="{FF2B5EF4-FFF2-40B4-BE49-F238E27FC236}">
                  <a16:creationId xmlns:a16="http://schemas.microsoft.com/office/drawing/2014/main" id="{E53200F0-5CF2-466D-A7AC-F1103736689E}"/>
                </a:ext>
              </a:extLst>
            </p:cNvPr>
            <p:cNvSpPr/>
            <p:nvPr/>
          </p:nvSpPr>
          <p:spPr bwMode="auto">
            <a:xfrm>
              <a:off x="10770530" y="227142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Rounded Rectangle 121">
              <a:extLst>
                <a:ext uri="{FF2B5EF4-FFF2-40B4-BE49-F238E27FC236}">
                  <a16:creationId xmlns:a16="http://schemas.microsoft.com/office/drawing/2014/main" id="{188119C0-3C68-4D6D-ACD7-651A78FE984E}"/>
                </a:ext>
              </a:extLst>
            </p:cNvPr>
            <p:cNvSpPr/>
            <p:nvPr/>
          </p:nvSpPr>
          <p:spPr bwMode="auto">
            <a:xfrm>
              <a:off x="11284937" y="227142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ounded Rectangle 122">
              <a:extLst>
                <a:ext uri="{FF2B5EF4-FFF2-40B4-BE49-F238E27FC236}">
                  <a16:creationId xmlns:a16="http://schemas.microsoft.com/office/drawing/2014/main" id="{73DD1714-FFB3-4110-9963-5D4FCC91A800}"/>
                </a:ext>
              </a:extLst>
            </p:cNvPr>
            <p:cNvSpPr/>
            <p:nvPr/>
          </p:nvSpPr>
          <p:spPr bwMode="auto">
            <a:xfrm>
              <a:off x="11799344" y="227142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ounded Rectangle 123">
              <a:extLst>
                <a:ext uri="{FF2B5EF4-FFF2-40B4-BE49-F238E27FC236}">
                  <a16:creationId xmlns:a16="http://schemas.microsoft.com/office/drawing/2014/main" id="{9982A171-20C2-459C-9126-511D08C257BB}"/>
                </a:ext>
              </a:extLst>
            </p:cNvPr>
            <p:cNvSpPr/>
            <p:nvPr/>
          </p:nvSpPr>
          <p:spPr bwMode="auto">
            <a:xfrm>
              <a:off x="10770530" y="278120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ounded Rectangle 124">
              <a:extLst>
                <a:ext uri="{FF2B5EF4-FFF2-40B4-BE49-F238E27FC236}">
                  <a16:creationId xmlns:a16="http://schemas.microsoft.com/office/drawing/2014/main" id="{039D056E-33E8-4654-9A00-EEEB7CE6502A}"/>
                </a:ext>
              </a:extLst>
            </p:cNvPr>
            <p:cNvSpPr/>
            <p:nvPr/>
          </p:nvSpPr>
          <p:spPr bwMode="auto">
            <a:xfrm>
              <a:off x="11284937" y="278120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ounded Rectangle 125">
              <a:extLst>
                <a:ext uri="{FF2B5EF4-FFF2-40B4-BE49-F238E27FC236}">
                  <a16:creationId xmlns:a16="http://schemas.microsoft.com/office/drawing/2014/main" id="{7DD98EA6-61E7-4D6B-980B-2E4AE6570C98}"/>
                </a:ext>
              </a:extLst>
            </p:cNvPr>
            <p:cNvSpPr/>
            <p:nvPr/>
          </p:nvSpPr>
          <p:spPr bwMode="auto">
            <a:xfrm>
              <a:off x="11799344" y="278120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Rounded Rectangle 126">
              <a:extLst>
                <a:ext uri="{FF2B5EF4-FFF2-40B4-BE49-F238E27FC236}">
                  <a16:creationId xmlns:a16="http://schemas.microsoft.com/office/drawing/2014/main" id="{890C886B-4B43-4515-82E5-B748F3A0989D}"/>
                </a:ext>
              </a:extLst>
            </p:cNvPr>
            <p:cNvSpPr/>
            <p:nvPr/>
          </p:nvSpPr>
          <p:spPr bwMode="auto">
            <a:xfrm>
              <a:off x="10770530" y="32909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ounded Rectangle 127">
              <a:extLst>
                <a:ext uri="{FF2B5EF4-FFF2-40B4-BE49-F238E27FC236}">
                  <a16:creationId xmlns:a16="http://schemas.microsoft.com/office/drawing/2014/main" id="{104CD2B0-9E33-45FE-A388-DC05191CFDA9}"/>
                </a:ext>
              </a:extLst>
            </p:cNvPr>
            <p:cNvSpPr/>
            <p:nvPr/>
          </p:nvSpPr>
          <p:spPr bwMode="auto">
            <a:xfrm>
              <a:off x="11284937" y="32909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ounded Rectangle 128">
              <a:extLst>
                <a:ext uri="{FF2B5EF4-FFF2-40B4-BE49-F238E27FC236}">
                  <a16:creationId xmlns:a16="http://schemas.microsoft.com/office/drawing/2014/main" id="{21B0A2E6-F9A5-4B2A-B70A-6790F132E158}"/>
                </a:ext>
              </a:extLst>
            </p:cNvPr>
            <p:cNvSpPr/>
            <p:nvPr/>
          </p:nvSpPr>
          <p:spPr bwMode="auto">
            <a:xfrm>
              <a:off x="11799344" y="32909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ounded Rectangle 129">
              <a:extLst>
                <a:ext uri="{FF2B5EF4-FFF2-40B4-BE49-F238E27FC236}">
                  <a16:creationId xmlns:a16="http://schemas.microsoft.com/office/drawing/2014/main" id="{56B75344-3260-4202-A4CB-1608FC533FA1}"/>
                </a:ext>
              </a:extLst>
            </p:cNvPr>
            <p:cNvSpPr/>
            <p:nvPr/>
          </p:nvSpPr>
          <p:spPr bwMode="auto">
            <a:xfrm>
              <a:off x="10770530" y="380076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ounded Rectangle 130">
              <a:extLst>
                <a:ext uri="{FF2B5EF4-FFF2-40B4-BE49-F238E27FC236}">
                  <a16:creationId xmlns:a16="http://schemas.microsoft.com/office/drawing/2014/main" id="{C73F62D4-CD38-4878-9166-74133166B0C5}"/>
                </a:ext>
              </a:extLst>
            </p:cNvPr>
            <p:cNvSpPr/>
            <p:nvPr/>
          </p:nvSpPr>
          <p:spPr bwMode="auto">
            <a:xfrm>
              <a:off x="11284937"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ounded Rectangle 131">
              <a:extLst>
                <a:ext uri="{FF2B5EF4-FFF2-40B4-BE49-F238E27FC236}">
                  <a16:creationId xmlns:a16="http://schemas.microsoft.com/office/drawing/2014/main" id="{FF924EC0-61E8-402C-9AC1-0012355BD1C2}"/>
                </a:ext>
              </a:extLst>
            </p:cNvPr>
            <p:cNvSpPr/>
            <p:nvPr/>
          </p:nvSpPr>
          <p:spPr bwMode="auto">
            <a:xfrm>
              <a:off x="11799344"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ounded Rectangle 132">
              <a:extLst>
                <a:ext uri="{FF2B5EF4-FFF2-40B4-BE49-F238E27FC236}">
                  <a16:creationId xmlns:a16="http://schemas.microsoft.com/office/drawing/2014/main" id="{D8E19BAE-6B79-43DB-A112-BC7DB4376616}"/>
                </a:ext>
              </a:extLst>
            </p:cNvPr>
            <p:cNvSpPr/>
            <p:nvPr/>
          </p:nvSpPr>
          <p:spPr bwMode="auto">
            <a:xfrm>
              <a:off x="10770530"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ounded Rectangle 133">
              <a:extLst>
                <a:ext uri="{FF2B5EF4-FFF2-40B4-BE49-F238E27FC236}">
                  <a16:creationId xmlns:a16="http://schemas.microsoft.com/office/drawing/2014/main" id="{17783E61-0FC6-4527-87C2-E8AA944B2BFB}"/>
                </a:ext>
              </a:extLst>
            </p:cNvPr>
            <p:cNvSpPr/>
            <p:nvPr/>
          </p:nvSpPr>
          <p:spPr bwMode="auto">
            <a:xfrm>
              <a:off x="11284937"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ounded Rectangle 134">
              <a:extLst>
                <a:ext uri="{FF2B5EF4-FFF2-40B4-BE49-F238E27FC236}">
                  <a16:creationId xmlns:a16="http://schemas.microsoft.com/office/drawing/2014/main" id="{B712C8E0-8BD0-475D-AE8B-BDA2D68D6B53}"/>
                </a:ext>
              </a:extLst>
            </p:cNvPr>
            <p:cNvSpPr/>
            <p:nvPr/>
          </p:nvSpPr>
          <p:spPr bwMode="auto">
            <a:xfrm>
              <a:off x="11799344"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ounded Rectangle 135">
              <a:extLst>
                <a:ext uri="{FF2B5EF4-FFF2-40B4-BE49-F238E27FC236}">
                  <a16:creationId xmlns:a16="http://schemas.microsoft.com/office/drawing/2014/main" id="{F22BD1E0-D58B-4394-A2F3-40EA1D8907D1}"/>
                </a:ext>
              </a:extLst>
            </p:cNvPr>
            <p:cNvSpPr/>
            <p:nvPr/>
          </p:nvSpPr>
          <p:spPr bwMode="auto">
            <a:xfrm>
              <a:off x="10763065"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ounded Rectangle 136">
              <a:extLst>
                <a:ext uri="{FF2B5EF4-FFF2-40B4-BE49-F238E27FC236}">
                  <a16:creationId xmlns:a16="http://schemas.microsoft.com/office/drawing/2014/main" id="{08A5F292-358D-41B0-959A-AA3218B4A2BF}"/>
                </a:ext>
              </a:extLst>
            </p:cNvPr>
            <p:cNvSpPr/>
            <p:nvPr/>
          </p:nvSpPr>
          <p:spPr bwMode="auto">
            <a:xfrm>
              <a:off x="11277473"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Rounded Rectangle 137">
              <a:extLst>
                <a:ext uri="{FF2B5EF4-FFF2-40B4-BE49-F238E27FC236}">
                  <a16:creationId xmlns:a16="http://schemas.microsoft.com/office/drawing/2014/main" id="{8516257F-EDC2-48C6-9DEC-6CA3F0E93CF3}"/>
                </a:ext>
              </a:extLst>
            </p:cNvPr>
            <p:cNvSpPr/>
            <p:nvPr/>
          </p:nvSpPr>
          <p:spPr bwMode="auto">
            <a:xfrm>
              <a:off x="11791879" y="482031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ounded Rectangle 138">
              <a:extLst>
                <a:ext uri="{FF2B5EF4-FFF2-40B4-BE49-F238E27FC236}">
                  <a16:creationId xmlns:a16="http://schemas.microsoft.com/office/drawing/2014/main" id="{2873B974-B219-4367-9958-DF17B03CA7C8}"/>
                </a:ext>
              </a:extLst>
            </p:cNvPr>
            <p:cNvSpPr/>
            <p:nvPr/>
          </p:nvSpPr>
          <p:spPr bwMode="auto">
            <a:xfrm>
              <a:off x="10763066" y="533009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ounded Rectangle 139">
              <a:extLst>
                <a:ext uri="{FF2B5EF4-FFF2-40B4-BE49-F238E27FC236}">
                  <a16:creationId xmlns:a16="http://schemas.microsoft.com/office/drawing/2014/main" id="{312B25EF-59AA-4E4D-A19D-70E94747AB8E}"/>
                </a:ext>
              </a:extLst>
            </p:cNvPr>
            <p:cNvSpPr/>
            <p:nvPr/>
          </p:nvSpPr>
          <p:spPr bwMode="auto">
            <a:xfrm>
              <a:off x="11277473"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ounded Rectangle 140">
              <a:extLst>
                <a:ext uri="{FF2B5EF4-FFF2-40B4-BE49-F238E27FC236}">
                  <a16:creationId xmlns:a16="http://schemas.microsoft.com/office/drawing/2014/main" id="{799B4E34-46FC-433E-82DF-F74E9C3D898F}"/>
                </a:ext>
              </a:extLst>
            </p:cNvPr>
            <p:cNvSpPr/>
            <p:nvPr/>
          </p:nvSpPr>
          <p:spPr bwMode="auto">
            <a:xfrm>
              <a:off x="11791879"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ounded Rectangle 141">
              <a:extLst>
                <a:ext uri="{FF2B5EF4-FFF2-40B4-BE49-F238E27FC236}">
                  <a16:creationId xmlns:a16="http://schemas.microsoft.com/office/drawing/2014/main" id="{EC76EF7D-CBAE-4615-A2AB-141B470C4D3C}"/>
                </a:ext>
              </a:extLst>
            </p:cNvPr>
            <p:cNvSpPr/>
            <p:nvPr/>
          </p:nvSpPr>
          <p:spPr bwMode="auto">
            <a:xfrm>
              <a:off x="10763066" y="583987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ounded Rectangle 142">
              <a:extLst>
                <a:ext uri="{FF2B5EF4-FFF2-40B4-BE49-F238E27FC236}">
                  <a16:creationId xmlns:a16="http://schemas.microsoft.com/office/drawing/2014/main" id="{8B4CC693-1167-48A4-BC8F-3898AA2FA1D8}"/>
                </a:ext>
              </a:extLst>
            </p:cNvPr>
            <p:cNvSpPr/>
            <p:nvPr/>
          </p:nvSpPr>
          <p:spPr bwMode="auto">
            <a:xfrm>
              <a:off x="11277473"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ounded Rectangle 143">
              <a:extLst>
                <a:ext uri="{FF2B5EF4-FFF2-40B4-BE49-F238E27FC236}">
                  <a16:creationId xmlns:a16="http://schemas.microsoft.com/office/drawing/2014/main" id="{D5DE2D60-9E5E-4A36-AA36-389B9B282CD3}"/>
                </a:ext>
              </a:extLst>
            </p:cNvPr>
            <p:cNvSpPr/>
            <p:nvPr/>
          </p:nvSpPr>
          <p:spPr bwMode="auto">
            <a:xfrm>
              <a:off x="11791879"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ounded Rectangle 144">
              <a:extLst>
                <a:ext uri="{FF2B5EF4-FFF2-40B4-BE49-F238E27FC236}">
                  <a16:creationId xmlns:a16="http://schemas.microsoft.com/office/drawing/2014/main" id="{542CA2D3-BF3E-43D7-8C83-A0448CE8D9FA}"/>
                </a:ext>
              </a:extLst>
            </p:cNvPr>
            <p:cNvSpPr/>
            <p:nvPr/>
          </p:nvSpPr>
          <p:spPr bwMode="auto">
            <a:xfrm>
              <a:off x="10755601"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ounded Rectangle 145">
              <a:extLst>
                <a:ext uri="{FF2B5EF4-FFF2-40B4-BE49-F238E27FC236}">
                  <a16:creationId xmlns:a16="http://schemas.microsoft.com/office/drawing/2014/main" id="{E82FAE68-00C2-4291-B66B-6EEA03238D08}"/>
                </a:ext>
              </a:extLst>
            </p:cNvPr>
            <p:cNvSpPr/>
            <p:nvPr/>
          </p:nvSpPr>
          <p:spPr bwMode="auto">
            <a:xfrm>
              <a:off x="11270009"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ounded Rectangle 146">
              <a:extLst>
                <a:ext uri="{FF2B5EF4-FFF2-40B4-BE49-F238E27FC236}">
                  <a16:creationId xmlns:a16="http://schemas.microsoft.com/office/drawing/2014/main" id="{6FA1095E-896C-4E0C-89D0-38E7570DD4CB}"/>
                </a:ext>
              </a:extLst>
            </p:cNvPr>
            <p:cNvSpPr/>
            <p:nvPr/>
          </p:nvSpPr>
          <p:spPr bwMode="auto">
            <a:xfrm>
              <a:off x="11784416" y="6349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ounded Rectangle 147">
              <a:extLst>
                <a:ext uri="{FF2B5EF4-FFF2-40B4-BE49-F238E27FC236}">
                  <a16:creationId xmlns:a16="http://schemas.microsoft.com/office/drawing/2014/main" id="{E0B8C44F-B285-4EF0-BFE3-F0C72EC7E9DB}"/>
                </a:ext>
              </a:extLst>
            </p:cNvPr>
            <p:cNvSpPr/>
            <p:nvPr/>
          </p:nvSpPr>
          <p:spPr bwMode="auto">
            <a:xfrm>
              <a:off x="10777013" y="2323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ounded Rectangle 148">
              <a:extLst>
                <a:ext uri="{FF2B5EF4-FFF2-40B4-BE49-F238E27FC236}">
                  <a16:creationId xmlns:a16="http://schemas.microsoft.com/office/drawing/2014/main" id="{6E1D015C-4799-46C4-B499-21BCB8EA264A}"/>
                </a:ext>
              </a:extLst>
            </p:cNvPr>
            <p:cNvSpPr/>
            <p:nvPr/>
          </p:nvSpPr>
          <p:spPr bwMode="auto">
            <a:xfrm>
              <a:off x="11291420"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ounded Rectangle 149">
              <a:extLst>
                <a:ext uri="{FF2B5EF4-FFF2-40B4-BE49-F238E27FC236}">
                  <a16:creationId xmlns:a16="http://schemas.microsoft.com/office/drawing/2014/main" id="{35227410-433E-4C11-A845-26EBC8335276}"/>
                </a:ext>
              </a:extLst>
            </p:cNvPr>
            <p:cNvSpPr/>
            <p:nvPr/>
          </p:nvSpPr>
          <p:spPr bwMode="auto">
            <a:xfrm>
              <a:off x="11805827"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ounded Rectangle 150">
              <a:extLst>
                <a:ext uri="{FF2B5EF4-FFF2-40B4-BE49-F238E27FC236}">
                  <a16:creationId xmlns:a16="http://schemas.microsoft.com/office/drawing/2014/main" id="{D65C9646-2D48-4918-8085-8140250290D7}"/>
                </a:ext>
              </a:extLst>
            </p:cNvPr>
            <p:cNvSpPr/>
            <p:nvPr/>
          </p:nvSpPr>
          <p:spPr bwMode="auto">
            <a:xfrm>
              <a:off x="10777013" y="7420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ounded Rectangle 151">
              <a:extLst>
                <a:ext uri="{FF2B5EF4-FFF2-40B4-BE49-F238E27FC236}">
                  <a16:creationId xmlns:a16="http://schemas.microsoft.com/office/drawing/2014/main" id="{863F56F2-A415-4830-8DA9-16F5A452DE5C}"/>
                </a:ext>
              </a:extLst>
            </p:cNvPr>
            <p:cNvSpPr/>
            <p:nvPr/>
          </p:nvSpPr>
          <p:spPr bwMode="auto">
            <a:xfrm>
              <a:off x="11291420"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ounded Rectangle 152">
              <a:extLst>
                <a:ext uri="{FF2B5EF4-FFF2-40B4-BE49-F238E27FC236}">
                  <a16:creationId xmlns:a16="http://schemas.microsoft.com/office/drawing/2014/main" id="{35FB38CE-6DA1-46E3-B8D2-D4FCB2578F36}"/>
                </a:ext>
              </a:extLst>
            </p:cNvPr>
            <p:cNvSpPr/>
            <p:nvPr/>
          </p:nvSpPr>
          <p:spPr bwMode="auto">
            <a:xfrm>
              <a:off x="11805827"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ounded Rectangle 153">
              <a:extLst>
                <a:ext uri="{FF2B5EF4-FFF2-40B4-BE49-F238E27FC236}">
                  <a16:creationId xmlns:a16="http://schemas.microsoft.com/office/drawing/2014/main" id="{9BB48557-55B3-41CF-A445-83CEC21303D6}"/>
                </a:ext>
              </a:extLst>
            </p:cNvPr>
            <p:cNvSpPr/>
            <p:nvPr/>
          </p:nvSpPr>
          <p:spPr bwMode="auto">
            <a:xfrm>
              <a:off x="10769548" y="125185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ounded Rectangle 154">
              <a:extLst>
                <a:ext uri="{FF2B5EF4-FFF2-40B4-BE49-F238E27FC236}">
                  <a16:creationId xmlns:a16="http://schemas.microsoft.com/office/drawing/2014/main" id="{7E5A45E1-DCCE-4C31-908D-A8355894A9B8}"/>
                </a:ext>
              </a:extLst>
            </p:cNvPr>
            <p:cNvSpPr/>
            <p:nvPr/>
          </p:nvSpPr>
          <p:spPr bwMode="auto">
            <a:xfrm>
              <a:off x="11283956" y="125185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Rounded Rectangle 155">
              <a:extLst>
                <a:ext uri="{FF2B5EF4-FFF2-40B4-BE49-F238E27FC236}">
                  <a16:creationId xmlns:a16="http://schemas.microsoft.com/office/drawing/2014/main" id="{82E27908-6399-4ADD-ABD6-48BEA8F94B54}"/>
                </a:ext>
              </a:extLst>
            </p:cNvPr>
            <p:cNvSpPr/>
            <p:nvPr/>
          </p:nvSpPr>
          <p:spPr bwMode="auto">
            <a:xfrm>
              <a:off x="11798363" y="125185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83868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1000"/>
                            </p:stCondLst>
                            <p:childTnLst>
                              <p:par>
                                <p:cTn id="9" presetID="22" presetClass="entr" presetSubtype="2" fill="hold" nodeType="afterEffect">
                                  <p:stCondLst>
                                    <p:cond delay="25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righ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wipe(left)">
                                      <p:cBhvr>
                                        <p:cTn id="16" dur="500"/>
                                        <p:tgtEl>
                                          <p:spTgt spid="6">
                                            <p:txEl>
                                              <p:pRg st="3" end="3"/>
                                            </p:txEl>
                                          </p:spTgt>
                                        </p:tgtEl>
                                      </p:cBhvr>
                                    </p:animEffect>
                                  </p:childTnLst>
                                </p:cTn>
                              </p:par>
                            </p:childTnLst>
                          </p:cTn>
                        </p:par>
                        <p:par>
                          <p:cTn id="17" fill="hold">
                            <p:stCondLst>
                              <p:cond delay="500"/>
                            </p:stCondLst>
                            <p:childTnLst>
                              <p:par>
                                <p:cTn id="18" presetID="22" presetClass="entr" presetSubtype="2" fill="hold" nodeType="afterEffect">
                                  <p:stCondLst>
                                    <p:cond delay="25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wipe(right)">
                                      <p:cBhvr>
                                        <p:cTn id="20" dur="500"/>
                                        <p:tgtEl>
                                          <p:spTgt spid="6">
                                            <p:txEl>
                                              <p:pRg st="4" end="4"/>
                                            </p:txEl>
                                          </p:spTgt>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43"/>
                                        </p:tgtEl>
                                        <p:attrNameLst>
                                          <p:attrName>style.visibility</p:attrName>
                                        </p:attrNameLst>
                                      </p:cBhvr>
                                      <p:to>
                                        <p:strVal val="visible"/>
                                      </p:to>
                                    </p:set>
                                    <p:animEffect transition="in" filter="fade">
                                      <p:cBhvr>
                                        <p:cTn id="24" dur="100"/>
                                        <p:tgtEl>
                                          <p:spTgt spid="143"/>
                                        </p:tgtEl>
                                      </p:cBhvr>
                                    </p:animEffect>
                                  </p:childTnLst>
                                </p:cTn>
                              </p:par>
                            </p:childTnLst>
                          </p:cTn>
                        </p:par>
                        <p:par>
                          <p:cTn id="25" fill="hold">
                            <p:stCondLst>
                              <p:cond delay="1350"/>
                            </p:stCondLst>
                            <p:childTnLst>
                              <p:par>
                                <p:cTn id="26" presetID="10" presetClass="entr" presetSubtype="0" fill="hold" grpId="0" nodeType="afterEffect">
                                  <p:stCondLst>
                                    <p:cond delay="0"/>
                                  </p:stCondLst>
                                  <p:childTnLst>
                                    <p:set>
                                      <p:cBhvr>
                                        <p:cTn id="27" dur="1" fill="hold">
                                          <p:stCondLst>
                                            <p:cond delay="0"/>
                                          </p:stCondLst>
                                        </p:cTn>
                                        <p:tgtEl>
                                          <p:spTgt spid="144"/>
                                        </p:tgtEl>
                                        <p:attrNameLst>
                                          <p:attrName>style.visibility</p:attrName>
                                        </p:attrNameLst>
                                      </p:cBhvr>
                                      <p:to>
                                        <p:strVal val="visible"/>
                                      </p:to>
                                    </p:set>
                                    <p:animEffect transition="in" filter="fade">
                                      <p:cBhvr>
                                        <p:cTn id="28" dur="100"/>
                                        <p:tgtEl>
                                          <p:spTgt spid="144"/>
                                        </p:tgtEl>
                                      </p:cBhvr>
                                    </p:animEffect>
                                  </p:childTnLst>
                                </p:cTn>
                              </p:par>
                            </p:childTnLst>
                          </p:cTn>
                        </p:par>
                        <p:par>
                          <p:cTn id="29" fill="hold">
                            <p:stCondLst>
                              <p:cond delay="1450"/>
                            </p:stCondLst>
                            <p:childTnLst>
                              <p:par>
                                <p:cTn id="30" presetID="10" presetClass="entr" presetSubtype="0" fill="hold" grpId="0" nodeType="afterEffect">
                                  <p:stCondLst>
                                    <p:cond delay="0"/>
                                  </p:stCondLst>
                                  <p:childTnLst>
                                    <p:set>
                                      <p:cBhvr>
                                        <p:cTn id="31" dur="1" fill="hold">
                                          <p:stCondLst>
                                            <p:cond delay="0"/>
                                          </p:stCondLst>
                                        </p:cTn>
                                        <p:tgtEl>
                                          <p:spTgt spid="145"/>
                                        </p:tgtEl>
                                        <p:attrNameLst>
                                          <p:attrName>style.visibility</p:attrName>
                                        </p:attrNameLst>
                                      </p:cBhvr>
                                      <p:to>
                                        <p:strVal val="visible"/>
                                      </p:to>
                                    </p:set>
                                    <p:animEffect transition="in" filter="fade">
                                      <p:cBhvr>
                                        <p:cTn id="32" dur="100"/>
                                        <p:tgtEl>
                                          <p:spTgt spid="145"/>
                                        </p:tgtEl>
                                      </p:cBhvr>
                                    </p:animEffect>
                                  </p:childTnLst>
                                </p:cTn>
                              </p:par>
                            </p:childTnLst>
                          </p:cTn>
                        </p:par>
                        <p:par>
                          <p:cTn id="33" fill="hold">
                            <p:stCondLst>
                              <p:cond delay="1550"/>
                            </p:stCondLst>
                            <p:childTnLst>
                              <p:par>
                                <p:cTn id="34" presetID="10" presetClass="entr" presetSubtype="0" fill="hold" grpId="0" nodeType="afterEffect">
                                  <p:stCondLst>
                                    <p:cond delay="0"/>
                                  </p:stCondLst>
                                  <p:childTnLst>
                                    <p:set>
                                      <p:cBhvr>
                                        <p:cTn id="35" dur="1" fill="hold">
                                          <p:stCondLst>
                                            <p:cond delay="0"/>
                                          </p:stCondLst>
                                        </p:cTn>
                                        <p:tgtEl>
                                          <p:spTgt spid="146"/>
                                        </p:tgtEl>
                                        <p:attrNameLst>
                                          <p:attrName>style.visibility</p:attrName>
                                        </p:attrNameLst>
                                      </p:cBhvr>
                                      <p:to>
                                        <p:strVal val="visible"/>
                                      </p:to>
                                    </p:set>
                                    <p:animEffect transition="in" filter="fade">
                                      <p:cBhvr>
                                        <p:cTn id="36" dur="100"/>
                                        <p:tgtEl>
                                          <p:spTgt spid="146"/>
                                        </p:tgtEl>
                                      </p:cBhvr>
                                    </p:animEffect>
                                  </p:childTnLst>
                                </p:cTn>
                              </p:par>
                            </p:childTnLst>
                          </p:cTn>
                        </p:par>
                        <p:par>
                          <p:cTn id="37" fill="hold">
                            <p:stCondLst>
                              <p:cond delay="1650"/>
                            </p:stCondLst>
                            <p:childTnLst>
                              <p:par>
                                <p:cTn id="38" presetID="10" presetClass="entr" presetSubtype="0" fill="hold" grpId="0" nodeType="afterEffect">
                                  <p:stCondLst>
                                    <p:cond delay="0"/>
                                  </p:stCondLst>
                                  <p:childTnLst>
                                    <p:set>
                                      <p:cBhvr>
                                        <p:cTn id="39" dur="1" fill="hold">
                                          <p:stCondLst>
                                            <p:cond delay="0"/>
                                          </p:stCondLst>
                                        </p:cTn>
                                        <p:tgtEl>
                                          <p:spTgt spid="147"/>
                                        </p:tgtEl>
                                        <p:attrNameLst>
                                          <p:attrName>style.visibility</p:attrName>
                                        </p:attrNameLst>
                                      </p:cBhvr>
                                      <p:to>
                                        <p:strVal val="visible"/>
                                      </p:to>
                                    </p:set>
                                    <p:animEffect transition="in" filter="fade">
                                      <p:cBhvr>
                                        <p:cTn id="40" dur="100"/>
                                        <p:tgtEl>
                                          <p:spTgt spid="147"/>
                                        </p:tgtEl>
                                      </p:cBhvr>
                                    </p:animEffect>
                                  </p:childTnLst>
                                </p:cTn>
                              </p:par>
                            </p:childTnLst>
                          </p:cTn>
                        </p:par>
                        <p:par>
                          <p:cTn id="41" fill="hold">
                            <p:stCondLst>
                              <p:cond delay="1750"/>
                            </p:stCondLst>
                            <p:childTnLst>
                              <p:par>
                                <p:cTn id="42" presetID="10" presetClass="entr" presetSubtype="0" fill="hold" grpId="0" nodeType="afterEffect">
                                  <p:stCondLst>
                                    <p:cond delay="0"/>
                                  </p:stCondLst>
                                  <p:childTnLst>
                                    <p:set>
                                      <p:cBhvr>
                                        <p:cTn id="43" dur="1" fill="hold">
                                          <p:stCondLst>
                                            <p:cond delay="0"/>
                                          </p:stCondLst>
                                        </p:cTn>
                                        <p:tgtEl>
                                          <p:spTgt spid="148"/>
                                        </p:tgtEl>
                                        <p:attrNameLst>
                                          <p:attrName>style.visibility</p:attrName>
                                        </p:attrNameLst>
                                      </p:cBhvr>
                                      <p:to>
                                        <p:strVal val="visible"/>
                                      </p:to>
                                    </p:set>
                                    <p:animEffect transition="in" filter="fade">
                                      <p:cBhvr>
                                        <p:cTn id="44" dur="100"/>
                                        <p:tgtEl>
                                          <p:spTgt spid="148"/>
                                        </p:tgtEl>
                                      </p:cBhvr>
                                    </p:animEffect>
                                  </p:childTnLst>
                                </p:cTn>
                              </p:par>
                            </p:childTnLst>
                          </p:cTn>
                        </p:par>
                        <p:par>
                          <p:cTn id="45" fill="hold">
                            <p:stCondLst>
                              <p:cond delay="1850"/>
                            </p:stCondLst>
                            <p:childTnLst>
                              <p:par>
                                <p:cTn id="46" presetID="10" presetClass="entr" presetSubtype="0" fill="hold" grpId="0" nodeType="after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fade">
                                      <p:cBhvr>
                                        <p:cTn id="48" dur="100"/>
                                        <p:tgtEl>
                                          <p:spTgt spid="149"/>
                                        </p:tgtEl>
                                      </p:cBhvr>
                                    </p:animEffect>
                                  </p:childTnLst>
                                </p:cTn>
                              </p:par>
                            </p:childTnLst>
                          </p:cTn>
                        </p:par>
                        <p:par>
                          <p:cTn id="49" fill="hold">
                            <p:stCondLst>
                              <p:cond delay="1950"/>
                            </p:stCondLst>
                            <p:childTnLst>
                              <p:par>
                                <p:cTn id="50" presetID="10" presetClass="entr" presetSubtype="0" fill="hold" grpId="0" nodeType="afterEffect">
                                  <p:stCondLst>
                                    <p:cond delay="0"/>
                                  </p:stCondLst>
                                  <p:childTnLst>
                                    <p:set>
                                      <p:cBhvr>
                                        <p:cTn id="51" dur="1" fill="hold">
                                          <p:stCondLst>
                                            <p:cond delay="0"/>
                                          </p:stCondLst>
                                        </p:cTn>
                                        <p:tgtEl>
                                          <p:spTgt spid="150"/>
                                        </p:tgtEl>
                                        <p:attrNameLst>
                                          <p:attrName>style.visibility</p:attrName>
                                        </p:attrNameLst>
                                      </p:cBhvr>
                                      <p:to>
                                        <p:strVal val="visible"/>
                                      </p:to>
                                    </p:set>
                                    <p:animEffect transition="in" filter="fade">
                                      <p:cBhvr>
                                        <p:cTn id="52" dur="100"/>
                                        <p:tgtEl>
                                          <p:spTgt spid="15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xEl>
                                              <p:pRg st="6" end="6"/>
                                            </p:txEl>
                                          </p:spTgt>
                                        </p:tgtEl>
                                        <p:attrNameLst>
                                          <p:attrName>style.visibility</p:attrName>
                                        </p:attrNameLst>
                                      </p:cBhvr>
                                      <p:to>
                                        <p:strVal val="visible"/>
                                      </p:to>
                                    </p:set>
                                    <p:animEffect transition="in" filter="wipe(left)">
                                      <p:cBhvr>
                                        <p:cTn id="57" dur="500"/>
                                        <p:tgtEl>
                                          <p:spTgt spid="6">
                                            <p:txEl>
                                              <p:pRg st="6" end="6"/>
                                            </p:txEl>
                                          </p:spTgt>
                                        </p:tgtEl>
                                      </p:cBhvr>
                                    </p:animEffect>
                                  </p:childTnLst>
                                </p:cTn>
                              </p:par>
                            </p:childTnLst>
                          </p:cTn>
                        </p:par>
                        <p:par>
                          <p:cTn id="58" fill="hold">
                            <p:stCondLst>
                              <p:cond delay="500"/>
                            </p:stCondLst>
                            <p:childTnLst>
                              <p:par>
                                <p:cTn id="59" presetID="22" presetClass="entr" presetSubtype="2" fill="hold" nodeType="afterEffect">
                                  <p:stCondLst>
                                    <p:cond delay="250"/>
                                  </p:stCondLst>
                                  <p:childTnLst>
                                    <p:set>
                                      <p:cBhvr>
                                        <p:cTn id="60" dur="1" fill="hold">
                                          <p:stCondLst>
                                            <p:cond delay="0"/>
                                          </p:stCondLst>
                                        </p:cTn>
                                        <p:tgtEl>
                                          <p:spTgt spid="6">
                                            <p:txEl>
                                              <p:pRg st="7" end="7"/>
                                            </p:txEl>
                                          </p:spTgt>
                                        </p:tgtEl>
                                        <p:attrNameLst>
                                          <p:attrName>style.visibility</p:attrName>
                                        </p:attrNameLst>
                                      </p:cBhvr>
                                      <p:to>
                                        <p:strVal val="visible"/>
                                      </p:to>
                                    </p:set>
                                    <p:animEffect transition="in" filter="wipe(right)">
                                      <p:cBhvr>
                                        <p:cTn id="61" dur="500"/>
                                        <p:tgtEl>
                                          <p:spTgt spid="6">
                                            <p:txEl>
                                              <p:pRg st="7" end="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6">
                                            <p:txEl>
                                              <p:pRg st="9" end="9"/>
                                            </p:txEl>
                                          </p:spTgt>
                                        </p:tgtEl>
                                        <p:attrNameLst>
                                          <p:attrName>style.visibility</p:attrName>
                                        </p:attrNameLst>
                                      </p:cBhvr>
                                      <p:to>
                                        <p:strVal val="visible"/>
                                      </p:to>
                                    </p:set>
                                    <p:animEffect transition="in" filter="wipe(left)">
                                      <p:cBhvr>
                                        <p:cTn id="66" dur="500"/>
                                        <p:tgtEl>
                                          <p:spTgt spid="6">
                                            <p:txEl>
                                              <p:pRg st="9" end="9"/>
                                            </p:txEl>
                                          </p:spTgt>
                                        </p:tgtEl>
                                      </p:cBhvr>
                                    </p:animEffect>
                                  </p:childTnLst>
                                </p:cTn>
                              </p:par>
                            </p:childTnLst>
                          </p:cTn>
                        </p:par>
                        <p:par>
                          <p:cTn id="67" fill="hold">
                            <p:stCondLst>
                              <p:cond delay="500"/>
                            </p:stCondLst>
                            <p:childTnLst>
                              <p:par>
                                <p:cTn id="68" presetID="22" presetClass="entr" presetSubtype="2" fill="hold" nodeType="afterEffect">
                                  <p:stCondLst>
                                    <p:cond delay="250"/>
                                  </p:stCondLst>
                                  <p:childTnLst>
                                    <p:set>
                                      <p:cBhvr>
                                        <p:cTn id="69" dur="1" fill="hold">
                                          <p:stCondLst>
                                            <p:cond delay="0"/>
                                          </p:stCondLst>
                                        </p:cTn>
                                        <p:tgtEl>
                                          <p:spTgt spid="6">
                                            <p:txEl>
                                              <p:pRg st="10" end="10"/>
                                            </p:txEl>
                                          </p:spTgt>
                                        </p:tgtEl>
                                        <p:attrNameLst>
                                          <p:attrName>style.visibility</p:attrName>
                                        </p:attrNameLst>
                                      </p:cBhvr>
                                      <p:to>
                                        <p:strVal val="visible"/>
                                      </p:to>
                                    </p:set>
                                    <p:animEffect transition="in" filter="wipe(right)">
                                      <p:cBhvr>
                                        <p:cTn id="70" dur="500"/>
                                        <p:tgtEl>
                                          <p:spTgt spid="6">
                                            <p:txEl>
                                              <p:pRg st="10" end="10"/>
                                            </p:txEl>
                                          </p:spTgt>
                                        </p:tgtEl>
                                      </p:cBhvr>
                                    </p:animEffect>
                                  </p:childTnLst>
                                </p:cTn>
                              </p:par>
                            </p:childTnLst>
                          </p:cTn>
                        </p:par>
                        <p:par>
                          <p:cTn id="71" fill="hold">
                            <p:stCondLst>
                              <p:cond delay="1250"/>
                            </p:stCondLst>
                            <p:childTnLst>
                              <p:par>
                                <p:cTn id="72" presetID="10" presetClass="entr" presetSubtype="0" fill="hold" grpId="0" nodeType="afterEffect">
                                  <p:stCondLst>
                                    <p:cond delay="0"/>
                                  </p:stCondLst>
                                  <p:childTnLst>
                                    <p:set>
                                      <p:cBhvr>
                                        <p:cTn id="73" dur="1" fill="hold">
                                          <p:stCondLst>
                                            <p:cond delay="0"/>
                                          </p:stCondLst>
                                        </p:cTn>
                                        <p:tgtEl>
                                          <p:spTgt spid="138"/>
                                        </p:tgtEl>
                                        <p:attrNameLst>
                                          <p:attrName>style.visibility</p:attrName>
                                        </p:attrNameLst>
                                      </p:cBhvr>
                                      <p:to>
                                        <p:strVal val="visible"/>
                                      </p:to>
                                    </p:set>
                                    <p:animEffect transition="in" filter="fade">
                                      <p:cBhvr>
                                        <p:cTn id="74" dur="100"/>
                                        <p:tgtEl>
                                          <p:spTgt spid="138"/>
                                        </p:tgtEl>
                                      </p:cBhvr>
                                    </p:animEffect>
                                  </p:childTnLst>
                                </p:cTn>
                              </p:par>
                            </p:childTnLst>
                          </p:cTn>
                        </p:par>
                        <p:par>
                          <p:cTn id="75" fill="hold">
                            <p:stCondLst>
                              <p:cond delay="1350"/>
                            </p:stCondLst>
                            <p:childTnLst>
                              <p:par>
                                <p:cTn id="76" presetID="10" presetClass="entr" presetSubtype="0" fill="hold" grpId="0" nodeType="afterEffect">
                                  <p:stCondLst>
                                    <p:cond delay="0"/>
                                  </p:stCondLst>
                                  <p:childTnLst>
                                    <p:set>
                                      <p:cBhvr>
                                        <p:cTn id="77" dur="1" fill="hold">
                                          <p:stCondLst>
                                            <p:cond delay="0"/>
                                          </p:stCondLst>
                                        </p:cTn>
                                        <p:tgtEl>
                                          <p:spTgt spid="139"/>
                                        </p:tgtEl>
                                        <p:attrNameLst>
                                          <p:attrName>style.visibility</p:attrName>
                                        </p:attrNameLst>
                                      </p:cBhvr>
                                      <p:to>
                                        <p:strVal val="visible"/>
                                      </p:to>
                                    </p:set>
                                    <p:animEffect transition="in" filter="fade">
                                      <p:cBhvr>
                                        <p:cTn id="78" dur="100"/>
                                        <p:tgtEl>
                                          <p:spTgt spid="139"/>
                                        </p:tgtEl>
                                      </p:cBhvr>
                                    </p:animEffect>
                                  </p:childTnLst>
                                </p:cTn>
                              </p:par>
                            </p:childTnLst>
                          </p:cTn>
                        </p:par>
                        <p:par>
                          <p:cTn id="79" fill="hold">
                            <p:stCondLst>
                              <p:cond delay="1450"/>
                            </p:stCondLst>
                            <p:childTnLst>
                              <p:par>
                                <p:cTn id="80" presetID="10" presetClass="entr" presetSubtype="0" fill="hold" grpId="0" nodeType="after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fade">
                                      <p:cBhvr>
                                        <p:cTn id="82" dur="100"/>
                                        <p:tgtEl>
                                          <p:spTgt spid="140"/>
                                        </p:tgtEl>
                                      </p:cBhvr>
                                    </p:animEffect>
                                  </p:childTnLst>
                                </p:cTn>
                              </p:par>
                            </p:childTnLst>
                          </p:cTn>
                        </p:par>
                        <p:par>
                          <p:cTn id="83" fill="hold">
                            <p:stCondLst>
                              <p:cond delay="1550"/>
                            </p:stCondLst>
                            <p:childTnLst>
                              <p:par>
                                <p:cTn id="84" presetID="10" presetClass="entr" presetSubtype="0" fill="hold" grpId="0" nodeType="afterEffect">
                                  <p:stCondLst>
                                    <p:cond delay="0"/>
                                  </p:stCondLst>
                                  <p:childTnLst>
                                    <p:set>
                                      <p:cBhvr>
                                        <p:cTn id="85" dur="1" fill="hold">
                                          <p:stCondLst>
                                            <p:cond delay="0"/>
                                          </p:stCondLst>
                                        </p:cTn>
                                        <p:tgtEl>
                                          <p:spTgt spid="141"/>
                                        </p:tgtEl>
                                        <p:attrNameLst>
                                          <p:attrName>style.visibility</p:attrName>
                                        </p:attrNameLst>
                                      </p:cBhvr>
                                      <p:to>
                                        <p:strVal val="visible"/>
                                      </p:to>
                                    </p:set>
                                    <p:animEffect transition="in" filter="fade">
                                      <p:cBhvr>
                                        <p:cTn id="86" dur="100"/>
                                        <p:tgtEl>
                                          <p:spTgt spid="141"/>
                                        </p:tgtEl>
                                      </p:cBhvr>
                                    </p:animEffect>
                                  </p:childTnLst>
                                </p:cTn>
                              </p:par>
                            </p:childTnLst>
                          </p:cTn>
                        </p:par>
                        <p:par>
                          <p:cTn id="87" fill="hold">
                            <p:stCondLst>
                              <p:cond delay="1650"/>
                            </p:stCondLst>
                            <p:childTnLst>
                              <p:par>
                                <p:cTn id="88" presetID="10" presetClass="entr" presetSubtype="0" fill="hold" grpId="0" nodeType="afterEffect">
                                  <p:stCondLst>
                                    <p:cond delay="0"/>
                                  </p:stCondLst>
                                  <p:childTnLst>
                                    <p:set>
                                      <p:cBhvr>
                                        <p:cTn id="89" dur="1" fill="hold">
                                          <p:stCondLst>
                                            <p:cond delay="0"/>
                                          </p:stCondLst>
                                        </p:cTn>
                                        <p:tgtEl>
                                          <p:spTgt spid="142"/>
                                        </p:tgtEl>
                                        <p:attrNameLst>
                                          <p:attrName>style.visibility</p:attrName>
                                        </p:attrNameLst>
                                      </p:cBhvr>
                                      <p:to>
                                        <p:strVal val="visible"/>
                                      </p:to>
                                    </p:set>
                                    <p:animEffect transition="in" filter="fade">
                                      <p:cBhvr>
                                        <p:cTn id="90" dur="100"/>
                                        <p:tgtEl>
                                          <p:spTgt spid="14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6">
                                            <p:txEl>
                                              <p:pRg st="13" end="13"/>
                                            </p:txEl>
                                          </p:spTgt>
                                        </p:tgtEl>
                                        <p:attrNameLst>
                                          <p:attrName>style.visibility</p:attrName>
                                        </p:attrNameLst>
                                      </p:cBhvr>
                                      <p:to>
                                        <p:strVal val="visible"/>
                                      </p:to>
                                    </p:set>
                                    <p:animEffect transition="in" filter="wipe(left)">
                                      <p:cBhvr>
                                        <p:cTn id="95" dur="500"/>
                                        <p:tgtEl>
                                          <p:spTgt spid="6">
                                            <p:txEl>
                                              <p:pRg st="13" end="13"/>
                                            </p:txEl>
                                          </p:spTgt>
                                        </p:tgtEl>
                                      </p:cBhvr>
                                    </p:animEffect>
                                  </p:childTnLst>
                                </p:cTn>
                              </p:par>
                            </p:childTnLst>
                          </p:cTn>
                        </p:par>
                        <p:par>
                          <p:cTn id="96" fill="hold">
                            <p:stCondLst>
                              <p:cond delay="500"/>
                            </p:stCondLst>
                            <p:childTnLst>
                              <p:par>
                                <p:cTn id="97" presetID="22" presetClass="entr" presetSubtype="2" fill="hold" nodeType="afterEffect">
                                  <p:stCondLst>
                                    <p:cond delay="250"/>
                                  </p:stCondLst>
                                  <p:childTnLst>
                                    <p:set>
                                      <p:cBhvr>
                                        <p:cTn id="98" dur="1" fill="hold">
                                          <p:stCondLst>
                                            <p:cond delay="0"/>
                                          </p:stCondLst>
                                        </p:cTn>
                                        <p:tgtEl>
                                          <p:spTgt spid="6">
                                            <p:txEl>
                                              <p:pRg st="14" end="14"/>
                                            </p:txEl>
                                          </p:spTgt>
                                        </p:tgtEl>
                                        <p:attrNameLst>
                                          <p:attrName>style.visibility</p:attrName>
                                        </p:attrNameLst>
                                      </p:cBhvr>
                                      <p:to>
                                        <p:strVal val="visible"/>
                                      </p:to>
                                    </p:set>
                                    <p:animEffect transition="in" filter="wipe(right)">
                                      <p:cBhvr>
                                        <p:cTn id="99" dur="500"/>
                                        <p:tgtEl>
                                          <p:spTgt spid="6">
                                            <p:txEl>
                                              <p:pRg st="14" end="14"/>
                                            </p:txEl>
                                          </p:spTgt>
                                        </p:tgtEl>
                                      </p:cBhvr>
                                    </p:animEffect>
                                  </p:childTnLst>
                                </p:cTn>
                              </p:par>
                            </p:childTnLst>
                          </p:cTn>
                        </p:par>
                        <p:par>
                          <p:cTn id="100" fill="hold">
                            <p:stCondLst>
                              <p:cond delay="1250"/>
                            </p:stCondLst>
                            <p:childTnLst>
                              <p:par>
                                <p:cTn id="101" presetID="22" presetClass="entr" presetSubtype="8" fill="hold" nodeType="afterEffect">
                                  <p:stCondLst>
                                    <p:cond delay="0"/>
                                  </p:stCondLst>
                                  <p:childTnLst>
                                    <p:set>
                                      <p:cBhvr>
                                        <p:cTn id="102" dur="1" fill="hold">
                                          <p:stCondLst>
                                            <p:cond delay="0"/>
                                          </p:stCondLst>
                                        </p:cTn>
                                        <p:tgtEl>
                                          <p:spTgt spid="151"/>
                                        </p:tgtEl>
                                        <p:attrNameLst>
                                          <p:attrName>style.visibility</p:attrName>
                                        </p:attrNameLst>
                                      </p:cBhvr>
                                      <p:to>
                                        <p:strVal val="visible"/>
                                      </p:to>
                                    </p:set>
                                    <p:animEffect transition="in" filter="wipe(left)">
                                      <p:cBhvr>
                                        <p:cTn id="103" dur="1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Picture 149" descr="A picture containing floor, indoor, person, ground&#10;&#10;Description automatically generated">
            <a:extLst>
              <a:ext uri="{FF2B5EF4-FFF2-40B4-BE49-F238E27FC236}">
                <a16:creationId xmlns:a16="http://schemas.microsoft.com/office/drawing/2014/main" id="{94CA00F6-0477-42F6-B98C-B78814ABFEE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98822" y="3280159"/>
            <a:ext cx="635268" cy="635268"/>
          </a:xfrm>
          <a:prstGeom prst="flowChartConnector">
            <a:avLst/>
          </a:prstGeom>
        </p:spPr>
      </p:pic>
      <p:grpSp>
        <p:nvGrpSpPr>
          <p:cNvPr id="113" name="manufacturing lines">
            <a:extLst>
              <a:ext uri="{FF2B5EF4-FFF2-40B4-BE49-F238E27FC236}">
                <a16:creationId xmlns:a16="http://schemas.microsoft.com/office/drawing/2014/main" id="{65014574-B8D1-4D17-9E4D-D4ACC259ABF0}"/>
              </a:ext>
            </a:extLst>
          </p:cNvPr>
          <p:cNvGrpSpPr/>
          <p:nvPr/>
        </p:nvGrpSpPr>
        <p:grpSpPr>
          <a:xfrm>
            <a:off x="5672268" y="3085877"/>
            <a:ext cx="862467" cy="439904"/>
            <a:chOff x="0" y="14858998"/>
            <a:chExt cx="12192000" cy="6840432"/>
          </a:xfrm>
        </p:grpSpPr>
        <p:sp>
          <p:nvSpPr>
            <p:cNvPr id="115" name="Tech intensity">
              <a:extLst>
                <a:ext uri="{FF2B5EF4-FFF2-40B4-BE49-F238E27FC236}">
                  <a16:creationId xmlns:a16="http://schemas.microsoft.com/office/drawing/2014/main" id="{FD2F2C54-B083-40CC-92C2-3AC01298366D}"/>
                </a:ext>
              </a:extLst>
            </p:cNvPr>
            <p:cNvSpPr>
              <a:spLocks/>
            </p:cNvSpPr>
            <p:nvPr/>
          </p:nvSpPr>
          <p:spPr bwMode="auto">
            <a:xfrm>
              <a:off x="5147265" y="18143994"/>
              <a:ext cx="1897445" cy="2788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algn="ctr" defTabSz="932742" rtl="0" eaLnBrk="1" fontAlgn="base" latinLnBrk="0" hangingPunct="1">
                <a:lnSpc>
                  <a:spcPct val="100000"/>
                </a:lnSpc>
                <a:spcBef>
                  <a:spcPct val="0"/>
                </a:spcBef>
                <a:spcAft>
                  <a:spcPct val="0"/>
                </a:spcAft>
                <a:buClrTx/>
                <a:buSzTx/>
                <a:buFontTx/>
                <a:buNone/>
                <a:tabLst>
                  <a:tab pos="5087938" algn="l"/>
                </a:tabLst>
                <a:defRPr/>
              </a:pPr>
              <a:r>
                <a:rPr kumimoji="0" lang="en-US" sz="1200" b="0" i="0" u="none" strike="noStrike" kern="0" cap="none" spc="-300" normalizeH="0" baseline="0" noProof="0">
                  <a:ln w="3175">
                    <a:noFill/>
                  </a:ln>
                  <a:noFill/>
                  <a:effectLst/>
                  <a:uLnTx/>
                  <a:uFillTx/>
                  <a:latin typeface="Segoe UI Semibold"/>
                  <a:ea typeface="+mn-ea"/>
                  <a:cs typeface="Segoe UI" pitchFamily="34" charset="0"/>
                </a:rPr>
                <a:t>T</a:t>
              </a:r>
              <a:r>
                <a:rPr kumimoji="0" lang="en-US" sz="1200" b="0" i="0" u="none" strike="noStrike" kern="0" cap="none" spc="0" normalizeH="0" baseline="0" noProof="0">
                  <a:ln w="3175">
                    <a:noFill/>
                  </a:ln>
                  <a:noFill/>
                  <a:effectLst/>
                  <a:uLnTx/>
                  <a:uFillTx/>
                  <a:latin typeface="Segoe UI Semibold"/>
                  <a:ea typeface="+mn-ea"/>
                  <a:cs typeface="Segoe UI" pitchFamily="34" charset="0"/>
                </a:rPr>
                <a:t>ech intensity</a:t>
              </a:r>
            </a:p>
          </p:txBody>
        </p:sp>
        <p:cxnSp>
          <p:nvCxnSpPr>
            <p:cNvPr id="116" name="Straight Connector 115">
              <a:extLst>
                <a:ext uri="{FF2B5EF4-FFF2-40B4-BE49-F238E27FC236}">
                  <a16:creationId xmlns:a16="http://schemas.microsoft.com/office/drawing/2014/main" id="{BE2BA8EA-588B-475E-B095-CC7F3CE3A176}"/>
                </a:ext>
              </a:extLst>
            </p:cNvPr>
            <p:cNvCxnSpPr>
              <a:cxnSpLocks/>
              <a:stCxn id="117" idx="2"/>
            </p:cNvCxnSpPr>
            <p:nvPr/>
          </p:nvCxnSpPr>
          <p:spPr>
            <a:xfrm flipH="1">
              <a:off x="8168640" y="17105911"/>
              <a:ext cx="1193924" cy="368652"/>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17" name="glow point">
              <a:extLst>
                <a:ext uri="{FF2B5EF4-FFF2-40B4-BE49-F238E27FC236}">
                  <a16:creationId xmlns:a16="http://schemas.microsoft.com/office/drawing/2014/main" id="{F303943C-75F3-4600-B01C-F39D7B144408}"/>
                </a:ext>
              </a:extLst>
            </p:cNvPr>
            <p:cNvSpPr>
              <a:spLocks noChangeAspect="1"/>
            </p:cNvSpPr>
            <p:nvPr/>
          </p:nvSpPr>
          <p:spPr bwMode="auto">
            <a:xfrm>
              <a:off x="9362564" y="17092195"/>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8" name="glow point">
              <a:extLst>
                <a:ext uri="{FF2B5EF4-FFF2-40B4-BE49-F238E27FC236}">
                  <a16:creationId xmlns:a16="http://schemas.microsoft.com/office/drawing/2014/main" id="{6962F55A-83F8-4D8C-A98F-CB27AD386FDC}"/>
                </a:ext>
              </a:extLst>
            </p:cNvPr>
            <p:cNvSpPr>
              <a:spLocks noChangeAspect="1"/>
            </p:cNvSpPr>
            <p:nvPr/>
          </p:nvSpPr>
          <p:spPr bwMode="auto">
            <a:xfrm>
              <a:off x="7375268" y="17512819"/>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9" name="glow point">
              <a:extLst>
                <a:ext uri="{FF2B5EF4-FFF2-40B4-BE49-F238E27FC236}">
                  <a16:creationId xmlns:a16="http://schemas.microsoft.com/office/drawing/2014/main" id="{6938851F-E150-4D05-A688-24472DCDDD8D}"/>
                </a:ext>
              </a:extLst>
            </p:cNvPr>
            <p:cNvSpPr>
              <a:spLocks noChangeAspect="1"/>
            </p:cNvSpPr>
            <p:nvPr/>
          </p:nvSpPr>
          <p:spPr bwMode="auto">
            <a:xfrm>
              <a:off x="1440044" y="1761468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0" name="glow point">
              <a:extLst>
                <a:ext uri="{FF2B5EF4-FFF2-40B4-BE49-F238E27FC236}">
                  <a16:creationId xmlns:a16="http://schemas.microsoft.com/office/drawing/2014/main" id="{87F13F22-B925-4250-A93C-C44A444A0535}"/>
                </a:ext>
              </a:extLst>
            </p:cNvPr>
            <p:cNvSpPr>
              <a:spLocks noChangeAspect="1"/>
            </p:cNvSpPr>
            <p:nvPr/>
          </p:nvSpPr>
          <p:spPr bwMode="auto">
            <a:xfrm>
              <a:off x="4750411" y="1730272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21" name="Straight Connector 120">
              <a:extLst>
                <a:ext uri="{FF2B5EF4-FFF2-40B4-BE49-F238E27FC236}">
                  <a16:creationId xmlns:a16="http://schemas.microsoft.com/office/drawing/2014/main" id="{B52D0A32-EF08-44A4-81BD-0FC0A3E5C623}"/>
                </a:ext>
              </a:extLst>
            </p:cNvPr>
            <p:cNvCxnSpPr>
              <a:cxnSpLocks/>
              <a:stCxn id="117" idx="2"/>
              <a:endCxn id="120" idx="2"/>
            </p:cNvCxnSpPr>
            <p:nvPr/>
          </p:nvCxnSpPr>
          <p:spPr>
            <a:xfrm flipH="1">
              <a:off x="4750411" y="17105911"/>
              <a:ext cx="4612153" cy="210527"/>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77EFE6B-EF6C-4876-A5E4-EF4D47EAE754}"/>
                </a:ext>
              </a:extLst>
            </p:cNvPr>
            <p:cNvCxnSpPr>
              <a:cxnSpLocks/>
              <a:stCxn id="118" idx="2"/>
              <a:endCxn id="120" idx="5"/>
            </p:cNvCxnSpPr>
            <p:nvPr/>
          </p:nvCxnSpPr>
          <p:spPr>
            <a:xfrm flipH="1" flipV="1">
              <a:off x="4773078" y="17326137"/>
              <a:ext cx="2602190" cy="200398"/>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FB0410A-10FB-455E-8403-CC25FAAFAD3F}"/>
                </a:ext>
              </a:extLst>
            </p:cNvPr>
            <p:cNvCxnSpPr>
              <a:cxnSpLocks/>
              <a:stCxn id="120" idx="4"/>
            </p:cNvCxnSpPr>
            <p:nvPr/>
          </p:nvCxnSpPr>
          <p:spPr>
            <a:xfrm flipH="1">
              <a:off x="2996565" y="17330154"/>
              <a:ext cx="1767124" cy="1622689"/>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D33F0AB-5738-4823-B446-A8934DBA0F6E}"/>
                </a:ext>
              </a:extLst>
            </p:cNvPr>
            <p:cNvCxnSpPr>
              <a:cxnSpLocks/>
            </p:cNvCxnSpPr>
            <p:nvPr/>
          </p:nvCxnSpPr>
          <p:spPr>
            <a:xfrm flipH="1">
              <a:off x="3000375" y="17686018"/>
              <a:ext cx="4431030" cy="1278255"/>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C2258D6-0F59-4554-8FFF-D1AD40F7CF2E}"/>
                </a:ext>
              </a:extLst>
            </p:cNvPr>
            <p:cNvCxnSpPr>
              <a:cxnSpLocks/>
              <a:stCxn id="120" idx="2"/>
            </p:cNvCxnSpPr>
            <p:nvPr/>
          </p:nvCxnSpPr>
          <p:spPr>
            <a:xfrm flipH="1">
              <a:off x="1438505" y="17316438"/>
              <a:ext cx="3311906" cy="325676"/>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E9E9593-E8E7-4FFF-9F68-24C3AE5010E5}"/>
                </a:ext>
              </a:extLst>
            </p:cNvPr>
            <p:cNvCxnSpPr>
              <a:cxnSpLocks/>
            </p:cNvCxnSpPr>
            <p:nvPr/>
          </p:nvCxnSpPr>
          <p:spPr>
            <a:xfrm flipH="1" flipV="1">
              <a:off x="0" y="16443702"/>
              <a:ext cx="1440046" cy="1198414"/>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B4BACEE-FD3B-4190-8F87-0CFFC4B3C349}"/>
                </a:ext>
              </a:extLst>
            </p:cNvPr>
            <p:cNvCxnSpPr>
              <a:cxnSpLocks/>
            </p:cNvCxnSpPr>
            <p:nvPr/>
          </p:nvCxnSpPr>
          <p:spPr>
            <a:xfrm flipH="1" flipV="1">
              <a:off x="9362565" y="17092197"/>
              <a:ext cx="1689257" cy="4607233"/>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4AD440F-8751-49B5-840A-7D4978899B1A}"/>
                </a:ext>
              </a:extLst>
            </p:cNvPr>
            <p:cNvCxnSpPr>
              <a:cxnSpLocks/>
            </p:cNvCxnSpPr>
            <p:nvPr/>
          </p:nvCxnSpPr>
          <p:spPr>
            <a:xfrm flipH="1" flipV="1">
              <a:off x="4039642" y="14858998"/>
              <a:ext cx="3351758" cy="2663190"/>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31" name="glow point">
              <a:extLst>
                <a:ext uri="{FF2B5EF4-FFF2-40B4-BE49-F238E27FC236}">
                  <a16:creationId xmlns:a16="http://schemas.microsoft.com/office/drawing/2014/main" id="{DCFAB75F-D3C0-4AF5-8D15-A8B27BC6EDF0}"/>
                </a:ext>
              </a:extLst>
            </p:cNvPr>
            <p:cNvSpPr>
              <a:spLocks noChangeAspect="1"/>
            </p:cNvSpPr>
            <p:nvPr/>
          </p:nvSpPr>
          <p:spPr bwMode="auto">
            <a:xfrm>
              <a:off x="9807246" y="16518060"/>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32" name="Straight Connector 131">
              <a:extLst>
                <a:ext uri="{FF2B5EF4-FFF2-40B4-BE49-F238E27FC236}">
                  <a16:creationId xmlns:a16="http://schemas.microsoft.com/office/drawing/2014/main" id="{5C6A489D-C588-4754-A6F6-12F72FA0C540}"/>
                </a:ext>
              </a:extLst>
            </p:cNvPr>
            <p:cNvCxnSpPr>
              <a:cxnSpLocks/>
              <a:stCxn id="131" idx="3"/>
            </p:cNvCxnSpPr>
            <p:nvPr/>
          </p:nvCxnSpPr>
          <p:spPr>
            <a:xfrm flipH="1">
              <a:off x="9389121" y="16541475"/>
              <a:ext cx="422014" cy="559003"/>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22DE267-5982-4BED-88FE-0F84914B1C43}"/>
                </a:ext>
              </a:extLst>
            </p:cNvPr>
            <p:cNvCxnSpPr>
              <a:cxnSpLocks/>
              <a:stCxn id="131" idx="2"/>
            </p:cNvCxnSpPr>
            <p:nvPr/>
          </p:nvCxnSpPr>
          <p:spPr>
            <a:xfrm flipH="1" flipV="1">
              <a:off x="8290560" y="16012158"/>
              <a:ext cx="1516686" cy="519618"/>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0261072-6660-4478-8736-444AC78288E7}"/>
                </a:ext>
              </a:extLst>
            </p:cNvPr>
            <p:cNvSpPr txBox="1"/>
            <p:nvPr/>
          </p:nvSpPr>
          <p:spPr>
            <a:xfrm flipH="1">
              <a:off x="7755591" y="16718799"/>
              <a:ext cx="1695084" cy="329495"/>
            </a:xfrm>
            <a:prstGeom prst="rect">
              <a:avLst/>
            </a:prstGeom>
            <a:noFill/>
          </p:spPr>
          <p:txBody>
            <a:bodyPr wrap="square" lIns="179285" tIns="0" rIns="179285" bIns="143428"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Calibrating torque </a:t>
              </a:r>
              <a:b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rod arm at 8.5 inches</a:t>
              </a:r>
            </a:p>
          </p:txBody>
        </p:sp>
        <p:cxnSp>
          <p:nvCxnSpPr>
            <p:cNvPr id="135" name="Straight Connector 134">
              <a:extLst>
                <a:ext uri="{FF2B5EF4-FFF2-40B4-BE49-F238E27FC236}">
                  <a16:creationId xmlns:a16="http://schemas.microsoft.com/office/drawing/2014/main" id="{2165158D-6B4C-47A4-8E11-809821F76EA2}"/>
                </a:ext>
              </a:extLst>
            </p:cNvPr>
            <p:cNvCxnSpPr>
              <a:cxnSpLocks/>
            </p:cNvCxnSpPr>
            <p:nvPr/>
          </p:nvCxnSpPr>
          <p:spPr>
            <a:xfrm flipH="1">
              <a:off x="9306106" y="16769078"/>
              <a:ext cx="7354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36" name="glow point">
              <a:extLst>
                <a:ext uri="{FF2B5EF4-FFF2-40B4-BE49-F238E27FC236}">
                  <a16:creationId xmlns:a16="http://schemas.microsoft.com/office/drawing/2014/main" id="{3CCC2922-EEC8-4096-BB53-D5F97D88C32F}"/>
                </a:ext>
              </a:extLst>
            </p:cNvPr>
            <p:cNvSpPr>
              <a:spLocks noChangeAspect="1"/>
            </p:cNvSpPr>
            <p:nvPr/>
          </p:nvSpPr>
          <p:spPr bwMode="auto">
            <a:xfrm>
              <a:off x="8281149" y="15998442"/>
              <a:ext cx="26556" cy="27432"/>
            </a:xfrm>
            <a:prstGeom prst="ellipse">
              <a:avLst/>
            </a:prstGeom>
            <a:solidFill>
              <a:srgbClr val="FFFFFF"/>
            </a:solidFill>
            <a:ln>
              <a:noFill/>
              <a:headEnd type="none" w="med" len="med"/>
              <a:tailEnd type="none" w="med" len="med"/>
            </a:ln>
            <a:effectLst>
              <a:glow rad="25400">
                <a:srgbClr val="FFFFFF">
                  <a:alpha val="49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37" name="Straight Connector 136">
              <a:extLst>
                <a:ext uri="{FF2B5EF4-FFF2-40B4-BE49-F238E27FC236}">
                  <a16:creationId xmlns:a16="http://schemas.microsoft.com/office/drawing/2014/main" id="{AC3C7EA5-5342-443A-8FB5-0575646A6ADE}"/>
                </a:ext>
              </a:extLst>
            </p:cNvPr>
            <p:cNvCxnSpPr>
              <a:cxnSpLocks/>
            </p:cNvCxnSpPr>
            <p:nvPr/>
          </p:nvCxnSpPr>
          <p:spPr>
            <a:xfrm flipH="1">
              <a:off x="6353670" y="16218459"/>
              <a:ext cx="7354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BBB5C97-9DF4-4640-AA37-47E033DA7EC8}"/>
                </a:ext>
              </a:extLst>
            </p:cNvPr>
            <p:cNvCxnSpPr>
              <a:cxnSpLocks/>
            </p:cNvCxnSpPr>
            <p:nvPr/>
          </p:nvCxnSpPr>
          <p:spPr>
            <a:xfrm flipV="1">
              <a:off x="4763689" y="16719046"/>
              <a:ext cx="0" cy="607092"/>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827042C-FEAA-4DC9-B387-53D2025EC3CC}"/>
                </a:ext>
              </a:extLst>
            </p:cNvPr>
            <p:cNvCxnSpPr>
              <a:cxnSpLocks/>
            </p:cNvCxnSpPr>
            <p:nvPr/>
          </p:nvCxnSpPr>
          <p:spPr>
            <a:xfrm flipH="1">
              <a:off x="4763689" y="16719046"/>
              <a:ext cx="11145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8CDCBDA-AF0D-4F4E-90AC-BBA3032F971B}"/>
                </a:ext>
              </a:extLst>
            </p:cNvPr>
            <p:cNvCxnSpPr>
              <a:cxnSpLocks/>
            </p:cNvCxnSpPr>
            <p:nvPr/>
          </p:nvCxnSpPr>
          <p:spPr>
            <a:xfrm flipV="1">
              <a:off x="9375842" y="16769078"/>
              <a:ext cx="0" cy="331401"/>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97B0C29C-18F3-403D-9D08-22EBD9755A43}"/>
                </a:ext>
              </a:extLst>
            </p:cNvPr>
            <p:cNvSpPr txBox="1"/>
            <p:nvPr/>
          </p:nvSpPr>
          <p:spPr>
            <a:xfrm>
              <a:off x="4929280" y="16657745"/>
              <a:ext cx="1805574" cy="360272"/>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Intake fins cambered</a:t>
              </a:r>
              <a:b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for proper induction</a:t>
              </a:r>
            </a:p>
          </p:txBody>
        </p:sp>
        <p:sp>
          <p:nvSpPr>
            <p:cNvPr id="142" name="TextBox 141">
              <a:extLst>
                <a:ext uri="{FF2B5EF4-FFF2-40B4-BE49-F238E27FC236}">
                  <a16:creationId xmlns:a16="http://schemas.microsoft.com/office/drawing/2014/main" id="{268AA292-04A0-4D70-90E5-DE15888B493A}"/>
                </a:ext>
              </a:extLst>
            </p:cNvPr>
            <p:cNvSpPr txBox="1"/>
            <p:nvPr/>
          </p:nvSpPr>
          <p:spPr>
            <a:xfrm>
              <a:off x="4929280" y="16993025"/>
              <a:ext cx="1805574" cy="329495"/>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Compression system functioning at full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Combustion system functioning at full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Error detected in exhaustion system</a:t>
              </a:r>
            </a:p>
          </p:txBody>
        </p:sp>
        <p:sp>
          <p:nvSpPr>
            <p:cNvPr id="143" name="TextBox 142">
              <a:extLst>
                <a:ext uri="{FF2B5EF4-FFF2-40B4-BE49-F238E27FC236}">
                  <a16:creationId xmlns:a16="http://schemas.microsoft.com/office/drawing/2014/main" id="{1FB60332-5645-4BF8-83F4-13678CDF23F0}"/>
                </a:ext>
              </a:extLst>
            </p:cNvPr>
            <p:cNvSpPr txBox="1"/>
            <p:nvPr/>
          </p:nvSpPr>
          <p:spPr>
            <a:xfrm>
              <a:off x="1629477" y="17148368"/>
              <a:ext cx="1151030" cy="421828"/>
            </a:xfrm>
            <a:prstGeom prst="rect">
              <a:avLst/>
            </a:prstGeom>
            <a:noFill/>
          </p:spPr>
          <p:txBody>
            <a:bodyPr wrap="square" lIns="0" tIns="0"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alpha val="53000"/>
                    </a:srgbClr>
                  </a:solidFill>
                  <a:effectLst/>
                  <a:uLnTx/>
                  <a:uFillTx/>
                  <a:latin typeface="Segoe UI Semibold" panose="020B0702040204020203" pitchFamily="34" charset="0"/>
                  <a:ea typeface="+mn-ea"/>
                  <a:cs typeface="Segoe UI Semibold" panose="020B0702040204020203" pitchFamily="34" charset="0"/>
                </a:rPr>
                <a:t>Exhaustion system error reported to manager for further inspection</a:t>
              </a:r>
            </a:p>
          </p:txBody>
        </p:sp>
        <p:cxnSp>
          <p:nvCxnSpPr>
            <p:cNvPr id="144" name="Straight Connector 143">
              <a:extLst>
                <a:ext uri="{FF2B5EF4-FFF2-40B4-BE49-F238E27FC236}">
                  <a16:creationId xmlns:a16="http://schemas.microsoft.com/office/drawing/2014/main" id="{A43345E5-A9E8-4938-8CBD-CA4273EE7DD6}"/>
                </a:ext>
              </a:extLst>
            </p:cNvPr>
            <p:cNvCxnSpPr>
              <a:cxnSpLocks/>
            </p:cNvCxnSpPr>
            <p:nvPr/>
          </p:nvCxnSpPr>
          <p:spPr>
            <a:xfrm flipV="1">
              <a:off x="1453322" y="17193277"/>
              <a:ext cx="0" cy="431832"/>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192ED75-AC24-4179-966F-3F7988A74A1D}"/>
                </a:ext>
              </a:extLst>
            </p:cNvPr>
            <p:cNvCxnSpPr>
              <a:cxnSpLocks/>
            </p:cNvCxnSpPr>
            <p:nvPr/>
          </p:nvCxnSpPr>
          <p:spPr>
            <a:xfrm flipH="1">
              <a:off x="1453322" y="17193277"/>
              <a:ext cx="111456" cy="0"/>
            </a:xfrm>
            <a:prstGeom prst="line">
              <a:avLst/>
            </a:prstGeom>
            <a:ln w="6350">
              <a:solidFill>
                <a:srgbClr val="FFFFFF">
                  <a:alpha val="66000"/>
                </a:srgb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24DD0EF-DB6D-4F74-98D2-C537DD047806}"/>
                </a:ext>
              </a:extLst>
            </p:cNvPr>
            <p:cNvCxnSpPr>
              <a:cxnSpLocks/>
            </p:cNvCxnSpPr>
            <p:nvPr/>
          </p:nvCxnSpPr>
          <p:spPr>
            <a:xfrm flipH="1">
              <a:off x="2996568" y="18851878"/>
              <a:ext cx="4063362" cy="121924"/>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BCC1113F-D72F-46EF-9F2C-4552C5EB53CA}"/>
                </a:ext>
              </a:extLst>
            </p:cNvPr>
            <p:cNvCxnSpPr>
              <a:cxnSpLocks/>
            </p:cNvCxnSpPr>
            <p:nvPr/>
          </p:nvCxnSpPr>
          <p:spPr>
            <a:xfrm flipH="1">
              <a:off x="8569329" y="18689071"/>
              <a:ext cx="3622671" cy="108701"/>
            </a:xfrm>
            <a:prstGeom prst="line">
              <a:avLst/>
            </a:prstGeom>
            <a:ln w="6350">
              <a:solidFill>
                <a:srgbClr val="FFFFFF">
                  <a:alpha val="66000"/>
                </a:srgbClr>
              </a:solidFill>
              <a:headEnd type="none" w="lg" len="med"/>
              <a:tailEnd type="none" w="lg" len="med"/>
            </a:ln>
            <a:effectLst>
              <a:glow rad="25400">
                <a:srgbClr val="FFFFFF">
                  <a:alpha val="24000"/>
                </a:srgbClr>
              </a:glow>
            </a:effectLst>
          </p:spPr>
          <p:style>
            <a:lnRef idx="1">
              <a:schemeClr val="accent1"/>
            </a:lnRef>
            <a:fillRef idx="0">
              <a:schemeClr val="accent1"/>
            </a:fillRef>
            <a:effectRef idx="0">
              <a:schemeClr val="accent1"/>
            </a:effectRef>
            <a:fontRef idx="minor">
              <a:schemeClr val="tx1"/>
            </a:fontRef>
          </p:style>
        </p:cxnSp>
      </p:grpSp>
      <p:sp>
        <p:nvSpPr>
          <p:cNvPr id="270" name="GREY GLOW">
            <a:extLst>
              <a:ext uri="{FF2B5EF4-FFF2-40B4-BE49-F238E27FC236}">
                <a16:creationId xmlns:a16="http://schemas.microsoft.com/office/drawing/2014/main" id="{A76AEB0A-E7F5-4A27-B6DD-F50D82D0D8C1}"/>
              </a:ext>
            </a:extLst>
          </p:cNvPr>
          <p:cNvSpPr/>
          <p:nvPr/>
        </p:nvSpPr>
        <p:spPr bwMode="auto">
          <a:xfrm>
            <a:off x="4931102" y="2383106"/>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Mask">
            <a:extLst>
              <a:ext uri="{FF2B5EF4-FFF2-40B4-BE49-F238E27FC236}">
                <a16:creationId xmlns:a16="http://schemas.microsoft.com/office/drawing/2014/main" id="{3D1D7203-FD41-47D0-B29D-1243327194C2}"/>
              </a:ext>
            </a:extLst>
          </p:cNvPr>
          <p:cNvSpPr/>
          <p:nvPr/>
        </p:nvSpPr>
        <p:spPr bwMode="auto">
          <a:xfrm>
            <a:off x="0" y="0"/>
            <a:ext cx="12188952" cy="6858000"/>
          </a:xfrm>
          <a:custGeom>
            <a:avLst/>
            <a:gdLst>
              <a:gd name="connsiteX0" fmla="*/ 6096000 w 12188952"/>
              <a:gd name="connsiteY0" fmla="*/ 804793 h 6858000"/>
              <a:gd name="connsiteX1" fmla="*/ 3471792 w 12188952"/>
              <a:gd name="connsiteY1" fmla="*/ 3429001 h 6858000"/>
              <a:gd name="connsiteX2" fmla="*/ 6096000 w 12188952"/>
              <a:gd name="connsiteY2" fmla="*/ 6053209 h 6858000"/>
              <a:gd name="connsiteX3" fmla="*/ 8720208 w 12188952"/>
              <a:gd name="connsiteY3" fmla="*/ 3429001 h 6858000"/>
              <a:gd name="connsiteX4" fmla="*/ 6096000 w 12188952"/>
              <a:gd name="connsiteY4" fmla="*/ 804793 h 6858000"/>
              <a:gd name="connsiteX5" fmla="*/ 0 w 12188952"/>
              <a:gd name="connsiteY5" fmla="*/ 0 h 6858000"/>
              <a:gd name="connsiteX6" fmla="*/ 12188952 w 12188952"/>
              <a:gd name="connsiteY6" fmla="*/ 0 h 6858000"/>
              <a:gd name="connsiteX7" fmla="*/ 12188952 w 12188952"/>
              <a:gd name="connsiteY7" fmla="*/ 6858000 h 6858000"/>
              <a:gd name="connsiteX8" fmla="*/ 0 w 1218895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952" h="6858000">
                <a:moveTo>
                  <a:pt x="6096000" y="804793"/>
                </a:moveTo>
                <a:cubicBezTo>
                  <a:pt x="4646690" y="804793"/>
                  <a:pt x="3471792" y="1979691"/>
                  <a:pt x="3471792" y="3429001"/>
                </a:cubicBezTo>
                <a:cubicBezTo>
                  <a:pt x="3471792" y="4878311"/>
                  <a:pt x="4646690" y="6053209"/>
                  <a:pt x="6096000" y="6053209"/>
                </a:cubicBezTo>
                <a:cubicBezTo>
                  <a:pt x="7545310" y="6053209"/>
                  <a:pt x="8720208" y="4878311"/>
                  <a:pt x="8720208" y="3429001"/>
                </a:cubicBezTo>
                <a:cubicBezTo>
                  <a:pt x="8720208" y="1979691"/>
                  <a:pt x="7545310" y="804793"/>
                  <a:pt x="6096000" y="804793"/>
                </a:cubicBezTo>
                <a:close/>
                <a:moveTo>
                  <a:pt x="0" y="0"/>
                </a:moveTo>
                <a:lnTo>
                  <a:pt x="12188952" y="0"/>
                </a:lnTo>
                <a:lnTo>
                  <a:pt x="12188952" y="6858000"/>
                </a:lnTo>
                <a:lnTo>
                  <a:pt x="0" y="6858000"/>
                </a:lnTo>
                <a:close/>
              </a:path>
            </a:pathLst>
          </a:custGeom>
          <a:solidFill>
            <a:schemeClr val="bg1"/>
          </a:soli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25" name="Picture 124">
            <a:extLst>
              <a:ext uri="{FF2B5EF4-FFF2-40B4-BE49-F238E27FC236}">
                <a16:creationId xmlns:a16="http://schemas.microsoft.com/office/drawing/2014/main" id="{D91CB324-CB4F-4325-89A2-BAC03CD9E133}"/>
              </a:ext>
            </a:extLst>
          </p:cNvPr>
          <p:cNvPicPr>
            <a:picLocks noChangeAspect="1"/>
          </p:cNvPicPr>
          <p:nvPr/>
        </p:nvPicPr>
        <p:blipFill>
          <a:blip r:embed="rId4">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sp>
        <p:nvSpPr>
          <p:cNvPr id="360" name="Engage">
            <a:extLst>
              <a:ext uri="{FF2B5EF4-FFF2-40B4-BE49-F238E27FC236}">
                <a16:creationId xmlns:a16="http://schemas.microsoft.com/office/drawing/2014/main" id="{42297D20-1B27-4735-914A-80ACD9A1AB39}"/>
              </a:ext>
            </a:extLst>
          </p:cNvPr>
          <p:cNvSpPr txBox="1">
            <a:spLocks/>
          </p:cNvSpPr>
          <p:nvPr/>
        </p:nvSpPr>
        <p:spPr>
          <a:xfrm>
            <a:off x="2099179" y="3459738"/>
            <a:ext cx="1077346"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Engage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362" name="Optimize">
            <a:extLst>
              <a:ext uri="{FF2B5EF4-FFF2-40B4-BE49-F238E27FC236}">
                <a16:creationId xmlns:a16="http://schemas.microsoft.com/office/drawing/2014/main" id="{438C37FC-644E-44F8-A766-52DF82FDD15B}"/>
              </a:ext>
            </a:extLst>
          </p:cNvPr>
          <p:cNvSpPr txBox="1">
            <a:spLocks/>
          </p:cNvSpPr>
          <p:nvPr/>
        </p:nvSpPr>
        <p:spPr>
          <a:xfrm>
            <a:off x="4162165" y="5896047"/>
            <a:ext cx="112210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Optimize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operations</a:t>
            </a:r>
          </a:p>
        </p:txBody>
      </p:sp>
      <p:sp>
        <p:nvSpPr>
          <p:cNvPr id="359" name="Transform">
            <a:extLst>
              <a:ext uri="{FF2B5EF4-FFF2-40B4-BE49-F238E27FC236}">
                <a16:creationId xmlns:a16="http://schemas.microsoft.com/office/drawing/2014/main" id="{2A31565D-2698-44DF-B510-528A06630A87}"/>
              </a:ext>
            </a:extLst>
          </p:cNvPr>
          <p:cNvSpPr txBox="1">
            <a:spLocks/>
          </p:cNvSpPr>
          <p:nvPr/>
        </p:nvSpPr>
        <p:spPr>
          <a:xfrm>
            <a:off x="8905472" y="3459737"/>
            <a:ext cx="1119281"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Transform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products</a:t>
            </a:r>
          </a:p>
        </p:txBody>
      </p:sp>
      <p:sp>
        <p:nvSpPr>
          <p:cNvPr id="361" name="Empower">
            <a:extLst>
              <a:ext uri="{FF2B5EF4-FFF2-40B4-BE49-F238E27FC236}">
                <a16:creationId xmlns:a16="http://schemas.microsoft.com/office/drawing/2014/main" id="{B7A50A25-AE5C-4D6A-821F-4BECD395B09F}"/>
              </a:ext>
            </a:extLst>
          </p:cNvPr>
          <p:cNvSpPr txBox="1">
            <a:spLocks/>
          </p:cNvSpPr>
          <p:nvPr/>
        </p:nvSpPr>
        <p:spPr>
          <a:xfrm>
            <a:off x="6877454" y="743824"/>
            <a:ext cx="1048813"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Empower </a:t>
            </a:r>
            <a:b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83000">
                      <a:srgbClr val="008272"/>
                    </a:gs>
                    <a:gs pos="100000">
                      <a:srgbClr val="008272"/>
                    </a:gs>
                  </a:gsLst>
                  <a:lin ang="5400000" scaled="1"/>
                </a:gradFill>
                <a:effectLst/>
                <a:uLnTx/>
                <a:uFillTx/>
                <a:latin typeface="Segoe UI Semibold" panose="020B0702040204020203" pitchFamily="34" charset="0"/>
                <a:ea typeface="+mn-ea"/>
                <a:cs typeface="Segoe UI Semibold" panose="020B0702040204020203" pitchFamily="34" charset="0"/>
              </a:rPr>
              <a:t>people</a:t>
            </a:r>
          </a:p>
        </p:txBody>
      </p:sp>
      <p:sp>
        <p:nvSpPr>
          <p:cNvPr id="232" name="1">
            <a:extLst>
              <a:ext uri="{FF2B5EF4-FFF2-40B4-BE49-F238E27FC236}">
                <a16:creationId xmlns:a16="http://schemas.microsoft.com/office/drawing/2014/main" id="{E2FF5ED2-64DB-41F8-8BFE-C46DBDE7FC57}"/>
              </a:ext>
            </a:extLst>
          </p:cNvPr>
          <p:cNvSpPr/>
          <p:nvPr/>
        </p:nvSpPr>
        <p:spPr bwMode="auto">
          <a:xfrm>
            <a:off x="7730731" y="3675599"/>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1">
            <a:extLst>
              <a:ext uri="{FF2B5EF4-FFF2-40B4-BE49-F238E27FC236}">
                <a16:creationId xmlns:a16="http://schemas.microsoft.com/office/drawing/2014/main" id="{80AA2791-863D-40FB-8BB8-C1FEA3ADD517}"/>
              </a:ext>
            </a:extLst>
          </p:cNvPr>
          <p:cNvSpPr/>
          <p:nvPr/>
        </p:nvSpPr>
        <p:spPr bwMode="auto">
          <a:xfrm>
            <a:off x="6054593" y="493231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1">
            <a:extLst>
              <a:ext uri="{FF2B5EF4-FFF2-40B4-BE49-F238E27FC236}">
                <a16:creationId xmlns:a16="http://schemas.microsoft.com/office/drawing/2014/main" id="{C078AD68-E35B-4493-89A8-5CC9FB9971A0}"/>
              </a:ext>
            </a:extLst>
          </p:cNvPr>
          <p:cNvSpPr/>
          <p:nvPr/>
        </p:nvSpPr>
        <p:spPr bwMode="auto">
          <a:xfrm>
            <a:off x="7730382" y="367560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1">
            <a:extLst>
              <a:ext uri="{FF2B5EF4-FFF2-40B4-BE49-F238E27FC236}">
                <a16:creationId xmlns:a16="http://schemas.microsoft.com/office/drawing/2014/main" id="{178C30C7-B340-4532-B3FB-9A2737996331}"/>
              </a:ext>
            </a:extLst>
          </p:cNvPr>
          <p:cNvSpPr/>
          <p:nvPr/>
        </p:nvSpPr>
        <p:spPr bwMode="auto">
          <a:xfrm>
            <a:off x="4560045" y="3618853"/>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1">
            <a:extLst>
              <a:ext uri="{FF2B5EF4-FFF2-40B4-BE49-F238E27FC236}">
                <a16:creationId xmlns:a16="http://schemas.microsoft.com/office/drawing/2014/main" id="{E44F65A9-7749-49E4-90DD-CF07B7DE1140}"/>
              </a:ext>
            </a:extLst>
          </p:cNvPr>
          <p:cNvSpPr/>
          <p:nvPr/>
        </p:nvSpPr>
        <p:spPr bwMode="auto">
          <a:xfrm>
            <a:off x="6009556" y="4834925"/>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1">
            <a:extLst>
              <a:ext uri="{FF2B5EF4-FFF2-40B4-BE49-F238E27FC236}">
                <a16:creationId xmlns:a16="http://schemas.microsoft.com/office/drawing/2014/main" id="{F6EE2389-EE6F-4875-823F-470485A7ECA0}"/>
              </a:ext>
            </a:extLst>
          </p:cNvPr>
          <p:cNvSpPr/>
          <p:nvPr/>
        </p:nvSpPr>
        <p:spPr bwMode="auto">
          <a:xfrm>
            <a:off x="6043816" y="211066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1">
            <a:extLst>
              <a:ext uri="{FF2B5EF4-FFF2-40B4-BE49-F238E27FC236}">
                <a16:creationId xmlns:a16="http://schemas.microsoft.com/office/drawing/2014/main" id="{6B8A7A5C-0792-4E02-AC12-740AE6314EAE}"/>
              </a:ext>
            </a:extLst>
          </p:cNvPr>
          <p:cNvSpPr/>
          <p:nvPr/>
        </p:nvSpPr>
        <p:spPr bwMode="auto">
          <a:xfrm>
            <a:off x="5899857" y="363680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1">
            <a:extLst>
              <a:ext uri="{FF2B5EF4-FFF2-40B4-BE49-F238E27FC236}">
                <a16:creationId xmlns:a16="http://schemas.microsoft.com/office/drawing/2014/main" id="{DAD22C78-DE77-4F75-BEBC-A1DEA24A22AF}"/>
              </a:ext>
            </a:extLst>
          </p:cNvPr>
          <p:cNvSpPr/>
          <p:nvPr/>
        </p:nvSpPr>
        <p:spPr bwMode="auto">
          <a:xfrm>
            <a:off x="4483291" y="341881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1">
            <a:extLst>
              <a:ext uri="{FF2B5EF4-FFF2-40B4-BE49-F238E27FC236}">
                <a16:creationId xmlns:a16="http://schemas.microsoft.com/office/drawing/2014/main" id="{2011A504-28B7-4786-8444-43830B0A8EEA}"/>
              </a:ext>
            </a:extLst>
          </p:cNvPr>
          <p:cNvSpPr/>
          <p:nvPr/>
        </p:nvSpPr>
        <p:spPr bwMode="auto">
          <a:xfrm>
            <a:off x="6050600" y="2198027"/>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1">
            <a:extLst>
              <a:ext uri="{FF2B5EF4-FFF2-40B4-BE49-F238E27FC236}">
                <a16:creationId xmlns:a16="http://schemas.microsoft.com/office/drawing/2014/main" id="{4506B3F5-7FFF-4ACC-A3ED-A16AFF431EDA}"/>
              </a:ext>
            </a:extLst>
          </p:cNvPr>
          <p:cNvSpPr/>
          <p:nvPr/>
        </p:nvSpPr>
        <p:spPr bwMode="auto">
          <a:xfrm>
            <a:off x="6078791" y="219802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1">
            <a:extLst>
              <a:ext uri="{FF2B5EF4-FFF2-40B4-BE49-F238E27FC236}">
                <a16:creationId xmlns:a16="http://schemas.microsoft.com/office/drawing/2014/main" id="{3FA10FB5-7EDB-4880-AB12-3D27D3F71DEC}"/>
              </a:ext>
            </a:extLst>
          </p:cNvPr>
          <p:cNvSpPr/>
          <p:nvPr/>
        </p:nvSpPr>
        <p:spPr bwMode="auto">
          <a:xfrm>
            <a:off x="6110667" y="362041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2">
            <a:extLst>
              <a:ext uri="{FF2B5EF4-FFF2-40B4-BE49-F238E27FC236}">
                <a16:creationId xmlns:a16="http://schemas.microsoft.com/office/drawing/2014/main" id="{CC47E03B-9C50-4BD9-85B7-6B28FFE033C3}"/>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2">
            <a:extLst>
              <a:ext uri="{FF2B5EF4-FFF2-40B4-BE49-F238E27FC236}">
                <a16:creationId xmlns:a16="http://schemas.microsoft.com/office/drawing/2014/main" id="{6E7085AB-2A17-45F8-BD43-134A1D44F144}"/>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2">
            <a:extLst>
              <a:ext uri="{FF2B5EF4-FFF2-40B4-BE49-F238E27FC236}">
                <a16:creationId xmlns:a16="http://schemas.microsoft.com/office/drawing/2014/main" id="{E419FCF9-7514-4586-9F4E-A0E19B525BE4}"/>
              </a:ext>
            </a:extLst>
          </p:cNvPr>
          <p:cNvSpPr/>
          <p:nvPr/>
        </p:nvSpPr>
        <p:spPr bwMode="auto">
          <a:xfrm>
            <a:off x="5716355" y="3216824"/>
            <a:ext cx="812460" cy="812460"/>
          </a:xfrm>
          <a:prstGeom prst="ellipse">
            <a:avLst/>
          </a:prstGeom>
          <a:solidFill>
            <a:schemeClr val="accent2">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1">
            <a:extLst>
              <a:ext uri="{FF2B5EF4-FFF2-40B4-BE49-F238E27FC236}">
                <a16:creationId xmlns:a16="http://schemas.microsoft.com/office/drawing/2014/main" id="{0FB8CF9C-081F-4D3D-9B11-D4473E6670AC}"/>
              </a:ext>
            </a:extLst>
          </p:cNvPr>
          <p:cNvSpPr/>
          <p:nvPr/>
        </p:nvSpPr>
        <p:spPr bwMode="auto">
          <a:xfrm>
            <a:off x="6116624" y="2122943"/>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1">
            <a:extLst>
              <a:ext uri="{FF2B5EF4-FFF2-40B4-BE49-F238E27FC236}">
                <a16:creationId xmlns:a16="http://schemas.microsoft.com/office/drawing/2014/main" id="{168F76B5-8166-47DF-943E-1B574B3CDBB3}"/>
              </a:ext>
            </a:extLst>
          </p:cNvPr>
          <p:cNvSpPr/>
          <p:nvPr/>
        </p:nvSpPr>
        <p:spPr bwMode="auto">
          <a:xfrm>
            <a:off x="6148628" y="2311138"/>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1">
            <a:extLst>
              <a:ext uri="{FF2B5EF4-FFF2-40B4-BE49-F238E27FC236}">
                <a16:creationId xmlns:a16="http://schemas.microsoft.com/office/drawing/2014/main" id="{F5196A58-5A31-494C-B6C6-B2C0BD34ECC3}"/>
              </a:ext>
            </a:extLst>
          </p:cNvPr>
          <p:cNvSpPr/>
          <p:nvPr/>
        </p:nvSpPr>
        <p:spPr bwMode="auto">
          <a:xfrm>
            <a:off x="6106844" y="48327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1">
            <a:extLst>
              <a:ext uri="{FF2B5EF4-FFF2-40B4-BE49-F238E27FC236}">
                <a16:creationId xmlns:a16="http://schemas.microsoft.com/office/drawing/2014/main" id="{A20B183A-7137-474A-B1AA-E25F236D4127}"/>
              </a:ext>
            </a:extLst>
          </p:cNvPr>
          <p:cNvSpPr/>
          <p:nvPr/>
        </p:nvSpPr>
        <p:spPr bwMode="auto">
          <a:xfrm>
            <a:off x="7655328" y="380340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1">
            <a:extLst>
              <a:ext uri="{FF2B5EF4-FFF2-40B4-BE49-F238E27FC236}">
                <a16:creationId xmlns:a16="http://schemas.microsoft.com/office/drawing/2014/main" id="{5AD9E0A5-C469-4DB6-B01D-DA580C43A619}"/>
              </a:ext>
            </a:extLst>
          </p:cNvPr>
          <p:cNvSpPr/>
          <p:nvPr/>
        </p:nvSpPr>
        <p:spPr bwMode="auto">
          <a:xfrm>
            <a:off x="7678503" y="3744056"/>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1">
            <a:extLst>
              <a:ext uri="{FF2B5EF4-FFF2-40B4-BE49-F238E27FC236}">
                <a16:creationId xmlns:a16="http://schemas.microsoft.com/office/drawing/2014/main" id="{7261D29D-99F8-47DB-BA40-02EDA31D86D3}"/>
              </a:ext>
            </a:extLst>
          </p:cNvPr>
          <p:cNvSpPr/>
          <p:nvPr/>
        </p:nvSpPr>
        <p:spPr bwMode="auto">
          <a:xfrm>
            <a:off x="7797505" y="3711949"/>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1">
            <a:extLst>
              <a:ext uri="{FF2B5EF4-FFF2-40B4-BE49-F238E27FC236}">
                <a16:creationId xmlns:a16="http://schemas.microsoft.com/office/drawing/2014/main" id="{09267006-5ABE-40B5-91A0-97963B4CD67B}"/>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1">
            <a:extLst>
              <a:ext uri="{FF2B5EF4-FFF2-40B4-BE49-F238E27FC236}">
                <a16:creationId xmlns:a16="http://schemas.microsoft.com/office/drawing/2014/main" id="{2ADB4724-9F66-472B-8A6C-9B152B869AD0}"/>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1">
            <a:extLst>
              <a:ext uri="{FF2B5EF4-FFF2-40B4-BE49-F238E27FC236}">
                <a16:creationId xmlns:a16="http://schemas.microsoft.com/office/drawing/2014/main" id="{A69379C1-BC5B-45D1-B636-E7ED7C5EF8A2}"/>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1">
            <a:extLst>
              <a:ext uri="{FF2B5EF4-FFF2-40B4-BE49-F238E27FC236}">
                <a16:creationId xmlns:a16="http://schemas.microsoft.com/office/drawing/2014/main" id="{D6EA5472-F3DB-4114-A03C-27DAA8317312}"/>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1">
            <a:extLst>
              <a:ext uri="{FF2B5EF4-FFF2-40B4-BE49-F238E27FC236}">
                <a16:creationId xmlns:a16="http://schemas.microsoft.com/office/drawing/2014/main" id="{92D01C33-DCF8-4D5F-B030-DAEA0C93CFD1}"/>
              </a:ext>
            </a:extLst>
          </p:cNvPr>
          <p:cNvSpPr/>
          <p:nvPr/>
        </p:nvSpPr>
        <p:spPr bwMode="auto">
          <a:xfrm>
            <a:off x="6110805" y="3727590"/>
            <a:ext cx="64007" cy="64007"/>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1">
            <a:extLst>
              <a:ext uri="{FF2B5EF4-FFF2-40B4-BE49-F238E27FC236}">
                <a16:creationId xmlns:a16="http://schemas.microsoft.com/office/drawing/2014/main" id="{B585CD6B-E8EB-43D0-A136-809667D36427}"/>
              </a:ext>
            </a:extLst>
          </p:cNvPr>
          <p:cNvSpPr/>
          <p:nvPr/>
        </p:nvSpPr>
        <p:spPr bwMode="auto">
          <a:xfrm>
            <a:off x="7727795" y="3701023"/>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1">
            <a:extLst>
              <a:ext uri="{FF2B5EF4-FFF2-40B4-BE49-F238E27FC236}">
                <a16:creationId xmlns:a16="http://schemas.microsoft.com/office/drawing/2014/main" id="{6FD21D62-78D8-4C30-A40E-5CC5840F7DF0}"/>
              </a:ext>
            </a:extLst>
          </p:cNvPr>
          <p:cNvSpPr/>
          <p:nvPr/>
        </p:nvSpPr>
        <p:spPr bwMode="auto">
          <a:xfrm>
            <a:off x="6105459" y="4920283"/>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1">
            <a:extLst>
              <a:ext uri="{FF2B5EF4-FFF2-40B4-BE49-F238E27FC236}">
                <a16:creationId xmlns:a16="http://schemas.microsoft.com/office/drawing/2014/main" id="{B436367F-125F-4FFE-BFB9-94C9E52FFD88}"/>
              </a:ext>
            </a:extLst>
          </p:cNvPr>
          <p:cNvSpPr/>
          <p:nvPr/>
        </p:nvSpPr>
        <p:spPr bwMode="auto">
          <a:xfrm>
            <a:off x="6013447" y="4852745"/>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Empower employees">
            <a:extLst>
              <a:ext uri="{FF2B5EF4-FFF2-40B4-BE49-F238E27FC236}">
                <a16:creationId xmlns:a16="http://schemas.microsoft.com/office/drawing/2014/main" id="{640F6394-4C08-479B-9334-DA7791891C1D}"/>
              </a:ext>
            </a:extLst>
          </p:cNvPr>
          <p:cNvSpPr txBox="1">
            <a:spLocks/>
          </p:cNvSpPr>
          <p:nvPr/>
        </p:nvSpPr>
        <p:spPr>
          <a:xfrm>
            <a:off x="5740402" y="982877"/>
            <a:ext cx="711991"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People</a:t>
            </a:r>
          </a:p>
        </p:txBody>
      </p:sp>
      <p:sp>
        <p:nvSpPr>
          <p:cNvPr id="100" name="Transform products">
            <a:extLst>
              <a:ext uri="{FF2B5EF4-FFF2-40B4-BE49-F238E27FC236}">
                <a16:creationId xmlns:a16="http://schemas.microsoft.com/office/drawing/2014/main" id="{7AC31AA6-4973-4809-97F5-4CA0F280F1A7}"/>
              </a:ext>
            </a:extLst>
          </p:cNvPr>
          <p:cNvSpPr txBox="1">
            <a:spLocks/>
          </p:cNvSpPr>
          <p:nvPr/>
        </p:nvSpPr>
        <p:spPr>
          <a:xfrm>
            <a:off x="7342386" y="3901385"/>
            <a:ext cx="921278"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p>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Products</a:t>
            </a:r>
          </a:p>
        </p:txBody>
      </p:sp>
      <p:sp>
        <p:nvSpPr>
          <p:cNvPr id="99" name="Optimize operations">
            <a:extLst>
              <a:ext uri="{FF2B5EF4-FFF2-40B4-BE49-F238E27FC236}">
                <a16:creationId xmlns:a16="http://schemas.microsoft.com/office/drawing/2014/main" id="{9AD23FEC-8C6C-4DBE-86A3-94495CEF1B0A}"/>
              </a:ext>
            </a:extLst>
          </p:cNvPr>
          <p:cNvSpPr txBox="1">
            <a:spLocks/>
          </p:cNvSpPr>
          <p:nvPr/>
        </p:nvSpPr>
        <p:spPr>
          <a:xfrm>
            <a:off x="5521624" y="5282757"/>
            <a:ext cx="1158972" cy="553998"/>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Operations</a:t>
            </a:r>
          </a:p>
        </p:txBody>
      </p:sp>
      <p:sp>
        <p:nvSpPr>
          <p:cNvPr id="1060" name="Engage customers">
            <a:extLst>
              <a:ext uri="{FF2B5EF4-FFF2-40B4-BE49-F238E27FC236}">
                <a16:creationId xmlns:a16="http://schemas.microsoft.com/office/drawing/2014/main" id="{36302C80-CC16-445D-9214-0F68878049EF}"/>
              </a:ext>
            </a:extLst>
          </p:cNvPr>
          <p:cNvSpPr txBox="1">
            <a:spLocks/>
          </p:cNvSpPr>
          <p:nvPr/>
        </p:nvSpPr>
        <p:spPr>
          <a:xfrm>
            <a:off x="3856414" y="3876216"/>
            <a:ext cx="1111010" cy="553998"/>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 </a:t>
            </a:r>
            <a:b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4000">
                      <a:srgbClr val="008272"/>
                    </a:gs>
                    <a:gs pos="100000">
                      <a:srgbClr val="008272"/>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Customers</a:t>
            </a:r>
          </a:p>
        </p:txBody>
      </p:sp>
      <p:sp>
        <p:nvSpPr>
          <p:cNvPr id="169" name="1">
            <a:extLst>
              <a:ext uri="{FF2B5EF4-FFF2-40B4-BE49-F238E27FC236}">
                <a16:creationId xmlns:a16="http://schemas.microsoft.com/office/drawing/2014/main" id="{5F30F29E-86CC-48BD-A4A9-CBCF129A9581}"/>
              </a:ext>
            </a:extLst>
          </p:cNvPr>
          <p:cNvSpPr/>
          <p:nvPr/>
        </p:nvSpPr>
        <p:spPr bwMode="auto">
          <a:xfrm>
            <a:off x="6098877" y="5099281"/>
            <a:ext cx="57356" cy="57356"/>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GREY GLOW">
            <a:extLst>
              <a:ext uri="{FF2B5EF4-FFF2-40B4-BE49-F238E27FC236}">
                <a16:creationId xmlns:a16="http://schemas.microsoft.com/office/drawing/2014/main" id="{BE985776-6103-49D8-A7CE-A47155A5AC1C}"/>
              </a:ext>
            </a:extLst>
          </p:cNvPr>
          <p:cNvSpPr/>
          <p:nvPr/>
        </p:nvSpPr>
        <p:spPr bwMode="auto">
          <a:xfrm>
            <a:off x="4882238" y="2396842"/>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Top Clover Top">
            <a:extLst>
              <a:ext uri="{FF2B5EF4-FFF2-40B4-BE49-F238E27FC236}">
                <a16:creationId xmlns:a16="http://schemas.microsoft.com/office/drawing/2014/main" id="{26D5301F-0163-4C0A-A852-8FA39AB31B3C}"/>
              </a:ext>
            </a:extLst>
          </p:cNvPr>
          <p:cNvSpPr/>
          <p:nvPr/>
        </p:nvSpPr>
        <p:spPr>
          <a:xfrm rot="5400000" flipH="1">
            <a:off x="5227216" y="4405038"/>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3" name="Top Clover bottom">
            <a:extLst>
              <a:ext uri="{FF2B5EF4-FFF2-40B4-BE49-F238E27FC236}">
                <a16:creationId xmlns:a16="http://schemas.microsoft.com/office/drawing/2014/main" id="{2DB5B754-4F70-4D1B-86FA-1C017C23733A}"/>
              </a:ext>
            </a:extLst>
          </p:cNvPr>
          <p:cNvSpPr/>
          <p:nvPr/>
        </p:nvSpPr>
        <p:spPr>
          <a:xfrm rot="5400000" flipH="1" flipV="1">
            <a:off x="4303624" y="4405038"/>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0" name="Left Clover Top">
            <a:extLst>
              <a:ext uri="{FF2B5EF4-FFF2-40B4-BE49-F238E27FC236}">
                <a16:creationId xmlns:a16="http://schemas.microsoft.com/office/drawing/2014/main" id="{7B6E556E-CBE5-43C1-A6DB-46B29592478E}"/>
              </a:ext>
            </a:extLst>
          </p:cNvPr>
          <p:cNvSpPr/>
          <p:nvPr/>
        </p:nvSpPr>
        <p:spPr>
          <a:xfrm>
            <a:off x="3395701" y="2609150"/>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1" name="Left Clover bottom">
            <a:extLst>
              <a:ext uri="{FF2B5EF4-FFF2-40B4-BE49-F238E27FC236}">
                <a16:creationId xmlns:a16="http://schemas.microsoft.com/office/drawing/2014/main" id="{79DE6FAE-031C-4C24-8C8F-6792809D9F71}"/>
              </a:ext>
            </a:extLst>
          </p:cNvPr>
          <p:cNvSpPr/>
          <p:nvPr/>
        </p:nvSpPr>
        <p:spPr>
          <a:xfrm flipV="1">
            <a:off x="3395701" y="3603374"/>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8" name="Right Clover Top">
            <a:extLst>
              <a:ext uri="{FF2B5EF4-FFF2-40B4-BE49-F238E27FC236}">
                <a16:creationId xmlns:a16="http://schemas.microsoft.com/office/drawing/2014/main" id="{85D658F3-E858-4F6D-A55E-6A57CC6B39CC}"/>
              </a:ext>
            </a:extLst>
          </p:cNvPr>
          <p:cNvSpPr/>
          <p:nvPr/>
        </p:nvSpPr>
        <p:spPr>
          <a:xfrm flipH="1">
            <a:off x="6018456" y="2607118"/>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9" name="Right Clover bottom">
            <a:extLst>
              <a:ext uri="{FF2B5EF4-FFF2-40B4-BE49-F238E27FC236}">
                <a16:creationId xmlns:a16="http://schemas.microsoft.com/office/drawing/2014/main" id="{DC588964-C694-4FEC-A0B4-C495710A1FD2}"/>
              </a:ext>
            </a:extLst>
          </p:cNvPr>
          <p:cNvSpPr/>
          <p:nvPr/>
        </p:nvSpPr>
        <p:spPr>
          <a:xfrm flipH="1" flipV="1">
            <a:off x="6018426" y="3594420"/>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6" name="Top Clover Top">
            <a:extLst>
              <a:ext uri="{FF2B5EF4-FFF2-40B4-BE49-F238E27FC236}">
                <a16:creationId xmlns:a16="http://schemas.microsoft.com/office/drawing/2014/main" id="{546F4B86-3852-42D6-8006-DD2C2B731657}"/>
              </a:ext>
            </a:extLst>
          </p:cNvPr>
          <p:cNvSpPr/>
          <p:nvPr/>
        </p:nvSpPr>
        <p:spPr>
          <a:xfrm rot="16200000" flipH="1">
            <a:off x="4306435" y="1890931"/>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7" name="Top Clover bottom">
            <a:extLst>
              <a:ext uri="{FF2B5EF4-FFF2-40B4-BE49-F238E27FC236}">
                <a16:creationId xmlns:a16="http://schemas.microsoft.com/office/drawing/2014/main" id="{9C3C5697-DAA7-4B8F-960D-A80D039D46F7}"/>
              </a:ext>
            </a:extLst>
          </p:cNvPr>
          <p:cNvSpPr/>
          <p:nvPr/>
        </p:nvSpPr>
        <p:spPr>
          <a:xfrm rot="16200000" flipH="1" flipV="1">
            <a:off x="5230026" y="1890931"/>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284" name="ICON EC">
            <a:extLst>
              <a:ext uri="{FF2B5EF4-FFF2-40B4-BE49-F238E27FC236}">
                <a16:creationId xmlns:a16="http://schemas.microsoft.com/office/drawing/2014/main" id="{A96558EF-659F-4BDC-AC92-F7BB76FCD10C}"/>
              </a:ext>
            </a:extLst>
          </p:cNvPr>
          <p:cNvGrpSpPr>
            <a:grpSpLocks noChangeAspect="1"/>
          </p:cNvGrpSpPr>
          <p:nvPr/>
        </p:nvGrpSpPr>
        <p:grpSpPr bwMode="auto">
          <a:xfrm>
            <a:off x="3944148" y="3224098"/>
            <a:ext cx="892590" cy="895247"/>
            <a:chOff x="3502" y="1823"/>
            <a:chExt cx="672" cy="674"/>
          </a:xfrm>
          <a:scene3d>
            <a:camera prst="perspectiveFront"/>
            <a:lightRig rig="threePt" dir="t"/>
          </a:scene3d>
        </p:grpSpPr>
        <p:sp>
          <p:nvSpPr>
            <p:cNvPr id="285" name="Oval 146">
              <a:extLst>
                <a:ext uri="{FF2B5EF4-FFF2-40B4-BE49-F238E27FC236}">
                  <a16:creationId xmlns:a16="http://schemas.microsoft.com/office/drawing/2014/main" id="{566A5C4F-5486-43BD-B23D-16DD5FE089D5}"/>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86" name="Freeform 147">
              <a:extLst>
                <a:ext uri="{FF2B5EF4-FFF2-40B4-BE49-F238E27FC236}">
                  <a16:creationId xmlns:a16="http://schemas.microsoft.com/office/drawing/2014/main" id="{BB8DCB06-EF25-44EF-9468-43832191CBFE}"/>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7" name="Line 148">
              <a:extLst>
                <a:ext uri="{FF2B5EF4-FFF2-40B4-BE49-F238E27FC236}">
                  <a16:creationId xmlns:a16="http://schemas.microsoft.com/office/drawing/2014/main" id="{B721ACBE-9952-42C6-B721-5B85836FDDD5}"/>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8" name="Line 149">
              <a:extLst>
                <a:ext uri="{FF2B5EF4-FFF2-40B4-BE49-F238E27FC236}">
                  <a16:creationId xmlns:a16="http://schemas.microsoft.com/office/drawing/2014/main" id="{0D30CCAE-4305-47A5-A431-631F898D5450}"/>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9" name="Freeform 150">
              <a:extLst>
                <a:ext uri="{FF2B5EF4-FFF2-40B4-BE49-F238E27FC236}">
                  <a16:creationId xmlns:a16="http://schemas.microsoft.com/office/drawing/2014/main" id="{5390AD8D-5A0C-4BA4-882B-D60A7360C619}"/>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0" name="Freeform 151">
              <a:extLst>
                <a:ext uri="{FF2B5EF4-FFF2-40B4-BE49-F238E27FC236}">
                  <a16:creationId xmlns:a16="http://schemas.microsoft.com/office/drawing/2014/main" id="{B5BA138D-1739-4C6F-993A-DA0C0BFC086B}"/>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1" name="Freeform 152">
              <a:extLst>
                <a:ext uri="{FF2B5EF4-FFF2-40B4-BE49-F238E27FC236}">
                  <a16:creationId xmlns:a16="http://schemas.microsoft.com/office/drawing/2014/main" id="{C112D0D6-80C3-4241-B0CD-57F13B23EE23}"/>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2" name="Line 153">
              <a:extLst>
                <a:ext uri="{FF2B5EF4-FFF2-40B4-BE49-F238E27FC236}">
                  <a16:creationId xmlns:a16="http://schemas.microsoft.com/office/drawing/2014/main" id="{E069815B-B1A4-486A-AA7F-5737E5A2D9E8}"/>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3" name="Line 154">
              <a:extLst>
                <a:ext uri="{FF2B5EF4-FFF2-40B4-BE49-F238E27FC236}">
                  <a16:creationId xmlns:a16="http://schemas.microsoft.com/office/drawing/2014/main" id="{6D9C195A-2CCB-4B3B-A822-7FAD988C20CD}"/>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4" name="Freeform 155">
              <a:extLst>
                <a:ext uri="{FF2B5EF4-FFF2-40B4-BE49-F238E27FC236}">
                  <a16:creationId xmlns:a16="http://schemas.microsoft.com/office/drawing/2014/main" id="{A2541B0C-E786-47DB-B8A6-CA6CC1A97C36}"/>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95" name="ICON EE">
            <a:extLst>
              <a:ext uri="{FF2B5EF4-FFF2-40B4-BE49-F238E27FC236}">
                <a16:creationId xmlns:a16="http://schemas.microsoft.com/office/drawing/2014/main" id="{D16E97C4-F993-4695-94E0-E8E1B5207878}"/>
              </a:ext>
            </a:extLst>
          </p:cNvPr>
          <p:cNvGrpSpPr>
            <a:grpSpLocks noChangeAspect="1"/>
          </p:cNvGrpSpPr>
          <p:nvPr/>
        </p:nvGrpSpPr>
        <p:grpSpPr bwMode="auto">
          <a:xfrm>
            <a:off x="5646180" y="1630096"/>
            <a:ext cx="892592" cy="895247"/>
            <a:chOff x="3504" y="1821"/>
            <a:chExt cx="672" cy="674"/>
          </a:xfrm>
          <a:scene3d>
            <a:camera prst="perspectiveFront"/>
            <a:lightRig rig="threePt" dir="t"/>
          </a:scene3d>
        </p:grpSpPr>
        <p:sp>
          <p:nvSpPr>
            <p:cNvPr id="296" name="Oval 102">
              <a:extLst>
                <a:ext uri="{FF2B5EF4-FFF2-40B4-BE49-F238E27FC236}">
                  <a16:creationId xmlns:a16="http://schemas.microsoft.com/office/drawing/2014/main" id="{79C1467C-1EC7-4BCC-9255-137E97D0B6B8}"/>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97" name="Freeform 103">
              <a:extLst>
                <a:ext uri="{FF2B5EF4-FFF2-40B4-BE49-F238E27FC236}">
                  <a16:creationId xmlns:a16="http://schemas.microsoft.com/office/drawing/2014/main" id="{E7FA6BC2-B72C-44C1-A0C2-C6507922C44B}"/>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8" name="Freeform 104">
              <a:extLst>
                <a:ext uri="{FF2B5EF4-FFF2-40B4-BE49-F238E27FC236}">
                  <a16:creationId xmlns:a16="http://schemas.microsoft.com/office/drawing/2014/main" id="{80BF2F23-77E3-4D4A-AA0F-D26F3E5ADF8A}"/>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9" name="Freeform 105">
              <a:extLst>
                <a:ext uri="{FF2B5EF4-FFF2-40B4-BE49-F238E27FC236}">
                  <a16:creationId xmlns:a16="http://schemas.microsoft.com/office/drawing/2014/main" id="{EAF8F20D-C648-4086-A0D1-B229DC28B37C}"/>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0" name="Freeform 106">
              <a:extLst>
                <a:ext uri="{FF2B5EF4-FFF2-40B4-BE49-F238E27FC236}">
                  <a16:creationId xmlns:a16="http://schemas.microsoft.com/office/drawing/2014/main" id="{697963D6-DCC7-411F-A2E5-061A3BE38B0D}"/>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1" name="Freeform 107">
              <a:extLst>
                <a:ext uri="{FF2B5EF4-FFF2-40B4-BE49-F238E27FC236}">
                  <a16:creationId xmlns:a16="http://schemas.microsoft.com/office/drawing/2014/main" id="{0BFB0473-8FC2-4C97-BF87-60F5BF5857D7}"/>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2" name="Freeform 108">
              <a:extLst>
                <a:ext uri="{FF2B5EF4-FFF2-40B4-BE49-F238E27FC236}">
                  <a16:creationId xmlns:a16="http://schemas.microsoft.com/office/drawing/2014/main" id="{AB663B1C-D73E-4E84-8762-BDF1B46DAFCA}"/>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3" name="Freeform 109">
              <a:extLst>
                <a:ext uri="{FF2B5EF4-FFF2-40B4-BE49-F238E27FC236}">
                  <a16:creationId xmlns:a16="http://schemas.microsoft.com/office/drawing/2014/main" id="{00B7E78F-FA73-4106-B050-2D699EC0712B}"/>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4" name="Freeform 110">
              <a:extLst>
                <a:ext uri="{FF2B5EF4-FFF2-40B4-BE49-F238E27FC236}">
                  <a16:creationId xmlns:a16="http://schemas.microsoft.com/office/drawing/2014/main" id="{051D031E-37A7-4200-B3CF-934946BBB629}"/>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5" name="Freeform 111">
              <a:extLst>
                <a:ext uri="{FF2B5EF4-FFF2-40B4-BE49-F238E27FC236}">
                  <a16:creationId xmlns:a16="http://schemas.microsoft.com/office/drawing/2014/main" id="{46F4D160-09BE-4228-8AD6-98AB9C8E8CF3}"/>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6" name="Freeform 112">
              <a:extLst>
                <a:ext uri="{FF2B5EF4-FFF2-40B4-BE49-F238E27FC236}">
                  <a16:creationId xmlns:a16="http://schemas.microsoft.com/office/drawing/2014/main" id="{0FA89BEA-445B-4CC4-B476-CAA0311F28C8}"/>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7" name="Freeform 113">
              <a:extLst>
                <a:ext uri="{FF2B5EF4-FFF2-40B4-BE49-F238E27FC236}">
                  <a16:creationId xmlns:a16="http://schemas.microsoft.com/office/drawing/2014/main" id="{4874FE51-1097-4708-AC78-B80CC6F9FCA7}"/>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8" name="Freeform 114">
              <a:extLst>
                <a:ext uri="{FF2B5EF4-FFF2-40B4-BE49-F238E27FC236}">
                  <a16:creationId xmlns:a16="http://schemas.microsoft.com/office/drawing/2014/main" id="{37734FBE-92DC-490D-83F3-C5ABD9A6209D}"/>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09" name="Freeform 115">
              <a:extLst>
                <a:ext uri="{FF2B5EF4-FFF2-40B4-BE49-F238E27FC236}">
                  <a16:creationId xmlns:a16="http://schemas.microsoft.com/office/drawing/2014/main" id="{6C345892-5338-4C45-AF4A-9477CB657F5F}"/>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0" name="Freeform 116">
              <a:extLst>
                <a:ext uri="{FF2B5EF4-FFF2-40B4-BE49-F238E27FC236}">
                  <a16:creationId xmlns:a16="http://schemas.microsoft.com/office/drawing/2014/main" id="{630526D0-50A0-443C-BB10-FA5647F60E66}"/>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1" name="Freeform 117">
              <a:extLst>
                <a:ext uri="{FF2B5EF4-FFF2-40B4-BE49-F238E27FC236}">
                  <a16:creationId xmlns:a16="http://schemas.microsoft.com/office/drawing/2014/main" id="{8D675A05-929E-45CE-BEB2-0B4157D09328}"/>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2" name="Freeform 118">
              <a:extLst>
                <a:ext uri="{FF2B5EF4-FFF2-40B4-BE49-F238E27FC236}">
                  <a16:creationId xmlns:a16="http://schemas.microsoft.com/office/drawing/2014/main" id="{5BD8FBE9-C62C-4875-8638-5F765B2FE17D}"/>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3" name="Freeform 119">
              <a:extLst>
                <a:ext uri="{FF2B5EF4-FFF2-40B4-BE49-F238E27FC236}">
                  <a16:creationId xmlns:a16="http://schemas.microsoft.com/office/drawing/2014/main" id="{341BE3A5-5DDC-4A4A-9CB0-6291B43211D3}"/>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4" name="Freeform 120">
              <a:extLst>
                <a:ext uri="{FF2B5EF4-FFF2-40B4-BE49-F238E27FC236}">
                  <a16:creationId xmlns:a16="http://schemas.microsoft.com/office/drawing/2014/main" id="{27E2AAC2-273C-4ADC-96A2-72662BEC80EF}"/>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15" name="ICON TP">
            <a:extLst>
              <a:ext uri="{FF2B5EF4-FFF2-40B4-BE49-F238E27FC236}">
                <a16:creationId xmlns:a16="http://schemas.microsoft.com/office/drawing/2014/main" id="{651F96E6-4126-4FA9-A9EB-6D2A240431C5}"/>
              </a:ext>
            </a:extLst>
          </p:cNvPr>
          <p:cNvGrpSpPr>
            <a:grpSpLocks noChangeAspect="1"/>
          </p:cNvGrpSpPr>
          <p:nvPr/>
        </p:nvGrpSpPr>
        <p:grpSpPr bwMode="auto">
          <a:xfrm>
            <a:off x="7363371" y="3224098"/>
            <a:ext cx="895247" cy="895247"/>
            <a:chOff x="3504" y="1823"/>
            <a:chExt cx="674" cy="674"/>
          </a:xfrm>
          <a:scene3d>
            <a:camera prst="perspectiveFront"/>
            <a:lightRig rig="threePt" dir="t"/>
          </a:scene3d>
        </p:grpSpPr>
        <p:sp>
          <p:nvSpPr>
            <p:cNvPr id="316" name="Oval 138">
              <a:extLst>
                <a:ext uri="{FF2B5EF4-FFF2-40B4-BE49-F238E27FC236}">
                  <a16:creationId xmlns:a16="http://schemas.microsoft.com/office/drawing/2014/main" id="{D05329CA-68FE-48DD-AE78-EC9E2C295031}"/>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17" name="Freeform 139">
              <a:extLst>
                <a:ext uri="{FF2B5EF4-FFF2-40B4-BE49-F238E27FC236}">
                  <a16:creationId xmlns:a16="http://schemas.microsoft.com/office/drawing/2014/main" id="{068391B3-68D7-455E-ACF6-9D88FB98404A}"/>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8" name="Freeform 140">
              <a:extLst>
                <a:ext uri="{FF2B5EF4-FFF2-40B4-BE49-F238E27FC236}">
                  <a16:creationId xmlns:a16="http://schemas.microsoft.com/office/drawing/2014/main" id="{6263C50B-3393-4ABF-B756-5DA2E616B4B0}"/>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19" name="Freeform 141">
              <a:extLst>
                <a:ext uri="{FF2B5EF4-FFF2-40B4-BE49-F238E27FC236}">
                  <a16:creationId xmlns:a16="http://schemas.microsoft.com/office/drawing/2014/main" id="{68119E41-399E-4727-9F49-92F930A938D8}"/>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0" name="Freeform 142">
              <a:extLst>
                <a:ext uri="{FF2B5EF4-FFF2-40B4-BE49-F238E27FC236}">
                  <a16:creationId xmlns:a16="http://schemas.microsoft.com/office/drawing/2014/main" id="{05FF6021-4A53-4BFE-9C61-1D4C79C76962}"/>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21" name="ICON OO">
            <a:extLst>
              <a:ext uri="{FF2B5EF4-FFF2-40B4-BE49-F238E27FC236}">
                <a16:creationId xmlns:a16="http://schemas.microsoft.com/office/drawing/2014/main" id="{05A73413-5B50-4F90-9427-E8B2687E9E5D}"/>
              </a:ext>
            </a:extLst>
          </p:cNvPr>
          <p:cNvGrpSpPr>
            <a:grpSpLocks noChangeAspect="1"/>
          </p:cNvGrpSpPr>
          <p:nvPr/>
        </p:nvGrpSpPr>
        <p:grpSpPr bwMode="auto">
          <a:xfrm>
            <a:off x="5643525" y="4643617"/>
            <a:ext cx="897903" cy="895247"/>
            <a:chOff x="3502" y="1825"/>
            <a:chExt cx="676" cy="674"/>
          </a:xfrm>
          <a:scene3d>
            <a:camera prst="perspectiveFront"/>
            <a:lightRig rig="threePt" dir="t"/>
          </a:scene3d>
        </p:grpSpPr>
        <p:sp>
          <p:nvSpPr>
            <p:cNvPr id="322" name="Oval 124">
              <a:extLst>
                <a:ext uri="{FF2B5EF4-FFF2-40B4-BE49-F238E27FC236}">
                  <a16:creationId xmlns:a16="http://schemas.microsoft.com/office/drawing/2014/main" id="{816CE025-A40E-492B-9E4E-A0E837D20C4A}"/>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323" name="Freeform 125">
              <a:extLst>
                <a:ext uri="{FF2B5EF4-FFF2-40B4-BE49-F238E27FC236}">
                  <a16:creationId xmlns:a16="http://schemas.microsoft.com/office/drawing/2014/main" id="{2057BE4A-24D1-43A2-A9FC-B644A559032C}"/>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4" name="Freeform 126">
              <a:extLst>
                <a:ext uri="{FF2B5EF4-FFF2-40B4-BE49-F238E27FC236}">
                  <a16:creationId xmlns:a16="http://schemas.microsoft.com/office/drawing/2014/main" id="{DDA425C4-0E3A-443E-BAC5-73499EEF8221}"/>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5" name="Freeform 127">
              <a:extLst>
                <a:ext uri="{FF2B5EF4-FFF2-40B4-BE49-F238E27FC236}">
                  <a16:creationId xmlns:a16="http://schemas.microsoft.com/office/drawing/2014/main" id="{0D125248-E2F5-45EE-BDEE-455FD50530B6}"/>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6" name="Freeform 128">
              <a:extLst>
                <a:ext uri="{FF2B5EF4-FFF2-40B4-BE49-F238E27FC236}">
                  <a16:creationId xmlns:a16="http://schemas.microsoft.com/office/drawing/2014/main" id="{203B7264-8AC9-4396-9589-A5E3BFEA3ECF}"/>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7" name="Freeform 129">
              <a:extLst>
                <a:ext uri="{FF2B5EF4-FFF2-40B4-BE49-F238E27FC236}">
                  <a16:creationId xmlns:a16="http://schemas.microsoft.com/office/drawing/2014/main" id="{E83FEACE-597A-4E6C-AFA9-C79C88746B57}"/>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8" name="Freeform 130">
              <a:extLst>
                <a:ext uri="{FF2B5EF4-FFF2-40B4-BE49-F238E27FC236}">
                  <a16:creationId xmlns:a16="http://schemas.microsoft.com/office/drawing/2014/main" id="{5BF7E547-C761-4DAE-905D-3E1E7A78EAD0}"/>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29" name="Freeform 131">
              <a:extLst>
                <a:ext uri="{FF2B5EF4-FFF2-40B4-BE49-F238E27FC236}">
                  <a16:creationId xmlns:a16="http://schemas.microsoft.com/office/drawing/2014/main" id="{07F32F1C-1D4C-490D-AB89-83E5DC476A9C}"/>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0" name="Freeform 132">
              <a:extLst>
                <a:ext uri="{FF2B5EF4-FFF2-40B4-BE49-F238E27FC236}">
                  <a16:creationId xmlns:a16="http://schemas.microsoft.com/office/drawing/2014/main" id="{EF3A92EF-B887-4FB6-A4E1-63DC2CEE2E03}"/>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1" name="Freeform 133">
              <a:extLst>
                <a:ext uri="{FF2B5EF4-FFF2-40B4-BE49-F238E27FC236}">
                  <a16:creationId xmlns:a16="http://schemas.microsoft.com/office/drawing/2014/main" id="{62F3D7BD-BD82-4FD7-9987-E10543FB537A}"/>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332" name="Freeform 134">
              <a:extLst>
                <a:ext uri="{FF2B5EF4-FFF2-40B4-BE49-F238E27FC236}">
                  <a16:creationId xmlns:a16="http://schemas.microsoft.com/office/drawing/2014/main" id="{1003CAC7-1905-469A-B916-6F35AFC5B07E}"/>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128" name="GREY GLOW">
            <a:extLst>
              <a:ext uri="{FF2B5EF4-FFF2-40B4-BE49-F238E27FC236}">
                <a16:creationId xmlns:a16="http://schemas.microsoft.com/office/drawing/2014/main" id="{CCD03C0E-617F-48EB-9B1F-24EF6B1F441E}"/>
              </a:ext>
            </a:extLst>
          </p:cNvPr>
          <p:cNvSpPr/>
          <p:nvPr/>
        </p:nvSpPr>
        <p:spPr bwMode="auto">
          <a:xfrm>
            <a:off x="5096203" y="2548206"/>
            <a:ext cx="1990440" cy="199043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Isosceles Triangle 1">
            <a:extLst>
              <a:ext uri="{FF2B5EF4-FFF2-40B4-BE49-F238E27FC236}">
                <a16:creationId xmlns:a16="http://schemas.microsoft.com/office/drawing/2014/main" id="{2B673077-19AA-4DB1-9DBC-C93A5321C812}"/>
              </a:ext>
            </a:extLst>
          </p:cNvPr>
          <p:cNvSpPr/>
          <p:nvPr/>
        </p:nvSpPr>
        <p:spPr bwMode="auto">
          <a:xfrm rot="2987606">
            <a:off x="5526272" y="4012521"/>
            <a:ext cx="158963" cy="19724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INTELLIGENCE">
            <a:extLst>
              <a:ext uri="{FF2B5EF4-FFF2-40B4-BE49-F238E27FC236}">
                <a16:creationId xmlns:a16="http://schemas.microsoft.com/office/drawing/2014/main" id="{649244BD-14CD-4921-8809-D1D4D9B72010}"/>
              </a:ext>
            </a:extLst>
          </p:cNvPr>
          <p:cNvGrpSpPr/>
          <p:nvPr/>
        </p:nvGrpSpPr>
        <p:grpSpPr>
          <a:xfrm>
            <a:off x="5482849" y="2976945"/>
            <a:ext cx="1260143" cy="1260143"/>
            <a:chOff x="5482849" y="2976945"/>
            <a:chExt cx="1260143" cy="1260143"/>
          </a:xfrm>
          <a:scene3d>
            <a:camera prst="perspectiveFront"/>
            <a:lightRig rig="threePt" dir="t"/>
          </a:scene3d>
        </p:grpSpPr>
        <p:sp>
          <p:nvSpPr>
            <p:cNvPr id="334" name="Oval 333">
              <a:extLst>
                <a:ext uri="{FF2B5EF4-FFF2-40B4-BE49-F238E27FC236}">
                  <a16:creationId xmlns:a16="http://schemas.microsoft.com/office/drawing/2014/main" id="{438541E4-CB1C-4526-A046-0E991340165F}"/>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Freeform: Shape 429">
              <a:extLst>
                <a:ext uri="{FF2B5EF4-FFF2-40B4-BE49-F238E27FC236}">
                  <a16:creationId xmlns:a16="http://schemas.microsoft.com/office/drawing/2014/main" id="{B92872EB-9FF2-4352-B80E-F4440CD9FC90}"/>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3" name="DATA">
            <a:extLst>
              <a:ext uri="{FF2B5EF4-FFF2-40B4-BE49-F238E27FC236}">
                <a16:creationId xmlns:a16="http://schemas.microsoft.com/office/drawing/2014/main" id="{1375AE20-52FE-4CB9-825B-42A4893FB659}"/>
              </a:ext>
            </a:extLst>
          </p:cNvPr>
          <p:cNvGrpSpPr/>
          <p:nvPr/>
        </p:nvGrpSpPr>
        <p:grpSpPr>
          <a:xfrm>
            <a:off x="5745459" y="3239555"/>
            <a:ext cx="734922" cy="734922"/>
            <a:chOff x="5745459" y="3239555"/>
            <a:chExt cx="734922" cy="734922"/>
          </a:xfrm>
          <a:scene3d>
            <a:camera prst="perspectiveFront"/>
            <a:lightRig rig="threePt" dir="t"/>
          </a:scene3d>
        </p:grpSpPr>
        <p:sp>
          <p:nvSpPr>
            <p:cNvPr id="804" name="circle1">
              <a:extLst>
                <a:ext uri="{FF2B5EF4-FFF2-40B4-BE49-F238E27FC236}">
                  <a16:creationId xmlns:a16="http://schemas.microsoft.com/office/drawing/2014/main" id="{89795756-7AF8-4A70-8B41-300B9E95E476}"/>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805" name="circle1">
              <a:extLst>
                <a:ext uri="{FF2B5EF4-FFF2-40B4-BE49-F238E27FC236}">
                  <a16:creationId xmlns:a16="http://schemas.microsoft.com/office/drawing/2014/main" id="{92621BCA-D7BE-424E-A138-D8691375A7A6}"/>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806" name="Freeform: Shape 805">
              <a:extLst>
                <a:ext uri="{FF2B5EF4-FFF2-40B4-BE49-F238E27FC236}">
                  <a16:creationId xmlns:a16="http://schemas.microsoft.com/office/drawing/2014/main" id="{88314900-F20B-4866-9E7E-599BB9563C54}"/>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7" name="Freeform: Shape 806">
              <a:extLst>
                <a:ext uri="{FF2B5EF4-FFF2-40B4-BE49-F238E27FC236}">
                  <a16:creationId xmlns:a16="http://schemas.microsoft.com/office/drawing/2014/main" id="{B91075D1-6046-4071-B856-9436857AB5F8}"/>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h="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 name="Title 2">
            <a:extLst>
              <a:ext uri="{FF2B5EF4-FFF2-40B4-BE49-F238E27FC236}">
                <a16:creationId xmlns:a16="http://schemas.microsoft.com/office/drawing/2014/main" id="{C0EEA1F6-5279-4A1F-9CEA-6FBC32660646}"/>
              </a:ext>
            </a:extLst>
          </p:cNvPr>
          <p:cNvSpPr>
            <a:spLocks noGrp="1"/>
          </p:cNvSpPr>
          <p:nvPr>
            <p:ph type="title"/>
          </p:nvPr>
        </p:nvSpPr>
        <p:spPr/>
        <p:txBody>
          <a:bodyPr/>
          <a:lstStyle/>
          <a:p>
            <a:r>
              <a:rPr lang="en-US"/>
              <a:t>Digital Feedback Loop</a:t>
            </a:r>
          </a:p>
        </p:txBody>
      </p:sp>
    </p:spTree>
    <p:extLst>
      <p:ext uri="{BB962C8B-B14F-4D97-AF65-F5344CB8AC3E}">
        <p14:creationId xmlns:p14="http://schemas.microsoft.com/office/powerpoint/2010/main" val="36773992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1" nodeType="withEffect">
                                  <p:stCondLst>
                                    <p:cond delay="0"/>
                                  </p:stCondLst>
                                  <p:endCondLst>
                                    <p:cond evt="onNext" delay="0">
                                      <p:tgtEl>
                                        <p:sldTgt/>
                                      </p:tgtEl>
                                    </p:cond>
                                  </p:endCondLst>
                                  <p:childTnLst>
                                    <p:set>
                                      <p:cBhvr>
                                        <p:cTn id="6" dur="1" fill="hold">
                                          <p:stCondLst>
                                            <p:cond delay="0"/>
                                          </p:stCondLst>
                                        </p:cTn>
                                        <p:tgtEl>
                                          <p:spTgt spid="95"/>
                                        </p:tgtEl>
                                        <p:attrNameLst>
                                          <p:attrName>style.visibility</p:attrName>
                                        </p:attrNameLst>
                                      </p:cBhvr>
                                      <p:to>
                                        <p:strVal val="visible"/>
                                      </p:to>
                                    </p:set>
                                    <p:animEffect transition="in" filter="fade">
                                      <p:cBhvr>
                                        <p:cTn id="7" dur="1250"/>
                                        <p:tgtEl>
                                          <p:spTgt spid="95"/>
                                        </p:tgtEl>
                                      </p:cBhvr>
                                    </p:animEffect>
                                  </p:childTnLst>
                                </p:cTn>
                              </p:par>
                              <p:par>
                                <p:cTn id="8" presetID="42" presetClass="path" presetSubtype="0" repeatCount="indefinite" fill="hold" grpId="0" nodeType="withEffect">
                                  <p:stCondLst>
                                    <p:cond delay="0"/>
                                  </p:stCondLst>
                                  <p:endCondLst>
                                    <p:cond evt="onNext" delay="0">
                                      <p:tgtEl>
                                        <p:sldTgt/>
                                      </p:tgtEl>
                                    </p:cond>
                                  </p:endCondLst>
                                  <p:childTnLst>
                                    <p:animMotion origin="layout" path="M 0.14257 -0.01597 L 3.95833E-6 1.85185E-6 " pathEditMode="relative" rAng="0" ptsTypes="AA">
                                      <p:cBhvr>
                                        <p:cTn id="9" dur="1250" fill="hold"/>
                                        <p:tgtEl>
                                          <p:spTgt spid="95"/>
                                        </p:tgtEl>
                                        <p:attrNameLst>
                                          <p:attrName>ppt_x</p:attrName>
                                          <p:attrName>ppt_y</p:attrName>
                                        </p:attrNameLst>
                                      </p:cBhvr>
                                      <p:rCtr x="-7135" y="787"/>
                                    </p:animMotion>
                                  </p:childTnLst>
                                </p:cTn>
                              </p:par>
                              <p:par>
                                <p:cTn id="10" presetID="10" presetClass="entr" presetSubtype="0" repeatCount="indefinite" fill="hold" grpId="1" nodeType="withEffect">
                                  <p:stCondLst>
                                    <p:cond delay="200"/>
                                  </p:stCondLst>
                                  <p:endCondLst>
                                    <p:cond evt="onNext" delay="0">
                                      <p:tgtEl>
                                        <p:sldTgt/>
                                      </p:tgtEl>
                                    </p:cond>
                                  </p:endCondLst>
                                  <p:childTnLst>
                                    <p:set>
                                      <p:cBhvr>
                                        <p:cTn id="11" dur="1" fill="hold">
                                          <p:stCondLst>
                                            <p:cond delay="0"/>
                                          </p:stCondLst>
                                        </p:cTn>
                                        <p:tgtEl>
                                          <p:spTgt spid="90"/>
                                        </p:tgtEl>
                                        <p:attrNameLst>
                                          <p:attrName>style.visibility</p:attrName>
                                        </p:attrNameLst>
                                      </p:cBhvr>
                                      <p:to>
                                        <p:strVal val="visible"/>
                                      </p:to>
                                    </p:set>
                                    <p:animEffect transition="in" filter="fade">
                                      <p:cBhvr>
                                        <p:cTn id="12" dur="1500"/>
                                        <p:tgtEl>
                                          <p:spTgt spid="90"/>
                                        </p:tgtEl>
                                      </p:cBhvr>
                                    </p:animEffect>
                                  </p:childTnLst>
                                </p:cTn>
                              </p:par>
                              <p:par>
                                <p:cTn id="13" presetID="42" presetClass="path" presetSubtype="0" repeatCount="indefinite" fill="hold" grpId="0" nodeType="withEffect">
                                  <p:stCondLst>
                                    <p:cond delay="200"/>
                                  </p:stCondLst>
                                  <p:endCondLst>
                                    <p:cond evt="onNext" delay="0">
                                      <p:tgtEl>
                                        <p:sldTgt/>
                                      </p:tgtEl>
                                    </p:cond>
                                  </p:endCondLst>
                                  <p:childTnLst>
                                    <p:animMotion origin="layout" path="M -0.13907 -0.00486 L 3.95833E-6 1.85185E-6 " pathEditMode="relative" rAng="0" ptsTypes="AA">
                                      <p:cBhvr>
                                        <p:cTn id="14" dur="1500" fill="hold"/>
                                        <p:tgtEl>
                                          <p:spTgt spid="90"/>
                                        </p:tgtEl>
                                        <p:attrNameLst>
                                          <p:attrName>ppt_x</p:attrName>
                                          <p:attrName>ppt_y</p:attrName>
                                        </p:attrNameLst>
                                      </p:cBhvr>
                                      <p:rCtr x="6953" y="231"/>
                                    </p:animMotion>
                                  </p:childTnLst>
                                </p:cTn>
                              </p:par>
                              <p:par>
                                <p:cTn id="15" presetID="10" presetClass="entr" presetSubtype="0" repeatCount="indefinite" fill="hold" grpId="1" nodeType="withEffect">
                                  <p:stCondLst>
                                    <p:cond delay="300"/>
                                  </p:stCondLst>
                                  <p:endCondLst>
                                    <p:cond evt="onNext" delay="0">
                                      <p:tgtEl>
                                        <p:sldTgt/>
                                      </p:tgtEl>
                                    </p:cond>
                                  </p:endCondLst>
                                  <p:childTnLst>
                                    <p:set>
                                      <p:cBhvr>
                                        <p:cTn id="16" dur="1" fill="hold">
                                          <p:stCondLst>
                                            <p:cond delay="0"/>
                                          </p:stCondLst>
                                        </p:cTn>
                                        <p:tgtEl>
                                          <p:spTgt spid="93"/>
                                        </p:tgtEl>
                                        <p:attrNameLst>
                                          <p:attrName>style.visibility</p:attrName>
                                        </p:attrNameLst>
                                      </p:cBhvr>
                                      <p:to>
                                        <p:strVal val="visible"/>
                                      </p:to>
                                    </p:set>
                                    <p:animEffect transition="in" filter="fade">
                                      <p:cBhvr>
                                        <p:cTn id="17" dur="800"/>
                                        <p:tgtEl>
                                          <p:spTgt spid="93"/>
                                        </p:tgtEl>
                                      </p:cBhvr>
                                    </p:animEffect>
                                  </p:childTnLst>
                                </p:cTn>
                              </p:par>
                              <p:par>
                                <p:cTn id="18" presetID="42" presetClass="path" presetSubtype="0" repeatCount="indefinite" fill="hold" grpId="0" nodeType="withEffect">
                                  <p:stCondLst>
                                    <p:cond delay="300"/>
                                  </p:stCondLst>
                                  <p:endCondLst>
                                    <p:cond evt="onNext" delay="0">
                                      <p:tgtEl>
                                        <p:sldTgt/>
                                      </p:tgtEl>
                                    </p:cond>
                                  </p:endCondLst>
                                  <p:childTnLst>
                                    <p:animMotion origin="layout" path="M 3.95833E-6 1.85185E-6 L 3.95833E-6 0.00023 " pathEditMode="relative" rAng="0" ptsTypes="AA">
                                      <p:cBhvr>
                                        <p:cTn id="19" dur="800" fill="hold"/>
                                        <p:tgtEl>
                                          <p:spTgt spid="93"/>
                                        </p:tgtEl>
                                        <p:attrNameLst>
                                          <p:attrName>ppt_x</p:attrName>
                                          <p:attrName>ppt_y</p:attrName>
                                        </p:attrNameLst>
                                      </p:cBhvr>
                                      <p:rCtr x="0" y="0"/>
                                    </p:animMotion>
                                  </p:childTnLst>
                                </p:cTn>
                              </p:par>
                              <p:par>
                                <p:cTn id="20" presetID="10" presetClass="entr" presetSubtype="0" repeatCount="indefinite" fill="hold" grpId="1" nodeType="withEffect">
                                  <p:stCondLst>
                                    <p:cond delay="0"/>
                                  </p:stCondLst>
                                  <p:endCondLst>
                                    <p:cond evt="onNext" delay="0">
                                      <p:tgtEl>
                                        <p:sldTgt/>
                                      </p:tgtEl>
                                    </p:cond>
                                  </p:endCondLst>
                                  <p:childTnLst>
                                    <p:set>
                                      <p:cBhvr>
                                        <p:cTn id="21" dur="1" fill="hold">
                                          <p:stCondLst>
                                            <p:cond delay="0"/>
                                          </p:stCondLst>
                                        </p:cTn>
                                        <p:tgtEl>
                                          <p:spTgt spid="76"/>
                                        </p:tgtEl>
                                        <p:attrNameLst>
                                          <p:attrName>style.visibility</p:attrName>
                                        </p:attrNameLst>
                                      </p:cBhvr>
                                      <p:to>
                                        <p:strVal val="visible"/>
                                      </p:to>
                                    </p:set>
                                    <p:animEffect transition="in" filter="fade">
                                      <p:cBhvr>
                                        <p:cTn id="22" dur="1250"/>
                                        <p:tgtEl>
                                          <p:spTgt spid="76"/>
                                        </p:tgtEl>
                                      </p:cBhvr>
                                    </p:animEffect>
                                  </p:childTnLst>
                                </p:cTn>
                              </p:par>
                              <p:par>
                                <p:cTn id="23" presetID="42" presetClass="path" presetSubtype="0" repeatCount="indefinite" fill="hold" grpId="0" nodeType="withEffect">
                                  <p:stCondLst>
                                    <p:cond delay="0"/>
                                  </p:stCondLst>
                                  <p:endCondLst>
                                    <p:cond evt="onNext" delay="0">
                                      <p:tgtEl>
                                        <p:sldTgt/>
                                      </p:tgtEl>
                                    </p:cond>
                                  </p:endCondLst>
                                  <p:childTnLst>
                                    <p:animMotion origin="layout" path="M 1.25E-6 7.40741E-7 L -0.12083 -0.01528 " pathEditMode="relative" rAng="0" ptsTypes="AA">
                                      <p:cBhvr>
                                        <p:cTn id="24" dur="1250" fill="hold"/>
                                        <p:tgtEl>
                                          <p:spTgt spid="76"/>
                                        </p:tgtEl>
                                        <p:attrNameLst>
                                          <p:attrName>ppt_x</p:attrName>
                                          <p:attrName>ppt_y</p:attrName>
                                        </p:attrNameLst>
                                      </p:cBhvr>
                                      <p:rCtr x="-6042" y="-764"/>
                                    </p:animMotion>
                                  </p:childTnLst>
                                </p:cTn>
                              </p:par>
                              <p:par>
                                <p:cTn id="25" presetID="10" presetClass="entr" presetSubtype="0" repeatCount="indefinite" fill="hold" grpId="1" nodeType="withEffect">
                                  <p:stCondLst>
                                    <p:cond delay="200"/>
                                  </p:stCondLst>
                                  <p:endCondLst>
                                    <p:cond evt="onNext" delay="0">
                                      <p:tgtEl>
                                        <p:sldTgt/>
                                      </p:tgtEl>
                                    </p:cond>
                                  </p:endCondLst>
                                  <p:childTnLst>
                                    <p:set>
                                      <p:cBhvr>
                                        <p:cTn id="26" dur="1" fill="hold">
                                          <p:stCondLst>
                                            <p:cond delay="0"/>
                                          </p:stCondLst>
                                        </p:cTn>
                                        <p:tgtEl>
                                          <p:spTgt spid="77"/>
                                        </p:tgtEl>
                                        <p:attrNameLst>
                                          <p:attrName>style.visibility</p:attrName>
                                        </p:attrNameLst>
                                      </p:cBhvr>
                                      <p:to>
                                        <p:strVal val="visible"/>
                                      </p:to>
                                    </p:set>
                                    <p:animEffect transition="in" filter="fade">
                                      <p:cBhvr>
                                        <p:cTn id="27" dur="1500"/>
                                        <p:tgtEl>
                                          <p:spTgt spid="77"/>
                                        </p:tgtEl>
                                      </p:cBhvr>
                                    </p:animEffect>
                                  </p:childTnLst>
                                </p:cTn>
                              </p:par>
                              <p:par>
                                <p:cTn id="28" presetID="42" presetClass="path" presetSubtype="0" repeatCount="indefinite" fill="hold" grpId="0" nodeType="withEffect">
                                  <p:stCondLst>
                                    <p:cond delay="200"/>
                                  </p:stCondLst>
                                  <p:endCondLst>
                                    <p:cond evt="onNext" delay="0">
                                      <p:tgtEl>
                                        <p:sldTgt/>
                                      </p:tgtEl>
                                    </p:cond>
                                  </p:endCondLst>
                                  <p:childTnLst>
                                    <p:animMotion origin="layout" path="M -0.13125 0.20255 L -0.12304 0.01042 " pathEditMode="relative" rAng="0" ptsTypes="AA">
                                      <p:cBhvr>
                                        <p:cTn id="29" dur="1500" fill="hold"/>
                                        <p:tgtEl>
                                          <p:spTgt spid="77"/>
                                        </p:tgtEl>
                                        <p:attrNameLst>
                                          <p:attrName>ppt_x</p:attrName>
                                          <p:attrName>ppt_y</p:attrName>
                                        </p:attrNameLst>
                                      </p:cBhvr>
                                      <p:rCtr x="404" y="-9606"/>
                                    </p:animMotion>
                                  </p:childTnLst>
                                </p:cTn>
                              </p:par>
                              <p:par>
                                <p:cTn id="30" presetID="10" presetClass="entr" presetSubtype="0" repeatCount="indefinite" fill="hold" grpId="1" nodeType="withEffect">
                                  <p:stCondLst>
                                    <p:cond delay="500"/>
                                  </p:stCondLst>
                                  <p:endCondLst>
                                    <p:cond evt="onNext" delay="0">
                                      <p:tgtEl>
                                        <p:sldTgt/>
                                      </p:tgtEl>
                                    </p:cond>
                                  </p:endCondLst>
                                  <p:childTnLst>
                                    <p:set>
                                      <p:cBhvr>
                                        <p:cTn id="31" dur="1" fill="hold">
                                          <p:stCondLst>
                                            <p:cond delay="0"/>
                                          </p:stCondLst>
                                        </p:cTn>
                                        <p:tgtEl>
                                          <p:spTgt spid="78"/>
                                        </p:tgtEl>
                                        <p:attrNameLst>
                                          <p:attrName>style.visibility</p:attrName>
                                        </p:attrNameLst>
                                      </p:cBhvr>
                                      <p:to>
                                        <p:strVal val="visible"/>
                                      </p:to>
                                    </p:set>
                                    <p:animEffect transition="in" filter="fade">
                                      <p:cBhvr>
                                        <p:cTn id="32" dur="1000"/>
                                        <p:tgtEl>
                                          <p:spTgt spid="78"/>
                                        </p:tgtEl>
                                      </p:cBhvr>
                                    </p:animEffect>
                                  </p:childTnLst>
                                </p:cTn>
                              </p:par>
                              <p:par>
                                <p:cTn id="33" presetID="42" presetClass="path" presetSubtype="0" repeatCount="indefinite" fill="hold" grpId="0" nodeType="withEffect">
                                  <p:stCondLst>
                                    <p:cond delay="500"/>
                                  </p:stCondLst>
                                  <p:endCondLst>
                                    <p:cond evt="onNext" delay="0">
                                      <p:tgtEl>
                                        <p:sldTgt/>
                                      </p:tgtEl>
                                    </p:cond>
                                  </p:endCondLst>
                                  <p:childTnLst>
                                    <p:animMotion origin="layout" path="M 2.5E-6 -3.33333E-6 L -0.12474 0.00394 " pathEditMode="relative" rAng="0" ptsTypes="AA">
                                      <p:cBhvr>
                                        <p:cTn id="34" dur="1000" fill="hold"/>
                                        <p:tgtEl>
                                          <p:spTgt spid="78"/>
                                        </p:tgtEl>
                                        <p:attrNameLst>
                                          <p:attrName>ppt_x</p:attrName>
                                          <p:attrName>ppt_y</p:attrName>
                                        </p:attrNameLst>
                                      </p:cBhvr>
                                      <p:rCtr x="-6237" y="185"/>
                                    </p:animMotion>
                                  </p:childTnLst>
                                </p:cTn>
                              </p:par>
                              <p:par>
                                <p:cTn id="35" presetID="10" presetClass="entr" presetSubtype="0" repeatCount="indefinite" fill="hold" grpId="1" nodeType="withEffect">
                                  <p:stCondLst>
                                    <p:cond delay="300"/>
                                  </p:stCondLst>
                                  <p:endCondLst>
                                    <p:cond evt="onNext" delay="0">
                                      <p:tgtEl>
                                        <p:sldTgt/>
                                      </p:tgtEl>
                                    </p:cond>
                                  </p:endCondLst>
                                  <p:childTnLst>
                                    <p:set>
                                      <p:cBhvr>
                                        <p:cTn id="36" dur="1" fill="hold">
                                          <p:stCondLst>
                                            <p:cond delay="0"/>
                                          </p:stCondLst>
                                        </p:cTn>
                                        <p:tgtEl>
                                          <p:spTgt spid="79"/>
                                        </p:tgtEl>
                                        <p:attrNameLst>
                                          <p:attrName>style.visibility</p:attrName>
                                        </p:attrNameLst>
                                      </p:cBhvr>
                                      <p:to>
                                        <p:strVal val="visible"/>
                                      </p:to>
                                    </p:set>
                                    <p:animEffect transition="in" filter="fade">
                                      <p:cBhvr>
                                        <p:cTn id="37" dur="800"/>
                                        <p:tgtEl>
                                          <p:spTgt spid="79"/>
                                        </p:tgtEl>
                                      </p:cBhvr>
                                    </p:animEffect>
                                  </p:childTnLst>
                                </p:cTn>
                              </p:par>
                              <p:par>
                                <p:cTn id="38" presetID="42" presetClass="path" presetSubtype="0" repeatCount="indefinite" fill="hold" grpId="0" nodeType="withEffect">
                                  <p:stCondLst>
                                    <p:cond delay="300"/>
                                  </p:stCondLst>
                                  <p:endCondLst>
                                    <p:cond evt="onNext" delay="0">
                                      <p:tgtEl>
                                        <p:sldTgt/>
                                      </p:tgtEl>
                                    </p:cond>
                                  </p:endCondLst>
                                  <p:childTnLst>
                                    <p:animMotion origin="layout" path="M -0.13685 -0.0169 L 3.95833E-6 1.85185E-6 " pathEditMode="relative" rAng="0" ptsTypes="AA">
                                      <p:cBhvr>
                                        <p:cTn id="39" dur="800" fill="hold"/>
                                        <p:tgtEl>
                                          <p:spTgt spid="79"/>
                                        </p:tgtEl>
                                        <p:attrNameLst>
                                          <p:attrName>ppt_x</p:attrName>
                                          <p:attrName>ppt_y</p:attrName>
                                        </p:attrNameLst>
                                      </p:cBhvr>
                                      <p:rCtr x="6836" y="833"/>
                                    </p:animMotion>
                                  </p:childTnLst>
                                </p:cTn>
                              </p:par>
                              <p:par>
                                <p:cTn id="40" presetID="10" presetClass="entr" presetSubtype="0" repeatCount="indefinite" fill="hold" grpId="1" nodeType="withEffect">
                                  <p:stCondLst>
                                    <p:cond delay="200"/>
                                  </p:stCondLst>
                                  <p:endCondLst>
                                    <p:cond evt="onNext" delay="0">
                                      <p:tgtEl>
                                        <p:sldTgt/>
                                      </p:tgtEl>
                                    </p:cond>
                                  </p:endCondLst>
                                  <p:childTnLst>
                                    <p:set>
                                      <p:cBhvr>
                                        <p:cTn id="41" dur="1" fill="hold">
                                          <p:stCondLst>
                                            <p:cond delay="0"/>
                                          </p:stCondLst>
                                        </p:cTn>
                                        <p:tgtEl>
                                          <p:spTgt spid="68"/>
                                        </p:tgtEl>
                                        <p:attrNameLst>
                                          <p:attrName>style.visibility</p:attrName>
                                        </p:attrNameLst>
                                      </p:cBhvr>
                                      <p:to>
                                        <p:strVal val="visible"/>
                                      </p:to>
                                    </p:set>
                                    <p:animEffect transition="in" filter="fade">
                                      <p:cBhvr>
                                        <p:cTn id="42" dur="1500"/>
                                        <p:tgtEl>
                                          <p:spTgt spid="68"/>
                                        </p:tgtEl>
                                      </p:cBhvr>
                                    </p:animEffect>
                                  </p:childTnLst>
                                </p:cTn>
                              </p:par>
                              <p:par>
                                <p:cTn id="43" presetID="42" presetClass="path" presetSubtype="0" repeatCount="indefinite" fill="hold" grpId="0" nodeType="withEffect">
                                  <p:stCondLst>
                                    <p:cond delay="200"/>
                                  </p:stCondLst>
                                  <p:endCondLst>
                                    <p:cond evt="onNext" delay="0">
                                      <p:tgtEl>
                                        <p:sldTgt/>
                                      </p:tgtEl>
                                    </p:cond>
                                  </p:endCondLst>
                                  <p:childTnLst>
                                    <p:animMotion origin="layout" path="M 0.00794 0.42431 L -0.00443 0.21736 " pathEditMode="relative" rAng="0" ptsTypes="AA">
                                      <p:cBhvr>
                                        <p:cTn id="44" dur="1500" fill="hold"/>
                                        <p:tgtEl>
                                          <p:spTgt spid="68"/>
                                        </p:tgtEl>
                                        <p:attrNameLst>
                                          <p:attrName>ppt_x</p:attrName>
                                          <p:attrName>ppt_y</p:attrName>
                                        </p:attrNameLst>
                                      </p:cBhvr>
                                      <p:rCtr x="-625" y="-10347"/>
                                    </p:animMotion>
                                  </p:childTnLst>
                                </p:cTn>
                              </p:par>
                              <p:par>
                                <p:cTn id="45" presetID="10" presetClass="entr" presetSubtype="0" repeatCount="indefinite" fill="hold" grpId="1" nodeType="withEffect">
                                  <p:stCondLst>
                                    <p:cond delay="500"/>
                                  </p:stCondLst>
                                  <p:endCondLst>
                                    <p:cond evt="onNext" delay="0">
                                      <p:tgtEl>
                                        <p:sldTgt/>
                                      </p:tgtEl>
                                    </p:cond>
                                  </p:endCondLst>
                                  <p:childTnLst>
                                    <p:set>
                                      <p:cBhvr>
                                        <p:cTn id="46" dur="1" fill="hold">
                                          <p:stCondLst>
                                            <p:cond delay="0"/>
                                          </p:stCondLst>
                                        </p:cTn>
                                        <p:tgtEl>
                                          <p:spTgt spid="70"/>
                                        </p:tgtEl>
                                        <p:attrNameLst>
                                          <p:attrName>style.visibility</p:attrName>
                                        </p:attrNameLst>
                                      </p:cBhvr>
                                      <p:to>
                                        <p:strVal val="visible"/>
                                      </p:to>
                                    </p:set>
                                    <p:animEffect transition="in" filter="fade">
                                      <p:cBhvr>
                                        <p:cTn id="47" dur="1000"/>
                                        <p:tgtEl>
                                          <p:spTgt spid="70"/>
                                        </p:tgtEl>
                                      </p:cBhvr>
                                    </p:animEffect>
                                  </p:childTnLst>
                                </p:cTn>
                              </p:par>
                              <p:par>
                                <p:cTn id="48" presetID="42" presetClass="path" presetSubtype="0" repeatCount="indefinite" fill="hold" grpId="0" nodeType="withEffect">
                                  <p:stCondLst>
                                    <p:cond delay="500"/>
                                  </p:stCondLst>
                                  <p:endCondLst>
                                    <p:cond evt="onNext" delay="0">
                                      <p:tgtEl>
                                        <p:sldTgt/>
                                      </p:tgtEl>
                                    </p:cond>
                                  </p:endCondLst>
                                  <p:childTnLst>
                                    <p:animMotion origin="layout" path="M -1.04167E-6 3.33333E-6 L -0.00104 0.20139 " pathEditMode="relative" rAng="0" ptsTypes="AA">
                                      <p:cBhvr>
                                        <p:cTn id="49" dur="1000" fill="hold"/>
                                        <p:tgtEl>
                                          <p:spTgt spid="70"/>
                                        </p:tgtEl>
                                        <p:attrNameLst>
                                          <p:attrName>ppt_x</p:attrName>
                                          <p:attrName>ppt_y</p:attrName>
                                        </p:attrNameLst>
                                      </p:cBhvr>
                                      <p:rCtr x="-52" y="10069"/>
                                    </p:animMotion>
                                  </p:childTnLst>
                                </p:cTn>
                              </p:par>
                              <p:par>
                                <p:cTn id="50" presetID="10" presetClass="entr" presetSubtype="0" repeatCount="indefinite" fill="hold" grpId="1" nodeType="withEffect">
                                  <p:stCondLst>
                                    <p:cond delay="300"/>
                                  </p:stCondLst>
                                  <p:endCondLst>
                                    <p:cond evt="onNext" delay="0">
                                      <p:tgtEl>
                                        <p:sldTgt/>
                                      </p:tgtEl>
                                    </p:cond>
                                  </p:endCondLst>
                                  <p:childTnLst>
                                    <p:set>
                                      <p:cBhvr>
                                        <p:cTn id="51" dur="1" fill="hold">
                                          <p:stCondLst>
                                            <p:cond delay="0"/>
                                          </p:stCondLst>
                                        </p:cTn>
                                        <p:tgtEl>
                                          <p:spTgt spid="71"/>
                                        </p:tgtEl>
                                        <p:attrNameLst>
                                          <p:attrName>style.visibility</p:attrName>
                                        </p:attrNameLst>
                                      </p:cBhvr>
                                      <p:to>
                                        <p:strVal val="visible"/>
                                      </p:to>
                                    </p:set>
                                    <p:animEffect transition="in" filter="fade">
                                      <p:cBhvr>
                                        <p:cTn id="52" dur="800"/>
                                        <p:tgtEl>
                                          <p:spTgt spid="71"/>
                                        </p:tgtEl>
                                      </p:cBhvr>
                                    </p:animEffect>
                                  </p:childTnLst>
                                </p:cTn>
                              </p:par>
                              <p:par>
                                <p:cTn id="53" presetID="42" presetClass="path" presetSubtype="0" repeatCount="indefinite" fill="hold" grpId="0" nodeType="withEffect">
                                  <p:stCondLst>
                                    <p:cond delay="300"/>
                                  </p:stCondLst>
                                  <p:endCondLst>
                                    <p:cond evt="onNext" delay="0">
                                      <p:tgtEl>
                                        <p:sldTgt/>
                                      </p:tgtEl>
                                    </p:cond>
                                  </p:endCondLst>
                                  <p:childTnLst>
                                    <p:animMotion origin="layout" path="M 4.375E-6 7.40741E-7 L 0.00273 -0.1662 " pathEditMode="relative" rAng="0" ptsTypes="AA">
                                      <p:cBhvr>
                                        <p:cTn id="54" dur="800" fill="hold"/>
                                        <p:tgtEl>
                                          <p:spTgt spid="71"/>
                                        </p:tgtEl>
                                        <p:attrNameLst>
                                          <p:attrName>ppt_x</p:attrName>
                                          <p:attrName>ppt_y</p:attrName>
                                        </p:attrNameLst>
                                      </p:cBhvr>
                                      <p:rCtr x="130" y="-8310"/>
                                    </p:animMotion>
                                  </p:childTnLst>
                                </p:cTn>
                              </p:par>
                              <p:par>
                                <p:cTn id="55" presetID="10" presetClass="entr" presetSubtype="0" repeatCount="indefinite" fill="hold" grpId="1" nodeType="withEffect">
                                  <p:stCondLst>
                                    <p:cond delay="300"/>
                                  </p:stCondLst>
                                  <p:endCondLst>
                                    <p:cond evt="onNext" delay="0">
                                      <p:tgtEl>
                                        <p:sldTgt/>
                                      </p:tgtEl>
                                    </p:cond>
                                  </p:endCondLst>
                                  <p:childTnLst>
                                    <p:set>
                                      <p:cBhvr>
                                        <p:cTn id="56" dur="1" fill="hold">
                                          <p:stCondLst>
                                            <p:cond delay="0"/>
                                          </p:stCondLst>
                                        </p:cTn>
                                        <p:tgtEl>
                                          <p:spTgt spid="242"/>
                                        </p:tgtEl>
                                        <p:attrNameLst>
                                          <p:attrName>style.visibility</p:attrName>
                                        </p:attrNameLst>
                                      </p:cBhvr>
                                      <p:to>
                                        <p:strVal val="visible"/>
                                      </p:to>
                                    </p:set>
                                    <p:animEffect transition="in" filter="fade">
                                      <p:cBhvr>
                                        <p:cTn id="57" dur="1250"/>
                                        <p:tgtEl>
                                          <p:spTgt spid="242"/>
                                        </p:tgtEl>
                                      </p:cBhvr>
                                    </p:animEffect>
                                  </p:childTnLst>
                                </p:cTn>
                              </p:par>
                              <p:par>
                                <p:cTn id="58" presetID="42" presetClass="path" presetSubtype="0" repeatCount="indefinite" fill="hold" grpId="0" nodeType="withEffect">
                                  <p:stCondLst>
                                    <p:cond delay="300"/>
                                  </p:stCondLst>
                                  <p:endCondLst>
                                    <p:cond evt="onNext" delay="0">
                                      <p:tgtEl>
                                        <p:sldTgt/>
                                      </p:tgtEl>
                                    </p:cond>
                                  </p:endCondLst>
                                  <p:childTnLst>
                                    <p:animMotion origin="layout" path="M 0.13802 0.00463 L 3.95833E-6 1.11111E-6 " pathEditMode="relative" rAng="0" ptsTypes="AA">
                                      <p:cBhvr>
                                        <p:cTn id="59" dur="1250" fill="hold"/>
                                        <p:tgtEl>
                                          <p:spTgt spid="242"/>
                                        </p:tgtEl>
                                        <p:attrNameLst>
                                          <p:attrName>ppt_x</p:attrName>
                                          <p:attrName>ppt_y</p:attrName>
                                        </p:attrNameLst>
                                      </p:cBhvr>
                                      <p:rCtr x="-6901" y="-231"/>
                                    </p:animMotion>
                                  </p:childTnLst>
                                </p:cTn>
                              </p:par>
                              <p:par>
                                <p:cTn id="60" presetID="10" presetClass="entr" presetSubtype="0" repeatCount="indefinite" fill="hold" grpId="1" nodeType="withEffect">
                                  <p:stCondLst>
                                    <p:cond delay="500"/>
                                  </p:stCondLst>
                                  <p:childTnLst>
                                    <p:set>
                                      <p:cBhvr>
                                        <p:cTn id="61" dur="1" fill="hold">
                                          <p:stCondLst>
                                            <p:cond delay="0"/>
                                          </p:stCondLst>
                                        </p:cTn>
                                        <p:tgtEl>
                                          <p:spTgt spid="239"/>
                                        </p:tgtEl>
                                        <p:attrNameLst>
                                          <p:attrName>style.visibility</p:attrName>
                                        </p:attrNameLst>
                                      </p:cBhvr>
                                      <p:to>
                                        <p:strVal val="visible"/>
                                      </p:to>
                                    </p:set>
                                    <p:animEffect transition="in" filter="fade">
                                      <p:cBhvr>
                                        <p:cTn id="62" dur="1500"/>
                                        <p:tgtEl>
                                          <p:spTgt spid="239"/>
                                        </p:tgtEl>
                                      </p:cBhvr>
                                    </p:animEffect>
                                  </p:childTnLst>
                                </p:cTn>
                              </p:par>
                              <p:par>
                                <p:cTn id="63" presetID="42" presetClass="path" presetSubtype="0" repeatCount="indefinite" fill="hold" grpId="0" nodeType="withEffect">
                                  <p:stCondLst>
                                    <p:cond delay="500"/>
                                  </p:stCondLst>
                                  <p:endCondLst>
                                    <p:cond evt="onNext" delay="0">
                                      <p:tgtEl>
                                        <p:sldTgt/>
                                      </p:tgtEl>
                                    </p:cond>
                                  </p:endCondLst>
                                  <p:childTnLst>
                                    <p:animMotion origin="layout" path="M -0.00338 0.02824 L 0.13347 0.04514 " pathEditMode="relative" rAng="0" ptsTypes="AA">
                                      <p:cBhvr>
                                        <p:cTn id="64" dur="1500" fill="hold"/>
                                        <p:tgtEl>
                                          <p:spTgt spid="239"/>
                                        </p:tgtEl>
                                        <p:attrNameLst>
                                          <p:attrName>ppt_x</p:attrName>
                                          <p:attrName>ppt_y</p:attrName>
                                        </p:attrNameLst>
                                      </p:cBhvr>
                                      <p:rCtr x="6836" y="833"/>
                                    </p:animMotion>
                                  </p:childTnLst>
                                </p:cTn>
                              </p:par>
                              <p:par>
                                <p:cTn id="65" presetID="10" presetClass="entr" presetSubtype="0" repeatCount="indefinite" fill="hold" grpId="1" nodeType="withEffect">
                                  <p:stCondLst>
                                    <p:cond delay="800"/>
                                  </p:stCondLst>
                                  <p:childTnLst>
                                    <p:set>
                                      <p:cBhvr>
                                        <p:cTn id="66" dur="1" fill="hold">
                                          <p:stCondLst>
                                            <p:cond delay="0"/>
                                          </p:stCondLst>
                                        </p:cTn>
                                        <p:tgtEl>
                                          <p:spTgt spid="240"/>
                                        </p:tgtEl>
                                        <p:attrNameLst>
                                          <p:attrName>style.visibility</p:attrName>
                                        </p:attrNameLst>
                                      </p:cBhvr>
                                      <p:to>
                                        <p:strVal val="visible"/>
                                      </p:to>
                                    </p:set>
                                    <p:animEffect transition="in" filter="fade">
                                      <p:cBhvr>
                                        <p:cTn id="67" dur="1000"/>
                                        <p:tgtEl>
                                          <p:spTgt spid="240"/>
                                        </p:tgtEl>
                                      </p:cBhvr>
                                    </p:animEffect>
                                  </p:childTnLst>
                                </p:cTn>
                              </p:par>
                              <p:par>
                                <p:cTn id="68" presetID="42" presetClass="path" presetSubtype="0" repeatCount="indefinite" fill="hold" grpId="0" nodeType="withEffect">
                                  <p:stCondLst>
                                    <p:cond delay="800"/>
                                  </p:stCondLst>
                                  <p:endCondLst>
                                    <p:cond evt="onNext" delay="0">
                                      <p:tgtEl>
                                        <p:sldTgt/>
                                      </p:tgtEl>
                                    </p:cond>
                                  </p:endCondLst>
                                  <p:childTnLst>
                                    <p:animMotion origin="layout" path="M 1.875E-6 -1.48148E-6 L 0.00495 0.22315 " pathEditMode="relative" rAng="0" ptsTypes="AA">
                                      <p:cBhvr>
                                        <p:cTn id="69" dur="1000" fill="hold"/>
                                        <p:tgtEl>
                                          <p:spTgt spid="240"/>
                                        </p:tgtEl>
                                        <p:attrNameLst>
                                          <p:attrName>ppt_x</p:attrName>
                                          <p:attrName>ppt_y</p:attrName>
                                        </p:attrNameLst>
                                      </p:cBhvr>
                                      <p:rCtr x="247" y="11157"/>
                                    </p:animMotion>
                                  </p:childTnLst>
                                </p:cTn>
                              </p:par>
                              <p:par>
                                <p:cTn id="70" presetID="10" presetClass="entr" presetSubtype="0" repeatCount="indefinite" fill="hold" grpId="1" nodeType="withEffect">
                                  <p:stCondLst>
                                    <p:cond delay="600"/>
                                  </p:stCondLst>
                                  <p:childTnLst>
                                    <p:set>
                                      <p:cBhvr>
                                        <p:cTn id="71" dur="1" fill="hold">
                                          <p:stCondLst>
                                            <p:cond delay="0"/>
                                          </p:stCondLst>
                                        </p:cTn>
                                        <p:tgtEl>
                                          <p:spTgt spid="241"/>
                                        </p:tgtEl>
                                        <p:attrNameLst>
                                          <p:attrName>style.visibility</p:attrName>
                                        </p:attrNameLst>
                                      </p:cBhvr>
                                      <p:to>
                                        <p:strVal val="visible"/>
                                      </p:to>
                                    </p:set>
                                    <p:animEffect transition="in" filter="fade">
                                      <p:cBhvr>
                                        <p:cTn id="72" dur="800"/>
                                        <p:tgtEl>
                                          <p:spTgt spid="241"/>
                                        </p:tgtEl>
                                      </p:cBhvr>
                                    </p:animEffect>
                                  </p:childTnLst>
                                </p:cTn>
                              </p:par>
                              <p:par>
                                <p:cTn id="73" presetID="42" presetClass="path" presetSubtype="0" repeatCount="indefinite" fill="hold" grpId="0" nodeType="withEffect">
                                  <p:stCondLst>
                                    <p:cond delay="600"/>
                                  </p:stCondLst>
                                  <p:endCondLst>
                                    <p:cond evt="onNext" delay="0">
                                      <p:tgtEl>
                                        <p:sldTgt/>
                                      </p:tgtEl>
                                    </p:cond>
                                  </p:endCondLst>
                                  <p:childTnLst>
                                    <p:animMotion origin="layout" path="M -1.875E-6 -1.48148E-6 L -0.00547 0.21088 " pathEditMode="relative" rAng="0" ptsTypes="AA">
                                      <p:cBhvr>
                                        <p:cTn id="74" dur="800" fill="hold"/>
                                        <p:tgtEl>
                                          <p:spTgt spid="241"/>
                                        </p:tgtEl>
                                        <p:attrNameLst>
                                          <p:attrName>ppt_x</p:attrName>
                                          <p:attrName>ppt_y</p:attrName>
                                        </p:attrNameLst>
                                      </p:cBhvr>
                                      <p:rCtr x="-273" y="10532"/>
                                    </p:animMotion>
                                  </p:childTnLst>
                                </p:cTn>
                              </p:par>
                              <p:par>
                                <p:cTn id="75" presetID="10" presetClass="entr" presetSubtype="0" repeatCount="indefinite" fill="hold" grpId="1" nodeType="withEffect">
                                  <p:stCondLst>
                                    <p:cond delay="300"/>
                                  </p:stCondLst>
                                  <p:childTnLst>
                                    <p:set>
                                      <p:cBhvr>
                                        <p:cTn id="76" dur="1" fill="hold">
                                          <p:stCondLst>
                                            <p:cond delay="0"/>
                                          </p:stCondLst>
                                        </p:cTn>
                                        <p:tgtEl>
                                          <p:spTgt spid="235"/>
                                        </p:tgtEl>
                                        <p:attrNameLst>
                                          <p:attrName>style.visibility</p:attrName>
                                        </p:attrNameLst>
                                      </p:cBhvr>
                                      <p:to>
                                        <p:strVal val="visible"/>
                                      </p:to>
                                    </p:set>
                                    <p:animEffect transition="in" filter="fade">
                                      <p:cBhvr>
                                        <p:cTn id="77" dur="1250"/>
                                        <p:tgtEl>
                                          <p:spTgt spid="235"/>
                                        </p:tgtEl>
                                      </p:cBhvr>
                                    </p:animEffect>
                                  </p:childTnLst>
                                </p:cTn>
                              </p:par>
                              <p:par>
                                <p:cTn id="78" presetID="42" presetClass="path" presetSubtype="0" repeatCount="indefinite" fill="hold" grpId="0" nodeType="withEffect">
                                  <p:stCondLst>
                                    <p:cond delay="300"/>
                                  </p:stCondLst>
                                  <p:endCondLst>
                                    <p:cond evt="onNext" delay="0">
                                      <p:tgtEl>
                                        <p:sldTgt/>
                                      </p:tgtEl>
                                    </p:cond>
                                  </p:endCondLst>
                                  <p:childTnLst>
                                    <p:animMotion origin="layout" path="M 0.00274 -0.00648 L 0.12722 0.01597 " pathEditMode="relative" rAng="0" ptsTypes="AA">
                                      <p:cBhvr>
                                        <p:cTn id="79" dur="1250" fill="hold"/>
                                        <p:tgtEl>
                                          <p:spTgt spid="235"/>
                                        </p:tgtEl>
                                        <p:attrNameLst>
                                          <p:attrName>ppt_x</p:attrName>
                                          <p:attrName>ppt_y</p:attrName>
                                        </p:attrNameLst>
                                      </p:cBhvr>
                                      <p:rCtr x="6224" y="1111"/>
                                    </p:animMotion>
                                  </p:childTnLst>
                                </p:cTn>
                              </p:par>
                              <p:par>
                                <p:cTn id="80" presetID="10" presetClass="entr" presetSubtype="0" repeatCount="indefinite" fill="hold" grpId="1" nodeType="withEffect">
                                  <p:stCondLst>
                                    <p:cond delay="500"/>
                                  </p:stCondLst>
                                  <p:childTnLst>
                                    <p:set>
                                      <p:cBhvr>
                                        <p:cTn id="81" dur="1" fill="hold">
                                          <p:stCondLst>
                                            <p:cond delay="0"/>
                                          </p:stCondLst>
                                        </p:cTn>
                                        <p:tgtEl>
                                          <p:spTgt spid="236"/>
                                        </p:tgtEl>
                                        <p:attrNameLst>
                                          <p:attrName>style.visibility</p:attrName>
                                        </p:attrNameLst>
                                      </p:cBhvr>
                                      <p:to>
                                        <p:strVal val="visible"/>
                                      </p:to>
                                    </p:set>
                                    <p:animEffect transition="in" filter="fade">
                                      <p:cBhvr>
                                        <p:cTn id="82" dur="1500"/>
                                        <p:tgtEl>
                                          <p:spTgt spid="236"/>
                                        </p:tgtEl>
                                      </p:cBhvr>
                                    </p:animEffect>
                                  </p:childTnLst>
                                </p:cTn>
                              </p:par>
                              <p:par>
                                <p:cTn id="83" presetID="42" presetClass="path" presetSubtype="0" repeatCount="indefinite" fill="hold" grpId="0" nodeType="withEffect">
                                  <p:stCondLst>
                                    <p:cond delay="500"/>
                                  </p:stCondLst>
                                  <p:endCondLst>
                                    <p:cond evt="onNext" delay="0">
                                      <p:tgtEl>
                                        <p:sldTgt/>
                                      </p:tgtEl>
                                    </p:cond>
                                  </p:endCondLst>
                                  <p:childTnLst>
                                    <p:animMotion origin="layout" path="M -2.91667E-6 -2.22222E-6 L 0.00352 -0.15972 " pathEditMode="relative" rAng="0" ptsTypes="AA">
                                      <p:cBhvr>
                                        <p:cTn id="84" dur="1500" fill="hold"/>
                                        <p:tgtEl>
                                          <p:spTgt spid="236"/>
                                        </p:tgtEl>
                                        <p:attrNameLst>
                                          <p:attrName>ppt_x</p:attrName>
                                          <p:attrName>ppt_y</p:attrName>
                                        </p:attrNameLst>
                                      </p:cBhvr>
                                      <p:rCtr x="169" y="-7986"/>
                                    </p:animMotion>
                                  </p:childTnLst>
                                </p:cTn>
                              </p:par>
                              <p:par>
                                <p:cTn id="85" presetID="10" presetClass="entr" presetSubtype="0" repeatCount="indefinite" fill="hold" grpId="1" nodeType="withEffect">
                                  <p:stCondLst>
                                    <p:cond delay="800"/>
                                  </p:stCondLst>
                                  <p:childTnLst>
                                    <p:set>
                                      <p:cBhvr>
                                        <p:cTn id="86" dur="1" fill="hold">
                                          <p:stCondLst>
                                            <p:cond delay="0"/>
                                          </p:stCondLst>
                                        </p:cTn>
                                        <p:tgtEl>
                                          <p:spTgt spid="237"/>
                                        </p:tgtEl>
                                        <p:attrNameLst>
                                          <p:attrName>style.visibility</p:attrName>
                                        </p:attrNameLst>
                                      </p:cBhvr>
                                      <p:to>
                                        <p:strVal val="visible"/>
                                      </p:to>
                                    </p:set>
                                    <p:animEffect transition="in" filter="fade">
                                      <p:cBhvr>
                                        <p:cTn id="87" dur="1000"/>
                                        <p:tgtEl>
                                          <p:spTgt spid="237"/>
                                        </p:tgtEl>
                                      </p:cBhvr>
                                    </p:animEffect>
                                  </p:childTnLst>
                                </p:cTn>
                              </p:par>
                              <p:par>
                                <p:cTn id="88" presetID="42" presetClass="path" presetSubtype="0" repeatCount="indefinite" fill="hold" grpId="0" nodeType="withEffect">
                                  <p:stCondLst>
                                    <p:cond delay="800"/>
                                  </p:stCondLst>
                                  <p:endCondLst>
                                    <p:cond evt="onNext" delay="0">
                                      <p:tgtEl>
                                        <p:sldTgt/>
                                      </p:tgtEl>
                                    </p:cond>
                                  </p:endCondLst>
                                  <p:childTnLst>
                                    <p:animMotion origin="layout" path="M 2.70833E-6 5.55112E-17 L 0.00143 0.22454 " pathEditMode="relative" rAng="0" ptsTypes="AA">
                                      <p:cBhvr>
                                        <p:cTn id="89" dur="1000" fill="hold"/>
                                        <p:tgtEl>
                                          <p:spTgt spid="237"/>
                                        </p:tgtEl>
                                        <p:attrNameLst>
                                          <p:attrName>ppt_x</p:attrName>
                                          <p:attrName>ppt_y</p:attrName>
                                        </p:attrNameLst>
                                      </p:cBhvr>
                                      <p:rCtr x="65" y="11227"/>
                                    </p:animMotion>
                                  </p:childTnLst>
                                </p:cTn>
                              </p:par>
                              <p:par>
                                <p:cTn id="90" presetID="10" presetClass="entr" presetSubtype="0" repeatCount="indefinite" fill="hold" grpId="1" nodeType="withEffect">
                                  <p:stCondLst>
                                    <p:cond delay="600"/>
                                  </p:stCondLst>
                                  <p:childTnLst>
                                    <p:set>
                                      <p:cBhvr>
                                        <p:cTn id="91" dur="1" fill="hold">
                                          <p:stCondLst>
                                            <p:cond delay="0"/>
                                          </p:stCondLst>
                                        </p:cTn>
                                        <p:tgtEl>
                                          <p:spTgt spid="238"/>
                                        </p:tgtEl>
                                        <p:attrNameLst>
                                          <p:attrName>style.visibility</p:attrName>
                                        </p:attrNameLst>
                                      </p:cBhvr>
                                      <p:to>
                                        <p:strVal val="visible"/>
                                      </p:to>
                                    </p:set>
                                    <p:animEffect transition="in" filter="fade">
                                      <p:cBhvr>
                                        <p:cTn id="92" dur="800"/>
                                        <p:tgtEl>
                                          <p:spTgt spid="238"/>
                                        </p:tgtEl>
                                      </p:cBhvr>
                                    </p:animEffect>
                                  </p:childTnLst>
                                </p:cTn>
                              </p:par>
                              <p:par>
                                <p:cTn id="93" presetID="42" presetClass="path" presetSubtype="0" repeatCount="indefinite" fill="hold" grpId="0" nodeType="withEffect">
                                  <p:stCondLst>
                                    <p:cond delay="600"/>
                                  </p:stCondLst>
                                  <p:endCondLst>
                                    <p:cond evt="onNext" delay="0">
                                      <p:tgtEl>
                                        <p:sldTgt/>
                                      </p:tgtEl>
                                    </p:cond>
                                  </p:endCondLst>
                                  <p:childTnLst>
                                    <p:animMotion origin="layout" path="M -0.13685 -0.00115 L 1.66667E-6 -3.7037E-6 " pathEditMode="relative" rAng="0" ptsTypes="AA">
                                      <p:cBhvr>
                                        <p:cTn id="94" dur="800" fill="hold"/>
                                        <p:tgtEl>
                                          <p:spTgt spid="238"/>
                                        </p:tgtEl>
                                        <p:attrNameLst>
                                          <p:attrName>ppt_x</p:attrName>
                                          <p:attrName>ppt_y</p:attrName>
                                        </p:attrNameLst>
                                      </p:cBhvr>
                                      <p:rCtr x="6836" y="46"/>
                                    </p:animMotion>
                                  </p:childTnLst>
                                </p:cTn>
                              </p:par>
                              <p:par>
                                <p:cTn id="95" presetID="10" presetClass="entr" presetSubtype="0" repeatCount="indefinite" fill="hold" grpId="1" nodeType="withEffect">
                                  <p:stCondLst>
                                    <p:cond delay="500"/>
                                  </p:stCondLst>
                                  <p:childTnLst>
                                    <p:set>
                                      <p:cBhvr>
                                        <p:cTn id="96" dur="1" fill="hold">
                                          <p:stCondLst>
                                            <p:cond delay="0"/>
                                          </p:stCondLst>
                                        </p:cTn>
                                        <p:tgtEl>
                                          <p:spTgt spid="232"/>
                                        </p:tgtEl>
                                        <p:attrNameLst>
                                          <p:attrName>style.visibility</p:attrName>
                                        </p:attrNameLst>
                                      </p:cBhvr>
                                      <p:to>
                                        <p:strVal val="visible"/>
                                      </p:to>
                                    </p:set>
                                    <p:animEffect transition="in" filter="fade">
                                      <p:cBhvr>
                                        <p:cTn id="97" dur="1500"/>
                                        <p:tgtEl>
                                          <p:spTgt spid="232"/>
                                        </p:tgtEl>
                                      </p:cBhvr>
                                    </p:animEffect>
                                  </p:childTnLst>
                                </p:cTn>
                              </p:par>
                              <p:par>
                                <p:cTn id="98" presetID="42" presetClass="path" presetSubtype="0" repeatCount="indefinite" fill="hold" grpId="0" nodeType="withEffect">
                                  <p:stCondLst>
                                    <p:cond delay="500"/>
                                  </p:stCondLst>
                                  <p:endCondLst>
                                    <p:cond evt="onNext" delay="0">
                                      <p:tgtEl>
                                        <p:sldTgt/>
                                      </p:tgtEl>
                                    </p:cond>
                                  </p:endCondLst>
                                  <p:childTnLst>
                                    <p:animMotion origin="layout" path="M 1.25E-6 7.40741E-7 L -0.13737 0.00324 " pathEditMode="relative" rAng="0" ptsTypes="AA">
                                      <p:cBhvr>
                                        <p:cTn id="99" dur="1500" fill="hold"/>
                                        <p:tgtEl>
                                          <p:spTgt spid="232"/>
                                        </p:tgtEl>
                                        <p:attrNameLst>
                                          <p:attrName>ppt_x</p:attrName>
                                          <p:attrName>ppt_y</p:attrName>
                                        </p:attrNameLst>
                                      </p:cBhvr>
                                      <p:rCtr x="-6875" y="162"/>
                                    </p:animMotion>
                                  </p:childTnLst>
                                </p:cTn>
                              </p:par>
                              <p:par>
                                <p:cTn id="100" presetID="10" presetClass="entr" presetSubtype="0" repeatCount="indefinite" fill="hold" grpId="1" nodeType="withEffect">
                                  <p:stCondLst>
                                    <p:cond delay="800"/>
                                  </p:stCondLst>
                                  <p:childTnLst>
                                    <p:set>
                                      <p:cBhvr>
                                        <p:cTn id="101" dur="1" fill="hold">
                                          <p:stCondLst>
                                            <p:cond delay="0"/>
                                          </p:stCondLst>
                                        </p:cTn>
                                        <p:tgtEl>
                                          <p:spTgt spid="233"/>
                                        </p:tgtEl>
                                        <p:attrNameLst>
                                          <p:attrName>style.visibility</p:attrName>
                                        </p:attrNameLst>
                                      </p:cBhvr>
                                      <p:to>
                                        <p:strVal val="visible"/>
                                      </p:to>
                                    </p:set>
                                    <p:animEffect transition="in" filter="fade">
                                      <p:cBhvr>
                                        <p:cTn id="102" dur="1000"/>
                                        <p:tgtEl>
                                          <p:spTgt spid="233"/>
                                        </p:tgtEl>
                                      </p:cBhvr>
                                    </p:animEffect>
                                  </p:childTnLst>
                                </p:cTn>
                              </p:par>
                              <p:par>
                                <p:cTn id="103" presetID="42" presetClass="path" presetSubtype="0" repeatCount="indefinite" fill="hold" grpId="0" nodeType="withEffect">
                                  <p:stCondLst>
                                    <p:cond delay="800"/>
                                  </p:stCondLst>
                                  <p:endCondLst>
                                    <p:cond evt="onNext" delay="0">
                                      <p:tgtEl>
                                        <p:sldTgt/>
                                      </p:tgtEl>
                                    </p:cond>
                                  </p:endCondLst>
                                  <p:childTnLst>
                                    <p:animMotion origin="layout" path="M 1.25E-6 -2.59259E-6 L 0.00234 -0.19398 " pathEditMode="relative" rAng="0" ptsTypes="AA">
                                      <p:cBhvr>
                                        <p:cTn id="104" dur="1000" fill="hold"/>
                                        <p:tgtEl>
                                          <p:spTgt spid="233"/>
                                        </p:tgtEl>
                                        <p:attrNameLst>
                                          <p:attrName>ppt_x</p:attrName>
                                          <p:attrName>ppt_y</p:attrName>
                                        </p:attrNameLst>
                                      </p:cBhvr>
                                      <p:rCtr x="117" y="-9699"/>
                                    </p:animMotion>
                                  </p:childTnLst>
                                </p:cTn>
                              </p:par>
                              <p:par>
                                <p:cTn id="105" presetID="10" presetClass="entr" presetSubtype="0" repeatCount="indefinite" fill="hold" grpId="1" nodeType="withEffect">
                                  <p:stCondLst>
                                    <p:cond delay="600"/>
                                  </p:stCondLst>
                                  <p:childTnLst>
                                    <p:set>
                                      <p:cBhvr>
                                        <p:cTn id="106" dur="1" fill="hold">
                                          <p:stCondLst>
                                            <p:cond delay="0"/>
                                          </p:stCondLst>
                                        </p:cTn>
                                        <p:tgtEl>
                                          <p:spTgt spid="234"/>
                                        </p:tgtEl>
                                        <p:attrNameLst>
                                          <p:attrName>style.visibility</p:attrName>
                                        </p:attrNameLst>
                                      </p:cBhvr>
                                      <p:to>
                                        <p:strVal val="visible"/>
                                      </p:to>
                                    </p:set>
                                    <p:animEffect transition="in" filter="fade">
                                      <p:cBhvr>
                                        <p:cTn id="107" dur="800"/>
                                        <p:tgtEl>
                                          <p:spTgt spid="234"/>
                                        </p:tgtEl>
                                      </p:cBhvr>
                                    </p:animEffect>
                                  </p:childTnLst>
                                </p:cTn>
                              </p:par>
                              <p:par>
                                <p:cTn id="108" presetID="42" presetClass="path" presetSubtype="0" repeatCount="indefinite" fill="hold" grpId="0" nodeType="withEffect">
                                  <p:stCondLst>
                                    <p:cond delay="600"/>
                                  </p:stCondLst>
                                  <p:endCondLst>
                                    <p:cond evt="onNext" delay="0">
                                      <p:tgtEl>
                                        <p:sldTgt/>
                                      </p:tgtEl>
                                    </p:cond>
                                  </p:endCondLst>
                                  <p:childTnLst>
                                    <p:animMotion origin="layout" path="M 1.25E-6 7.40741E-7 L -0.13932 -0.01157 " pathEditMode="relative" rAng="0" ptsTypes="AA">
                                      <p:cBhvr>
                                        <p:cTn id="109" dur="800" fill="hold"/>
                                        <p:tgtEl>
                                          <p:spTgt spid="234"/>
                                        </p:tgtEl>
                                        <p:attrNameLst>
                                          <p:attrName>ppt_x</p:attrName>
                                          <p:attrName>ppt_y</p:attrName>
                                        </p:attrNameLst>
                                      </p:cBhvr>
                                      <p:rCtr x="-6966" y="-579"/>
                                    </p:animMotion>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2"/>
                                        </p:tgtEl>
                                        <p:attrNameLst>
                                          <p:attrName>style.visibility</p:attrName>
                                        </p:attrNameLst>
                                      </p:cBhvr>
                                      <p:to>
                                        <p:strVal val="visible"/>
                                      </p:to>
                                    </p:set>
                                    <p:animEffect transition="in" filter="fade">
                                      <p:cBhvr>
                                        <p:cTn id="114" dur="500"/>
                                        <p:tgtEl>
                                          <p:spTgt spid="12"/>
                                        </p:tgtEl>
                                      </p:cBhvr>
                                    </p:animEffect>
                                  </p:childTnLst>
                                </p:cTn>
                              </p:par>
                              <p:par>
                                <p:cTn id="115" presetID="1" presetClass="entr" presetSubtype="0" fill="hold" grpId="2" nodeType="withEffect">
                                  <p:stCondLst>
                                    <p:cond delay="0"/>
                                  </p:stCondLst>
                                  <p:childTnLst>
                                    <p:set>
                                      <p:cBhvr>
                                        <p:cTn id="116" dur="1" fill="hold">
                                          <p:stCondLst>
                                            <p:cond delay="0"/>
                                          </p:stCondLst>
                                        </p:cTn>
                                        <p:tgtEl>
                                          <p:spTgt spid="53"/>
                                        </p:tgtEl>
                                        <p:attrNameLst>
                                          <p:attrName>style.visibility</p:attrName>
                                        </p:attrNameLst>
                                      </p:cBhvr>
                                      <p:to>
                                        <p:strVal val="visible"/>
                                      </p:to>
                                    </p:set>
                                  </p:childTnLst>
                                </p:cTn>
                              </p:par>
                              <p:par>
                                <p:cTn id="117" presetID="1" presetClass="entr" presetSubtype="0" fill="hold" grpId="2" nodeType="withEffect">
                                  <p:stCondLst>
                                    <p:cond delay="0"/>
                                  </p:stCondLst>
                                  <p:childTnLst>
                                    <p:set>
                                      <p:cBhvr>
                                        <p:cTn id="118" dur="1" fill="hold">
                                          <p:stCondLst>
                                            <p:cond delay="0"/>
                                          </p:stCondLst>
                                        </p:cTn>
                                        <p:tgtEl>
                                          <p:spTgt spid="54"/>
                                        </p:tgtEl>
                                        <p:attrNameLst>
                                          <p:attrName>style.visibility</p:attrName>
                                        </p:attrNameLst>
                                      </p:cBhvr>
                                      <p:to>
                                        <p:strVal val="visible"/>
                                      </p:to>
                                    </p:set>
                                  </p:childTnLst>
                                </p:cTn>
                              </p:par>
                              <p:par>
                                <p:cTn id="119" presetID="1" presetClass="entr" presetSubtype="0" fill="hold" grpId="2" nodeType="withEffect">
                                  <p:stCondLst>
                                    <p:cond delay="0"/>
                                  </p:stCondLst>
                                  <p:childTnLst>
                                    <p:set>
                                      <p:cBhvr>
                                        <p:cTn id="120" dur="1" fill="hold">
                                          <p:stCondLst>
                                            <p:cond delay="0"/>
                                          </p:stCondLst>
                                        </p:cTn>
                                        <p:tgtEl>
                                          <p:spTgt spid="55"/>
                                        </p:tgtEl>
                                        <p:attrNameLst>
                                          <p:attrName>style.visibility</p:attrName>
                                        </p:attrNameLst>
                                      </p:cBhvr>
                                      <p:to>
                                        <p:strVal val="visible"/>
                                      </p:to>
                                    </p:set>
                                  </p:childTnLst>
                                </p:cTn>
                              </p:par>
                              <p:par>
                                <p:cTn id="121" presetID="10" presetClass="exit" presetSubtype="0" fill="hold" grpId="2" nodeType="withEffect">
                                  <p:stCondLst>
                                    <p:cond delay="0"/>
                                  </p:stCondLst>
                                  <p:childTnLst>
                                    <p:animEffect transition="out" filter="fade">
                                      <p:cBhvr>
                                        <p:cTn id="122" dur="500"/>
                                        <p:tgtEl>
                                          <p:spTgt spid="95"/>
                                        </p:tgtEl>
                                      </p:cBhvr>
                                    </p:animEffect>
                                    <p:set>
                                      <p:cBhvr>
                                        <p:cTn id="123" dur="1" fill="hold">
                                          <p:stCondLst>
                                            <p:cond delay="499"/>
                                          </p:stCondLst>
                                        </p:cTn>
                                        <p:tgtEl>
                                          <p:spTgt spid="95"/>
                                        </p:tgtEl>
                                        <p:attrNameLst>
                                          <p:attrName>style.visibility</p:attrName>
                                        </p:attrNameLst>
                                      </p:cBhvr>
                                      <p:to>
                                        <p:strVal val="hidden"/>
                                      </p:to>
                                    </p:set>
                                  </p:childTnLst>
                                </p:cTn>
                              </p:par>
                              <p:par>
                                <p:cTn id="124" presetID="10" presetClass="exit" presetSubtype="0" fill="hold" grpId="2" nodeType="withEffect">
                                  <p:stCondLst>
                                    <p:cond delay="0"/>
                                  </p:stCondLst>
                                  <p:childTnLst>
                                    <p:animEffect transition="out" filter="fade">
                                      <p:cBhvr>
                                        <p:cTn id="125" dur="500"/>
                                        <p:tgtEl>
                                          <p:spTgt spid="90"/>
                                        </p:tgtEl>
                                      </p:cBhvr>
                                    </p:animEffect>
                                    <p:set>
                                      <p:cBhvr>
                                        <p:cTn id="126" dur="1" fill="hold">
                                          <p:stCondLst>
                                            <p:cond delay="499"/>
                                          </p:stCondLst>
                                        </p:cTn>
                                        <p:tgtEl>
                                          <p:spTgt spid="90"/>
                                        </p:tgtEl>
                                        <p:attrNameLst>
                                          <p:attrName>style.visibility</p:attrName>
                                        </p:attrNameLst>
                                      </p:cBhvr>
                                      <p:to>
                                        <p:strVal val="hidden"/>
                                      </p:to>
                                    </p:set>
                                  </p:childTnLst>
                                </p:cTn>
                              </p:par>
                              <p:par>
                                <p:cTn id="127" presetID="10" presetClass="exit" presetSubtype="0" fill="hold" grpId="0" nodeType="withEffect">
                                  <p:stCondLst>
                                    <p:cond delay="0"/>
                                  </p:stCondLst>
                                  <p:childTnLst>
                                    <p:animEffect transition="out" filter="fade">
                                      <p:cBhvr>
                                        <p:cTn id="128" dur="500"/>
                                        <p:tgtEl>
                                          <p:spTgt spid="92"/>
                                        </p:tgtEl>
                                      </p:cBhvr>
                                    </p:animEffect>
                                    <p:set>
                                      <p:cBhvr>
                                        <p:cTn id="129" dur="1" fill="hold">
                                          <p:stCondLst>
                                            <p:cond delay="499"/>
                                          </p:stCondLst>
                                        </p:cTn>
                                        <p:tgtEl>
                                          <p:spTgt spid="92"/>
                                        </p:tgtEl>
                                        <p:attrNameLst>
                                          <p:attrName>style.visibility</p:attrName>
                                        </p:attrNameLst>
                                      </p:cBhvr>
                                      <p:to>
                                        <p:strVal val="hidden"/>
                                      </p:to>
                                    </p:set>
                                  </p:childTnLst>
                                </p:cTn>
                              </p:par>
                              <p:par>
                                <p:cTn id="130" presetID="10" presetClass="exit" presetSubtype="0" fill="hold" grpId="2" nodeType="withEffect">
                                  <p:stCondLst>
                                    <p:cond delay="0"/>
                                  </p:stCondLst>
                                  <p:childTnLst>
                                    <p:animEffect transition="out" filter="fade">
                                      <p:cBhvr>
                                        <p:cTn id="131" dur="500"/>
                                        <p:tgtEl>
                                          <p:spTgt spid="93"/>
                                        </p:tgtEl>
                                      </p:cBhvr>
                                    </p:animEffect>
                                    <p:set>
                                      <p:cBhvr>
                                        <p:cTn id="132" dur="1" fill="hold">
                                          <p:stCondLst>
                                            <p:cond delay="499"/>
                                          </p:stCondLst>
                                        </p:cTn>
                                        <p:tgtEl>
                                          <p:spTgt spid="93"/>
                                        </p:tgtEl>
                                        <p:attrNameLst>
                                          <p:attrName>style.visibility</p:attrName>
                                        </p:attrNameLst>
                                      </p:cBhvr>
                                      <p:to>
                                        <p:strVal val="hidden"/>
                                      </p:to>
                                    </p:set>
                                  </p:childTnLst>
                                </p:cTn>
                              </p:par>
                              <p:par>
                                <p:cTn id="133" presetID="10" presetClass="exit" presetSubtype="0" fill="hold" grpId="2" nodeType="withEffect">
                                  <p:stCondLst>
                                    <p:cond delay="0"/>
                                  </p:stCondLst>
                                  <p:childTnLst>
                                    <p:animEffect transition="out" filter="fade">
                                      <p:cBhvr>
                                        <p:cTn id="134" dur="500"/>
                                        <p:tgtEl>
                                          <p:spTgt spid="76"/>
                                        </p:tgtEl>
                                      </p:cBhvr>
                                    </p:animEffect>
                                    <p:set>
                                      <p:cBhvr>
                                        <p:cTn id="135" dur="1" fill="hold">
                                          <p:stCondLst>
                                            <p:cond delay="499"/>
                                          </p:stCondLst>
                                        </p:cTn>
                                        <p:tgtEl>
                                          <p:spTgt spid="76"/>
                                        </p:tgtEl>
                                        <p:attrNameLst>
                                          <p:attrName>style.visibility</p:attrName>
                                        </p:attrNameLst>
                                      </p:cBhvr>
                                      <p:to>
                                        <p:strVal val="hidden"/>
                                      </p:to>
                                    </p:set>
                                  </p:childTnLst>
                                </p:cTn>
                              </p:par>
                              <p:par>
                                <p:cTn id="136" presetID="10" presetClass="exit" presetSubtype="0" fill="hold" grpId="2" nodeType="withEffect">
                                  <p:stCondLst>
                                    <p:cond delay="0"/>
                                  </p:stCondLst>
                                  <p:childTnLst>
                                    <p:animEffect transition="out" filter="fade">
                                      <p:cBhvr>
                                        <p:cTn id="137" dur="500"/>
                                        <p:tgtEl>
                                          <p:spTgt spid="77"/>
                                        </p:tgtEl>
                                      </p:cBhvr>
                                    </p:animEffect>
                                    <p:set>
                                      <p:cBhvr>
                                        <p:cTn id="138" dur="1" fill="hold">
                                          <p:stCondLst>
                                            <p:cond delay="499"/>
                                          </p:stCondLst>
                                        </p:cTn>
                                        <p:tgtEl>
                                          <p:spTgt spid="77"/>
                                        </p:tgtEl>
                                        <p:attrNameLst>
                                          <p:attrName>style.visibility</p:attrName>
                                        </p:attrNameLst>
                                      </p:cBhvr>
                                      <p:to>
                                        <p:strVal val="hidden"/>
                                      </p:to>
                                    </p:set>
                                  </p:childTnLst>
                                </p:cTn>
                              </p:par>
                              <p:par>
                                <p:cTn id="139" presetID="10" presetClass="exit" presetSubtype="0" fill="hold" grpId="2" nodeType="withEffect">
                                  <p:stCondLst>
                                    <p:cond delay="0"/>
                                  </p:stCondLst>
                                  <p:childTnLst>
                                    <p:animEffect transition="out" filter="fade">
                                      <p:cBhvr>
                                        <p:cTn id="140" dur="500"/>
                                        <p:tgtEl>
                                          <p:spTgt spid="78"/>
                                        </p:tgtEl>
                                      </p:cBhvr>
                                    </p:animEffect>
                                    <p:set>
                                      <p:cBhvr>
                                        <p:cTn id="141" dur="1" fill="hold">
                                          <p:stCondLst>
                                            <p:cond delay="499"/>
                                          </p:stCondLst>
                                        </p:cTn>
                                        <p:tgtEl>
                                          <p:spTgt spid="78"/>
                                        </p:tgtEl>
                                        <p:attrNameLst>
                                          <p:attrName>style.visibility</p:attrName>
                                        </p:attrNameLst>
                                      </p:cBhvr>
                                      <p:to>
                                        <p:strVal val="hidden"/>
                                      </p:to>
                                    </p:set>
                                  </p:childTnLst>
                                </p:cTn>
                              </p:par>
                              <p:par>
                                <p:cTn id="142" presetID="10" presetClass="exit" presetSubtype="0" fill="hold" grpId="2" nodeType="withEffect">
                                  <p:stCondLst>
                                    <p:cond delay="0"/>
                                  </p:stCondLst>
                                  <p:childTnLst>
                                    <p:animEffect transition="out" filter="fade">
                                      <p:cBhvr>
                                        <p:cTn id="143" dur="500"/>
                                        <p:tgtEl>
                                          <p:spTgt spid="79"/>
                                        </p:tgtEl>
                                      </p:cBhvr>
                                    </p:animEffect>
                                    <p:set>
                                      <p:cBhvr>
                                        <p:cTn id="144" dur="1" fill="hold">
                                          <p:stCondLst>
                                            <p:cond delay="499"/>
                                          </p:stCondLst>
                                        </p:cTn>
                                        <p:tgtEl>
                                          <p:spTgt spid="79"/>
                                        </p:tgtEl>
                                        <p:attrNameLst>
                                          <p:attrName>style.visibility</p:attrName>
                                        </p:attrNameLst>
                                      </p:cBhvr>
                                      <p:to>
                                        <p:strVal val="hidden"/>
                                      </p:to>
                                    </p:set>
                                  </p:childTnLst>
                                </p:cTn>
                              </p:par>
                              <p:par>
                                <p:cTn id="145" presetID="10" presetClass="exit" presetSubtype="0" fill="hold" grpId="2" nodeType="withEffect">
                                  <p:stCondLst>
                                    <p:cond delay="0"/>
                                  </p:stCondLst>
                                  <p:childTnLst>
                                    <p:animEffect transition="out" filter="fade">
                                      <p:cBhvr>
                                        <p:cTn id="146" dur="500"/>
                                        <p:tgtEl>
                                          <p:spTgt spid="68"/>
                                        </p:tgtEl>
                                      </p:cBhvr>
                                    </p:animEffect>
                                    <p:set>
                                      <p:cBhvr>
                                        <p:cTn id="147" dur="1" fill="hold">
                                          <p:stCondLst>
                                            <p:cond delay="499"/>
                                          </p:stCondLst>
                                        </p:cTn>
                                        <p:tgtEl>
                                          <p:spTgt spid="68"/>
                                        </p:tgtEl>
                                        <p:attrNameLst>
                                          <p:attrName>style.visibility</p:attrName>
                                        </p:attrNameLst>
                                      </p:cBhvr>
                                      <p:to>
                                        <p:strVal val="hidden"/>
                                      </p:to>
                                    </p:set>
                                  </p:childTnLst>
                                </p:cTn>
                              </p:par>
                              <p:par>
                                <p:cTn id="148" presetID="10" presetClass="exit" presetSubtype="0" fill="hold" grpId="2" nodeType="withEffect">
                                  <p:stCondLst>
                                    <p:cond delay="0"/>
                                  </p:stCondLst>
                                  <p:childTnLst>
                                    <p:animEffect transition="out" filter="fade">
                                      <p:cBhvr>
                                        <p:cTn id="149" dur="500"/>
                                        <p:tgtEl>
                                          <p:spTgt spid="70"/>
                                        </p:tgtEl>
                                      </p:cBhvr>
                                    </p:animEffect>
                                    <p:set>
                                      <p:cBhvr>
                                        <p:cTn id="150" dur="1" fill="hold">
                                          <p:stCondLst>
                                            <p:cond delay="499"/>
                                          </p:stCondLst>
                                        </p:cTn>
                                        <p:tgtEl>
                                          <p:spTgt spid="70"/>
                                        </p:tgtEl>
                                        <p:attrNameLst>
                                          <p:attrName>style.visibility</p:attrName>
                                        </p:attrNameLst>
                                      </p:cBhvr>
                                      <p:to>
                                        <p:strVal val="hidden"/>
                                      </p:to>
                                    </p:set>
                                  </p:childTnLst>
                                </p:cTn>
                              </p:par>
                              <p:par>
                                <p:cTn id="151" presetID="10" presetClass="exit" presetSubtype="0" fill="hold" grpId="2" nodeType="withEffect">
                                  <p:stCondLst>
                                    <p:cond delay="0"/>
                                  </p:stCondLst>
                                  <p:childTnLst>
                                    <p:animEffect transition="out" filter="fade">
                                      <p:cBhvr>
                                        <p:cTn id="152" dur="500"/>
                                        <p:tgtEl>
                                          <p:spTgt spid="71"/>
                                        </p:tgtEl>
                                      </p:cBhvr>
                                    </p:animEffect>
                                    <p:set>
                                      <p:cBhvr>
                                        <p:cTn id="153" dur="1" fill="hold">
                                          <p:stCondLst>
                                            <p:cond delay="499"/>
                                          </p:stCondLst>
                                        </p:cTn>
                                        <p:tgtEl>
                                          <p:spTgt spid="71"/>
                                        </p:tgtEl>
                                        <p:attrNameLst>
                                          <p:attrName>style.visibility</p:attrName>
                                        </p:attrNameLst>
                                      </p:cBhvr>
                                      <p:to>
                                        <p:strVal val="hidden"/>
                                      </p:to>
                                    </p:set>
                                  </p:childTnLst>
                                </p:cTn>
                              </p:par>
                              <p:par>
                                <p:cTn id="154" presetID="10" presetClass="exit" presetSubtype="0" fill="hold" grpId="2" nodeType="withEffect">
                                  <p:stCondLst>
                                    <p:cond delay="0"/>
                                  </p:stCondLst>
                                  <p:childTnLst>
                                    <p:animEffect transition="out" filter="fade">
                                      <p:cBhvr>
                                        <p:cTn id="155" dur="500"/>
                                        <p:tgtEl>
                                          <p:spTgt spid="242"/>
                                        </p:tgtEl>
                                      </p:cBhvr>
                                    </p:animEffect>
                                    <p:set>
                                      <p:cBhvr>
                                        <p:cTn id="156" dur="1" fill="hold">
                                          <p:stCondLst>
                                            <p:cond delay="499"/>
                                          </p:stCondLst>
                                        </p:cTn>
                                        <p:tgtEl>
                                          <p:spTgt spid="242"/>
                                        </p:tgtEl>
                                        <p:attrNameLst>
                                          <p:attrName>style.visibility</p:attrName>
                                        </p:attrNameLst>
                                      </p:cBhvr>
                                      <p:to>
                                        <p:strVal val="hidden"/>
                                      </p:to>
                                    </p:set>
                                  </p:childTnLst>
                                </p:cTn>
                              </p:par>
                              <p:par>
                                <p:cTn id="157" presetID="10" presetClass="exit" presetSubtype="0" fill="hold" grpId="2" nodeType="withEffect">
                                  <p:stCondLst>
                                    <p:cond delay="0"/>
                                  </p:stCondLst>
                                  <p:childTnLst>
                                    <p:animEffect transition="out" filter="fade">
                                      <p:cBhvr>
                                        <p:cTn id="158" dur="500"/>
                                        <p:tgtEl>
                                          <p:spTgt spid="239"/>
                                        </p:tgtEl>
                                      </p:cBhvr>
                                    </p:animEffect>
                                    <p:set>
                                      <p:cBhvr>
                                        <p:cTn id="159" dur="1" fill="hold">
                                          <p:stCondLst>
                                            <p:cond delay="499"/>
                                          </p:stCondLst>
                                        </p:cTn>
                                        <p:tgtEl>
                                          <p:spTgt spid="239"/>
                                        </p:tgtEl>
                                        <p:attrNameLst>
                                          <p:attrName>style.visibility</p:attrName>
                                        </p:attrNameLst>
                                      </p:cBhvr>
                                      <p:to>
                                        <p:strVal val="hidden"/>
                                      </p:to>
                                    </p:set>
                                  </p:childTnLst>
                                </p:cTn>
                              </p:par>
                              <p:par>
                                <p:cTn id="160" presetID="10" presetClass="exit" presetSubtype="0" fill="hold" grpId="2" nodeType="withEffect">
                                  <p:stCondLst>
                                    <p:cond delay="0"/>
                                  </p:stCondLst>
                                  <p:childTnLst>
                                    <p:animEffect transition="out" filter="fade">
                                      <p:cBhvr>
                                        <p:cTn id="161" dur="500"/>
                                        <p:tgtEl>
                                          <p:spTgt spid="240"/>
                                        </p:tgtEl>
                                      </p:cBhvr>
                                    </p:animEffect>
                                    <p:set>
                                      <p:cBhvr>
                                        <p:cTn id="162" dur="1" fill="hold">
                                          <p:stCondLst>
                                            <p:cond delay="499"/>
                                          </p:stCondLst>
                                        </p:cTn>
                                        <p:tgtEl>
                                          <p:spTgt spid="240"/>
                                        </p:tgtEl>
                                        <p:attrNameLst>
                                          <p:attrName>style.visibility</p:attrName>
                                        </p:attrNameLst>
                                      </p:cBhvr>
                                      <p:to>
                                        <p:strVal val="hidden"/>
                                      </p:to>
                                    </p:set>
                                  </p:childTnLst>
                                </p:cTn>
                              </p:par>
                              <p:par>
                                <p:cTn id="163" presetID="10" presetClass="exit" presetSubtype="0" fill="hold" grpId="2" nodeType="withEffect">
                                  <p:stCondLst>
                                    <p:cond delay="0"/>
                                  </p:stCondLst>
                                  <p:childTnLst>
                                    <p:animEffect transition="out" filter="fade">
                                      <p:cBhvr>
                                        <p:cTn id="164" dur="500"/>
                                        <p:tgtEl>
                                          <p:spTgt spid="241"/>
                                        </p:tgtEl>
                                      </p:cBhvr>
                                    </p:animEffect>
                                    <p:set>
                                      <p:cBhvr>
                                        <p:cTn id="165" dur="1" fill="hold">
                                          <p:stCondLst>
                                            <p:cond delay="499"/>
                                          </p:stCondLst>
                                        </p:cTn>
                                        <p:tgtEl>
                                          <p:spTgt spid="241"/>
                                        </p:tgtEl>
                                        <p:attrNameLst>
                                          <p:attrName>style.visibility</p:attrName>
                                        </p:attrNameLst>
                                      </p:cBhvr>
                                      <p:to>
                                        <p:strVal val="hidden"/>
                                      </p:to>
                                    </p:set>
                                  </p:childTnLst>
                                </p:cTn>
                              </p:par>
                              <p:par>
                                <p:cTn id="166" presetID="10" presetClass="exit" presetSubtype="0" fill="hold" grpId="2" nodeType="withEffect">
                                  <p:stCondLst>
                                    <p:cond delay="0"/>
                                  </p:stCondLst>
                                  <p:childTnLst>
                                    <p:animEffect transition="out" filter="fade">
                                      <p:cBhvr>
                                        <p:cTn id="167" dur="500"/>
                                        <p:tgtEl>
                                          <p:spTgt spid="235"/>
                                        </p:tgtEl>
                                      </p:cBhvr>
                                    </p:animEffect>
                                    <p:set>
                                      <p:cBhvr>
                                        <p:cTn id="168" dur="1" fill="hold">
                                          <p:stCondLst>
                                            <p:cond delay="499"/>
                                          </p:stCondLst>
                                        </p:cTn>
                                        <p:tgtEl>
                                          <p:spTgt spid="235"/>
                                        </p:tgtEl>
                                        <p:attrNameLst>
                                          <p:attrName>style.visibility</p:attrName>
                                        </p:attrNameLst>
                                      </p:cBhvr>
                                      <p:to>
                                        <p:strVal val="hidden"/>
                                      </p:to>
                                    </p:set>
                                  </p:childTnLst>
                                </p:cTn>
                              </p:par>
                              <p:par>
                                <p:cTn id="169" presetID="10" presetClass="exit" presetSubtype="0" fill="hold" grpId="2" nodeType="withEffect">
                                  <p:stCondLst>
                                    <p:cond delay="0"/>
                                  </p:stCondLst>
                                  <p:childTnLst>
                                    <p:animEffect transition="out" filter="fade">
                                      <p:cBhvr>
                                        <p:cTn id="170" dur="500"/>
                                        <p:tgtEl>
                                          <p:spTgt spid="236"/>
                                        </p:tgtEl>
                                      </p:cBhvr>
                                    </p:animEffect>
                                    <p:set>
                                      <p:cBhvr>
                                        <p:cTn id="171" dur="1" fill="hold">
                                          <p:stCondLst>
                                            <p:cond delay="499"/>
                                          </p:stCondLst>
                                        </p:cTn>
                                        <p:tgtEl>
                                          <p:spTgt spid="236"/>
                                        </p:tgtEl>
                                        <p:attrNameLst>
                                          <p:attrName>style.visibility</p:attrName>
                                        </p:attrNameLst>
                                      </p:cBhvr>
                                      <p:to>
                                        <p:strVal val="hidden"/>
                                      </p:to>
                                    </p:set>
                                  </p:childTnLst>
                                </p:cTn>
                              </p:par>
                              <p:par>
                                <p:cTn id="172" presetID="10" presetClass="exit" presetSubtype="0" fill="hold" grpId="2" nodeType="withEffect">
                                  <p:stCondLst>
                                    <p:cond delay="0"/>
                                  </p:stCondLst>
                                  <p:childTnLst>
                                    <p:animEffect transition="out" filter="fade">
                                      <p:cBhvr>
                                        <p:cTn id="173" dur="500"/>
                                        <p:tgtEl>
                                          <p:spTgt spid="237"/>
                                        </p:tgtEl>
                                      </p:cBhvr>
                                    </p:animEffect>
                                    <p:set>
                                      <p:cBhvr>
                                        <p:cTn id="174" dur="1" fill="hold">
                                          <p:stCondLst>
                                            <p:cond delay="499"/>
                                          </p:stCondLst>
                                        </p:cTn>
                                        <p:tgtEl>
                                          <p:spTgt spid="237"/>
                                        </p:tgtEl>
                                        <p:attrNameLst>
                                          <p:attrName>style.visibility</p:attrName>
                                        </p:attrNameLst>
                                      </p:cBhvr>
                                      <p:to>
                                        <p:strVal val="hidden"/>
                                      </p:to>
                                    </p:set>
                                  </p:childTnLst>
                                </p:cTn>
                              </p:par>
                              <p:par>
                                <p:cTn id="175" presetID="10" presetClass="exit" presetSubtype="0" fill="hold" grpId="2" nodeType="withEffect">
                                  <p:stCondLst>
                                    <p:cond delay="0"/>
                                  </p:stCondLst>
                                  <p:childTnLst>
                                    <p:animEffect transition="out" filter="fade">
                                      <p:cBhvr>
                                        <p:cTn id="176" dur="500"/>
                                        <p:tgtEl>
                                          <p:spTgt spid="238"/>
                                        </p:tgtEl>
                                      </p:cBhvr>
                                    </p:animEffect>
                                    <p:set>
                                      <p:cBhvr>
                                        <p:cTn id="177" dur="1" fill="hold">
                                          <p:stCondLst>
                                            <p:cond delay="499"/>
                                          </p:stCondLst>
                                        </p:cTn>
                                        <p:tgtEl>
                                          <p:spTgt spid="238"/>
                                        </p:tgtEl>
                                        <p:attrNameLst>
                                          <p:attrName>style.visibility</p:attrName>
                                        </p:attrNameLst>
                                      </p:cBhvr>
                                      <p:to>
                                        <p:strVal val="hidden"/>
                                      </p:to>
                                    </p:set>
                                  </p:childTnLst>
                                </p:cTn>
                              </p:par>
                              <p:par>
                                <p:cTn id="178" presetID="10" presetClass="exit" presetSubtype="0" fill="hold" grpId="2" nodeType="withEffect">
                                  <p:stCondLst>
                                    <p:cond delay="0"/>
                                  </p:stCondLst>
                                  <p:childTnLst>
                                    <p:animEffect transition="out" filter="fade">
                                      <p:cBhvr>
                                        <p:cTn id="179" dur="500"/>
                                        <p:tgtEl>
                                          <p:spTgt spid="232"/>
                                        </p:tgtEl>
                                      </p:cBhvr>
                                    </p:animEffect>
                                    <p:set>
                                      <p:cBhvr>
                                        <p:cTn id="180" dur="1" fill="hold">
                                          <p:stCondLst>
                                            <p:cond delay="499"/>
                                          </p:stCondLst>
                                        </p:cTn>
                                        <p:tgtEl>
                                          <p:spTgt spid="232"/>
                                        </p:tgtEl>
                                        <p:attrNameLst>
                                          <p:attrName>style.visibility</p:attrName>
                                        </p:attrNameLst>
                                      </p:cBhvr>
                                      <p:to>
                                        <p:strVal val="hidden"/>
                                      </p:to>
                                    </p:set>
                                  </p:childTnLst>
                                </p:cTn>
                              </p:par>
                              <p:par>
                                <p:cTn id="181" presetID="10" presetClass="exit" presetSubtype="0" fill="hold" grpId="2" nodeType="withEffect">
                                  <p:stCondLst>
                                    <p:cond delay="0"/>
                                  </p:stCondLst>
                                  <p:childTnLst>
                                    <p:animEffect transition="out" filter="fade">
                                      <p:cBhvr>
                                        <p:cTn id="182" dur="500"/>
                                        <p:tgtEl>
                                          <p:spTgt spid="233"/>
                                        </p:tgtEl>
                                      </p:cBhvr>
                                    </p:animEffect>
                                    <p:set>
                                      <p:cBhvr>
                                        <p:cTn id="183" dur="1" fill="hold">
                                          <p:stCondLst>
                                            <p:cond delay="499"/>
                                          </p:stCondLst>
                                        </p:cTn>
                                        <p:tgtEl>
                                          <p:spTgt spid="233"/>
                                        </p:tgtEl>
                                        <p:attrNameLst>
                                          <p:attrName>style.visibility</p:attrName>
                                        </p:attrNameLst>
                                      </p:cBhvr>
                                      <p:to>
                                        <p:strVal val="hidden"/>
                                      </p:to>
                                    </p:set>
                                  </p:childTnLst>
                                </p:cTn>
                              </p:par>
                              <p:par>
                                <p:cTn id="184" presetID="10" presetClass="exit" presetSubtype="0" fill="hold" grpId="2" nodeType="withEffect">
                                  <p:stCondLst>
                                    <p:cond delay="0"/>
                                  </p:stCondLst>
                                  <p:childTnLst>
                                    <p:animEffect transition="out" filter="fade">
                                      <p:cBhvr>
                                        <p:cTn id="185" dur="500"/>
                                        <p:tgtEl>
                                          <p:spTgt spid="234"/>
                                        </p:tgtEl>
                                      </p:cBhvr>
                                    </p:animEffect>
                                    <p:set>
                                      <p:cBhvr>
                                        <p:cTn id="186" dur="1" fill="hold">
                                          <p:stCondLst>
                                            <p:cond delay="499"/>
                                          </p:stCondLst>
                                        </p:cTn>
                                        <p:tgtEl>
                                          <p:spTgt spid="234"/>
                                        </p:tgtEl>
                                        <p:attrNameLst>
                                          <p:attrName>style.visibility</p:attrName>
                                        </p:attrNameLst>
                                      </p:cBhvr>
                                      <p:to>
                                        <p:strVal val="hidden"/>
                                      </p:to>
                                    </p:set>
                                  </p:childTnLst>
                                </p:cTn>
                              </p:par>
                              <p:par>
                                <p:cTn id="187" presetID="10" presetClass="exit" presetSubtype="0" repeatCount="indefinite" fill="hold" grpId="0" nodeType="withEffect">
                                  <p:stCondLst>
                                    <p:cond delay="0"/>
                                  </p:stCondLst>
                                  <p:endCondLst>
                                    <p:cond evt="onNext" delay="0">
                                      <p:tgtEl>
                                        <p:sldTgt/>
                                      </p:tgtEl>
                                    </p:cond>
                                  </p:endCondLst>
                                  <p:childTnLst>
                                    <p:animEffect transition="out" filter="fade">
                                      <p:cBhvr>
                                        <p:cTn id="188" dur="1500"/>
                                        <p:tgtEl>
                                          <p:spTgt spid="53"/>
                                        </p:tgtEl>
                                      </p:cBhvr>
                                    </p:animEffect>
                                    <p:set>
                                      <p:cBhvr>
                                        <p:cTn id="189" dur="1" fill="hold">
                                          <p:stCondLst>
                                            <p:cond delay="1499"/>
                                          </p:stCondLst>
                                        </p:cTn>
                                        <p:tgtEl>
                                          <p:spTgt spid="53"/>
                                        </p:tgtEl>
                                        <p:attrNameLst>
                                          <p:attrName>style.visibility</p:attrName>
                                        </p:attrNameLst>
                                      </p:cBhvr>
                                      <p:to>
                                        <p:strVal val="hidden"/>
                                      </p:to>
                                    </p:set>
                                  </p:childTnLst>
                                </p:cTn>
                              </p:par>
                              <p:par>
                                <p:cTn id="190" presetID="6" presetClass="emph" presetSubtype="0" repeatCount="indefinite" fill="hold" grpId="1" nodeType="withEffect">
                                  <p:stCondLst>
                                    <p:cond delay="0"/>
                                  </p:stCondLst>
                                  <p:endCondLst>
                                    <p:cond evt="onNext" delay="0">
                                      <p:tgtEl>
                                        <p:sldTgt/>
                                      </p:tgtEl>
                                    </p:cond>
                                  </p:endCondLst>
                                  <p:childTnLst>
                                    <p:animScale>
                                      <p:cBhvr>
                                        <p:cTn id="191" dur="1500" fill="hold"/>
                                        <p:tgtEl>
                                          <p:spTgt spid="53"/>
                                        </p:tgtEl>
                                      </p:cBhvr>
                                      <p:by x="450000" y="450000"/>
                                    </p:animScale>
                                  </p:childTnLst>
                                </p:cTn>
                              </p:par>
                              <p:par>
                                <p:cTn id="192" presetID="10" presetClass="exit" presetSubtype="0" repeatCount="indefinite" fill="hold" grpId="0" nodeType="withEffect">
                                  <p:stCondLst>
                                    <p:cond delay="500"/>
                                  </p:stCondLst>
                                  <p:endCondLst>
                                    <p:cond evt="onNext" delay="0">
                                      <p:tgtEl>
                                        <p:sldTgt/>
                                      </p:tgtEl>
                                    </p:cond>
                                  </p:endCondLst>
                                  <p:childTnLst>
                                    <p:animEffect transition="out" filter="fade">
                                      <p:cBhvr>
                                        <p:cTn id="193" dur="1500"/>
                                        <p:tgtEl>
                                          <p:spTgt spid="54"/>
                                        </p:tgtEl>
                                      </p:cBhvr>
                                    </p:animEffect>
                                    <p:set>
                                      <p:cBhvr>
                                        <p:cTn id="194" dur="1" fill="hold">
                                          <p:stCondLst>
                                            <p:cond delay="1499"/>
                                          </p:stCondLst>
                                        </p:cTn>
                                        <p:tgtEl>
                                          <p:spTgt spid="54"/>
                                        </p:tgtEl>
                                        <p:attrNameLst>
                                          <p:attrName>style.visibility</p:attrName>
                                        </p:attrNameLst>
                                      </p:cBhvr>
                                      <p:to>
                                        <p:strVal val="hidden"/>
                                      </p:to>
                                    </p:set>
                                  </p:childTnLst>
                                </p:cTn>
                              </p:par>
                              <p:par>
                                <p:cTn id="195" presetID="6" presetClass="emph" presetSubtype="0" repeatCount="indefinite" fill="hold" grpId="1" nodeType="withEffect">
                                  <p:stCondLst>
                                    <p:cond delay="500"/>
                                  </p:stCondLst>
                                  <p:endCondLst>
                                    <p:cond evt="onNext" delay="0">
                                      <p:tgtEl>
                                        <p:sldTgt/>
                                      </p:tgtEl>
                                    </p:cond>
                                  </p:endCondLst>
                                  <p:childTnLst>
                                    <p:animScale>
                                      <p:cBhvr>
                                        <p:cTn id="196" dur="1500" fill="hold"/>
                                        <p:tgtEl>
                                          <p:spTgt spid="54"/>
                                        </p:tgtEl>
                                      </p:cBhvr>
                                      <p:by x="450000" y="450000"/>
                                    </p:animScale>
                                  </p:childTnLst>
                                </p:cTn>
                              </p:par>
                              <p:par>
                                <p:cTn id="197" presetID="10" presetClass="exit" presetSubtype="0" repeatCount="indefinite" fill="hold" grpId="0" nodeType="withEffect">
                                  <p:stCondLst>
                                    <p:cond delay="1000"/>
                                  </p:stCondLst>
                                  <p:endCondLst>
                                    <p:cond evt="onNext" delay="0">
                                      <p:tgtEl>
                                        <p:sldTgt/>
                                      </p:tgtEl>
                                    </p:cond>
                                  </p:endCondLst>
                                  <p:childTnLst>
                                    <p:animEffect transition="out" filter="fade">
                                      <p:cBhvr>
                                        <p:cTn id="198" dur="1500"/>
                                        <p:tgtEl>
                                          <p:spTgt spid="55"/>
                                        </p:tgtEl>
                                      </p:cBhvr>
                                    </p:animEffect>
                                    <p:set>
                                      <p:cBhvr>
                                        <p:cTn id="199" dur="1" fill="hold">
                                          <p:stCondLst>
                                            <p:cond delay="1499"/>
                                          </p:stCondLst>
                                        </p:cTn>
                                        <p:tgtEl>
                                          <p:spTgt spid="55"/>
                                        </p:tgtEl>
                                        <p:attrNameLst>
                                          <p:attrName>style.visibility</p:attrName>
                                        </p:attrNameLst>
                                      </p:cBhvr>
                                      <p:to>
                                        <p:strVal val="hidden"/>
                                      </p:to>
                                    </p:set>
                                  </p:childTnLst>
                                </p:cTn>
                              </p:par>
                              <p:par>
                                <p:cTn id="200" presetID="6" presetClass="emph" presetSubtype="0" repeatCount="indefinite" fill="hold" grpId="1" nodeType="withEffect">
                                  <p:stCondLst>
                                    <p:cond delay="1000"/>
                                  </p:stCondLst>
                                  <p:endCondLst>
                                    <p:cond evt="onNext" delay="0">
                                      <p:tgtEl>
                                        <p:sldTgt/>
                                      </p:tgtEl>
                                    </p:cond>
                                  </p:endCondLst>
                                  <p:childTnLst>
                                    <p:animScale>
                                      <p:cBhvr>
                                        <p:cTn id="201" dur="1500" fill="hold"/>
                                        <p:tgtEl>
                                          <p:spTgt spid="55"/>
                                        </p:tgtEl>
                                      </p:cBhvr>
                                      <p:by x="450000" y="450000"/>
                                    </p:animScale>
                                  </p:childTnLst>
                                </p:cTn>
                              </p:par>
                            </p:childTnLst>
                          </p:cTn>
                        </p:par>
                      </p:childTnLst>
                    </p:cTn>
                  </p:par>
                  <p:par>
                    <p:cTn id="202" fill="hold">
                      <p:stCondLst>
                        <p:cond delay="indefinite"/>
                      </p:stCondLst>
                      <p:childTnLst>
                        <p:par>
                          <p:cTn id="203" fill="hold">
                            <p:stCondLst>
                              <p:cond delay="0"/>
                            </p:stCondLst>
                            <p:childTnLst>
                              <p:par>
                                <p:cTn id="204" presetID="22" presetClass="entr" presetSubtype="2" fill="hold" grpId="0" nodeType="clickEffect">
                                  <p:stCondLst>
                                    <p:cond delay="0"/>
                                  </p:stCondLst>
                                  <p:childTnLst>
                                    <p:set>
                                      <p:cBhvr>
                                        <p:cTn id="205" dur="1" fill="hold">
                                          <p:stCondLst>
                                            <p:cond delay="0"/>
                                          </p:stCondLst>
                                        </p:cTn>
                                        <p:tgtEl>
                                          <p:spTgt spid="280"/>
                                        </p:tgtEl>
                                        <p:attrNameLst>
                                          <p:attrName>style.visibility</p:attrName>
                                        </p:attrNameLst>
                                      </p:cBhvr>
                                      <p:to>
                                        <p:strVal val="visible"/>
                                      </p:to>
                                    </p:set>
                                    <p:animEffect transition="in" filter="wipe(right)">
                                      <p:cBhvr>
                                        <p:cTn id="206" dur="500"/>
                                        <p:tgtEl>
                                          <p:spTgt spid="280"/>
                                        </p:tgtEl>
                                      </p:cBhvr>
                                    </p:animEffect>
                                  </p:childTnLst>
                                </p:cTn>
                              </p:par>
                            </p:childTnLst>
                          </p:cTn>
                        </p:par>
                        <p:par>
                          <p:cTn id="207" fill="hold">
                            <p:stCondLst>
                              <p:cond delay="500"/>
                            </p:stCondLst>
                            <p:childTnLst>
                              <p:par>
                                <p:cTn id="208" presetID="22" presetClass="entr" presetSubtype="8" fill="hold" grpId="0" nodeType="afterEffect">
                                  <p:stCondLst>
                                    <p:cond delay="0"/>
                                  </p:stCondLst>
                                  <p:childTnLst>
                                    <p:set>
                                      <p:cBhvr>
                                        <p:cTn id="209" dur="1" fill="hold">
                                          <p:stCondLst>
                                            <p:cond delay="0"/>
                                          </p:stCondLst>
                                        </p:cTn>
                                        <p:tgtEl>
                                          <p:spTgt spid="281"/>
                                        </p:tgtEl>
                                        <p:attrNameLst>
                                          <p:attrName>style.visibility</p:attrName>
                                        </p:attrNameLst>
                                      </p:cBhvr>
                                      <p:to>
                                        <p:strVal val="visible"/>
                                      </p:to>
                                    </p:set>
                                    <p:animEffect transition="in" filter="wipe(left)">
                                      <p:cBhvr>
                                        <p:cTn id="210" dur="500"/>
                                        <p:tgtEl>
                                          <p:spTgt spid="281"/>
                                        </p:tgtEl>
                                      </p:cBhvr>
                                    </p:animEffect>
                                  </p:childTnLst>
                                </p:cTn>
                              </p:par>
                              <p:par>
                                <p:cTn id="211" presetID="10" presetClass="entr" presetSubtype="0" fill="hold" grpId="0" nodeType="withEffect">
                                  <p:stCondLst>
                                    <p:cond delay="200"/>
                                  </p:stCondLst>
                                  <p:childTnLst>
                                    <p:set>
                                      <p:cBhvr>
                                        <p:cTn id="212" dur="1" fill="hold">
                                          <p:stCondLst>
                                            <p:cond delay="0"/>
                                          </p:stCondLst>
                                        </p:cTn>
                                        <p:tgtEl>
                                          <p:spTgt spid="2"/>
                                        </p:tgtEl>
                                        <p:attrNameLst>
                                          <p:attrName>style.visibility</p:attrName>
                                        </p:attrNameLst>
                                      </p:cBhvr>
                                      <p:to>
                                        <p:strVal val="visible"/>
                                      </p:to>
                                    </p:set>
                                    <p:animEffect transition="in" filter="fade">
                                      <p:cBhvr>
                                        <p:cTn id="213" dur="600"/>
                                        <p:tgtEl>
                                          <p:spTgt spid="2"/>
                                        </p:tgtEl>
                                      </p:cBhvr>
                                    </p:animEffect>
                                  </p:childTnLst>
                                </p:cTn>
                              </p:par>
                              <p:par>
                                <p:cTn id="214" presetID="10" presetClass="exit" presetSubtype="0" fill="hold" grpId="0" nodeType="withEffect">
                                  <p:stCondLst>
                                    <p:cond delay="200"/>
                                  </p:stCondLst>
                                  <p:childTnLst>
                                    <p:animEffect transition="out" filter="fade">
                                      <p:cBhvr>
                                        <p:cTn id="215" dur="500"/>
                                        <p:tgtEl>
                                          <p:spTgt spid="1060"/>
                                        </p:tgtEl>
                                      </p:cBhvr>
                                    </p:animEffect>
                                    <p:set>
                                      <p:cBhvr>
                                        <p:cTn id="216" dur="1" fill="hold">
                                          <p:stCondLst>
                                            <p:cond delay="499"/>
                                          </p:stCondLst>
                                        </p:cTn>
                                        <p:tgtEl>
                                          <p:spTgt spid="1060"/>
                                        </p:tgtEl>
                                        <p:attrNameLst>
                                          <p:attrName>style.visibility</p:attrName>
                                        </p:attrNameLst>
                                      </p:cBhvr>
                                      <p:to>
                                        <p:strVal val="hidden"/>
                                      </p:to>
                                    </p:set>
                                  </p:childTnLst>
                                </p:cTn>
                              </p:par>
                              <p:par>
                                <p:cTn id="217" presetID="10" presetClass="entr" presetSubtype="0" fill="hold" grpId="0" nodeType="withEffect">
                                  <p:stCondLst>
                                    <p:cond delay="200"/>
                                  </p:stCondLst>
                                  <p:childTnLst>
                                    <p:set>
                                      <p:cBhvr>
                                        <p:cTn id="218" dur="1" fill="hold">
                                          <p:stCondLst>
                                            <p:cond delay="0"/>
                                          </p:stCondLst>
                                        </p:cTn>
                                        <p:tgtEl>
                                          <p:spTgt spid="360"/>
                                        </p:tgtEl>
                                        <p:attrNameLst>
                                          <p:attrName>style.visibility</p:attrName>
                                        </p:attrNameLst>
                                      </p:cBhvr>
                                      <p:to>
                                        <p:strVal val="visible"/>
                                      </p:to>
                                    </p:set>
                                    <p:animEffect transition="in" filter="fade">
                                      <p:cBhvr>
                                        <p:cTn id="219" dur="500"/>
                                        <p:tgtEl>
                                          <p:spTgt spid="360"/>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8" fill="hold" grpId="0" nodeType="clickEffect">
                                  <p:stCondLst>
                                    <p:cond delay="0"/>
                                  </p:stCondLst>
                                  <p:childTnLst>
                                    <p:set>
                                      <p:cBhvr>
                                        <p:cTn id="223" dur="1" fill="hold">
                                          <p:stCondLst>
                                            <p:cond delay="0"/>
                                          </p:stCondLst>
                                        </p:cTn>
                                        <p:tgtEl>
                                          <p:spTgt spid="278"/>
                                        </p:tgtEl>
                                        <p:attrNameLst>
                                          <p:attrName>style.visibility</p:attrName>
                                        </p:attrNameLst>
                                      </p:cBhvr>
                                      <p:to>
                                        <p:strVal val="visible"/>
                                      </p:to>
                                    </p:set>
                                    <p:animEffect transition="in" filter="wipe(left)">
                                      <p:cBhvr>
                                        <p:cTn id="224" dur="500"/>
                                        <p:tgtEl>
                                          <p:spTgt spid="278"/>
                                        </p:tgtEl>
                                      </p:cBhvr>
                                    </p:animEffect>
                                  </p:childTnLst>
                                </p:cTn>
                              </p:par>
                              <p:par>
                                <p:cTn id="225" presetID="10" presetClass="exit" presetSubtype="0" fill="hold" grpId="1" nodeType="withEffect">
                                  <p:stCondLst>
                                    <p:cond delay="0"/>
                                  </p:stCondLst>
                                  <p:childTnLst>
                                    <p:animEffect transition="out" filter="fade">
                                      <p:cBhvr>
                                        <p:cTn id="226" dur="500"/>
                                        <p:tgtEl>
                                          <p:spTgt spid="2"/>
                                        </p:tgtEl>
                                      </p:cBhvr>
                                    </p:animEffect>
                                    <p:set>
                                      <p:cBhvr>
                                        <p:cTn id="227" dur="1" fill="hold">
                                          <p:stCondLst>
                                            <p:cond delay="499"/>
                                          </p:stCondLst>
                                        </p:cTn>
                                        <p:tgtEl>
                                          <p:spTgt spid="2"/>
                                        </p:tgtEl>
                                        <p:attrNameLst>
                                          <p:attrName>style.visibility</p:attrName>
                                        </p:attrNameLst>
                                      </p:cBhvr>
                                      <p:to>
                                        <p:strVal val="hidden"/>
                                      </p:to>
                                    </p:set>
                                  </p:childTnLst>
                                </p:cTn>
                              </p:par>
                            </p:childTnLst>
                          </p:cTn>
                        </p:par>
                        <p:par>
                          <p:cTn id="228" fill="hold">
                            <p:stCondLst>
                              <p:cond delay="500"/>
                            </p:stCondLst>
                            <p:childTnLst>
                              <p:par>
                                <p:cTn id="229" presetID="22" presetClass="entr" presetSubtype="2" fill="hold" grpId="0" nodeType="afterEffect">
                                  <p:stCondLst>
                                    <p:cond delay="0"/>
                                  </p:stCondLst>
                                  <p:childTnLst>
                                    <p:set>
                                      <p:cBhvr>
                                        <p:cTn id="230" dur="1" fill="hold">
                                          <p:stCondLst>
                                            <p:cond delay="0"/>
                                          </p:stCondLst>
                                        </p:cTn>
                                        <p:tgtEl>
                                          <p:spTgt spid="279"/>
                                        </p:tgtEl>
                                        <p:attrNameLst>
                                          <p:attrName>style.visibility</p:attrName>
                                        </p:attrNameLst>
                                      </p:cBhvr>
                                      <p:to>
                                        <p:strVal val="visible"/>
                                      </p:to>
                                    </p:set>
                                    <p:animEffect transition="in" filter="wipe(right)">
                                      <p:cBhvr>
                                        <p:cTn id="231" dur="500"/>
                                        <p:tgtEl>
                                          <p:spTgt spid="279"/>
                                        </p:tgtEl>
                                      </p:cBhvr>
                                    </p:animEffect>
                                  </p:childTnLst>
                                </p:cTn>
                              </p:par>
                            </p:childTnLst>
                          </p:cTn>
                        </p:par>
                        <p:par>
                          <p:cTn id="232" fill="hold">
                            <p:stCondLst>
                              <p:cond delay="1000"/>
                            </p:stCondLst>
                            <p:childTnLst>
                              <p:par>
                                <p:cTn id="233" presetID="22" presetClass="entr" presetSubtype="4" fill="hold" grpId="0" nodeType="afterEffect">
                                  <p:stCondLst>
                                    <p:cond delay="0"/>
                                  </p:stCondLst>
                                  <p:childTnLst>
                                    <p:set>
                                      <p:cBhvr>
                                        <p:cTn id="234" dur="1" fill="hold">
                                          <p:stCondLst>
                                            <p:cond delay="0"/>
                                          </p:stCondLst>
                                        </p:cTn>
                                        <p:tgtEl>
                                          <p:spTgt spid="276"/>
                                        </p:tgtEl>
                                        <p:attrNameLst>
                                          <p:attrName>style.visibility</p:attrName>
                                        </p:attrNameLst>
                                      </p:cBhvr>
                                      <p:to>
                                        <p:strVal val="visible"/>
                                      </p:to>
                                    </p:set>
                                    <p:animEffect transition="in" filter="wipe(down)">
                                      <p:cBhvr>
                                        <p:cTn id="235" dur="500"/>
                                        <p:tgtEl>
                                          <p:spTgt spid="276"/>
                                        </p:tgtEl>
                                      </p:cBhvr>
                                    </p:animEffect>
                                  </p:childTnLst>
                                </p:cTn>
                              </p:par>
                            </p:childTnLst>
                          </p:cTn>
                        </p:par>
                        <p:par>
                          <p:cTn id="236" fill="hold">
                            <p:stCondLst>
                              <p:cond delay="1500"/>
                            </p:stCondLst>
                            <p:childTnLst>
                              <p:par>
                                <p:cTn id="237" presetID="22" presetClass="entr" presetSubtype="1" fill="hold" grpId="0" nodeType="afterEffect">
                                  <p:stCondLst>
                                    <p:cond delay="0"/>
                                  </p:stCondLst>
                                  <p:childTnLst>
                                    <p:set>
                                      <p:cBhvr>
                                        <p:cTn id="238" dur="1" fill="hold">
                                          <p:stCondLst>
                                            <p:cond delay="0"/>
                                          </p:stCondLst>
                                        </p:cTn>
                                        <p:tgtEl>
                                          <p:spTgt spid="277"/>
                                        </p:tgtEl>
                                        <p:attrNameLst>
                                          <p:attrName>style.visibility</p:attrName>
                                        </p:attrNameLst>
                                      </p:cBhvr>
                                      <p:to>
                                        <p:strVal val="visible"/>
                                      </p:to>
                                    </p:set>
                                    <p:animEffect transition="in" filter="wipe(up)">
                                      <p:cBhvr>
                                        <p:cTn id="239" dur="500"/>
                                        <p:tgtEl>
                                          <p:spTgt spid="277"/>
                                        </p:tgtEl>
                                      </p:cBhvr>
                                    </p:animEffect>
                                  </p:childTnLst>
                                </p:cTn>
                              </p:par>
                            </p:childTnLst>
                          </p:cTn>
                        </p:par>
                        <p:par>
                          <p:cTn id="240" fill="hold">
                            <p:stCondLst>
                              <p:cond delay="2000"/>
                            </p:stCondLst>
                            <p:childTnLst>
                              <p:par>
                                <p:cTn id="241" presetID="22" presetClass="entr" presetSubtype="1" fill="hold" grpId="0" nodeType="afterEffect">
                                  <p:stCondLst>
                                    <p:cond delay="0"/>
                                  </p:stCondLst>
                                  <p:childTnLst>
                                    <p:set>
                                      <p:cBhvr>
                                        <p:cTn id="242" dur="1" fill="hold">
                                          <p:stCondLst>
                                            <p:cond delay="0"/>
                                          </p:stCondLst>
                                        </p:cTn>
                                        <p:tgtEl>
                                          <p:spTgt spid="283"/>
                                        </p:tgtEl>
                                        <p:attrNameLst>
                                          <p:attrName>style.visibility</p:attrName>
                                        </p:attrNameLst>
                                      </p:cBhvr>
                                      <p:to>
                                        <p:strVal val="visible"/>
                                      </p:to>
                                    </p:set>
                                    <p:animEffect transition="in" filter="wipe(up)">
                                      <p:cBhvr>
                                        <p:cTn id="243" dur="500"/>
                                        <p:tgtEl>
                                          <p:spTgt spid="283"/>
                                        </p:tgtEl>
                                      </p:cBhvr>
                                    </p:animEffect>
                                  </p:childTnLst>
                                </p:cTn>
                              </p:par>
                            </p:childTnLst>
                          </p:cTn>
                        </p:par>
                        <p:par>
                          <p:cTn id="244" fill="hold">
                            <p:stCondLst>
                              <p:cond delay="2500"/>
                            </p:stCondLst>
                            <p:childTnLst>
                              <p:par>
                                <p:cTn id="245" presetID="22" presetClass="entr" presetSubtype="4" fill="hold" grpId="0" nodeType="afterEffect">
                                  <p:stCondLst>
                                    <p:cond delay="0"/>
                                  </p:stCondLst>
                                  <p:childTnLst>
                                    <p:set>
                                      <p:cBhvr>
                                        <p:cTn id="246" dur="1" fill="hold">
                                          <p:stCondLst>
                                            <p:cond delay="0"/>
                                          </p:stCondLst>
                                        </p:cTn>
                                        <p:tgtEl>
                                          <p:spTgt spid="282"/>
                                        </p:tgtEl>
                                        <p:attrNameLst>
                                          <p:attrName>style.visibility</p:attrName>
                                        </p:attrNameLst>
                                      </p:cBhvr>
                                      <p:to>
                                        <p:strVal val="visible"/>
                                      </p:to>
                                    </p:set>
                                    <p:animEffect transition="in" filter="wipe(down)">
                                      <p:cBhvr>
                                        <p:cTn id="247" dur="500"/>
                                        <p:tgtEl>
                                          <p:spTgt spid="282"/>
                                        </p:tgtEl>
                                      </p:cBhvr>
                                    </p:animEffect>
                                  </p:childTnLst>
                                </p:cTn>
                              </p:par>
                            </p:childTnLst>
                          </p:cTn>
                        </p:par>
                        <p:par>
                          <p:cTn id="248" fill="hold">
                            <p:stCondLst>
                              <p:cond delay="3000"/>
                            </p:stCondLst>
                            <p:childTnLst>
                              <p:par>
                                <p:cTn id="249" presetID="10" presetClass="entr" presetSubtype="0" fill="hold" grpId="0" nodeType="afterEffect">
                                  <p:stCondLst>
                                    <p:cond delay="0"/>
                                  </p:stCondLst>
                                  <p:childTnLst>
                                    <p:set>
                                      <p:cBhvr>
                                        <p:cTn id="250" dur="1" fill="hold">
                                          <p:stCondLst>
                                            <p:cond delay="0"/>
                                          </p:stCondLst>
                                        </p:cTn>
                                        <p:tgtEl>
                                          <p:spTgt spid="359"/>
                                        </p:tgtEl>
                                        <p:attrNameLst>
                                          <p:attrName>style.visibility</p:attrName>
                                        </p:attrNameLst>
                                      </p:cBhvr>
                                      <p:to>
                                        <p:strVal val="visible"/>
                                      </p:to>
                                    </p:set>
                                    <p:animEffect transition="in" filter="fade">
                                      <p:cBhvr>
                                        <p:cTn id="251" dur="500"/>
                                        <p:tgtEl>
                                          <p:spTgt spid="359"/>
                                        </p:tgtEl>
                                      </p:cBhvr>
                                    </p:animEffect>
                                  </p:childTnLst>
                                </p:cTn>
                              </p:par>
                              <p:par>
                                <p:cTn id="252" presetID="10" presetClass="entr" presetSubtype="0" fill="hold" grpId="0" nodeType="withEffect">
                                  <p:stCondLst>
                                    <p:cond delay="0"/>
                                  </p:stCondLst>
                                  <p:childTnLst>
                                    <p:set>
                                      <p:cBhvr>
                                        <p:cTn id="253" dur="1" fill="hold">
                                          <p:stCondLst>
                                            <p:cond delay="0"/>
                                          </p:stCondLst>
                                        </p:cTn>
                                        <p:tgtEl>
                                          <p:spTgt spid="361"/>
                                        </p:tgtEl>
                                        <p:attrNameLst>
                                          <p:attrName>style.visibility</p:attrName>
                                        </p:attrNameLst>
                                      </p:cBhvr>
                                      <p:to>
                                        <p:strVal val="visible"/>
                                      </p:to>
                                    </p:set>
                                    <p:animEffect transition="in" filter="fade">
                                      <p:cBhvr>
                                        <p:cTn id="254" dur="500"/>
                                        <p:tgtEl>
                                          <p:spTgt spid="361"/>
                                        </p:tgtEl>
                                      </p:cBhvr>
                                    </p:animEffect>
                                  </p:childTnLst>
                                </p:cTn>
                              </p:par>
                              <p:par>
                                <p:cTn id="255" presetID="10" presetClass="entr" presetSubtype="0" fill="hold" grpId="0" nodeType="withEffect">
                                  <p:stCondLst>
                                    <p:cond delay="0"/>
                                  </p:stCondLst>
                                  <p:childTnLst>
                                    <p:set>
                                      <p:cBhvr>
                                        <p:cTn id="256" dur="1" fill="hold">
                                          <p:stCondLst>
                                            <p:cond delay="0"/>
                                          </p:stCondLst>
                                        </p:cTn>
                                        <p:tgtEl>
                                          <p:spTgt spid="362"/>
                                        </p:tgtEl>
                                        <p:attrNameLst>
                                          <p:attrName>style.visibility</p:attrName>
                                        </p:attrNameLst>
                                      </p:cBhvr>
                                      <p:to>
                                        <p:strVal val="visible"/>
                                      </p:to>
                                    </p:set>
                                    <p:animEffect transition="in" filter="fade">
                                      <p:cBhvr>
                                        <p:cTn id="257" dur="500"/>
                                        <p:tgtEl>
                                          <p:spTgt spid="362"/>
                                        </p:tgtEl>
                                      </p:cBhvr>
                                    </p:animEffect>
                                  </p:childTnLst>
                                </p:cTn>
                              </p:par>
                              <p:par>
                                <p:cTn id="258" presetID="10" presetClass="exit" presetSubtype="0" fill="hold" grpId="0" nodeType="withEffect">
                                  <p:stCondLst>
                                    <p:cond delay="0"/>
                                  </p:stCondLst>
                                  <p:childTnLst>
                                    <p:animEffect transition="out" filter="fade">
                                      <p:cBhvr>
                                        <p:cTn id="259" dur="500"/>
                                        <p:tgtEl>
                                          <p:spTgt spid="99"/>
                                        </p:tgtEl>
                                      </p:cBhvr>
                                    </p:animEffect>
                                    <p:set>
                                      <p:cBhvr>
                                        <p:cTn id="260" dur="1" fill="hold">
                                          <p:stCondLst>
                                            <p:cond delay="499"/>
                                          </p:stCondLst>
                                        </p:cTn>
                                        <p:tgtEl>
                                          <p:spTgt spid="99"/>
                                        </p:tgtEl>
                                        <p:attrNameLst>
                                          <p:attrName>style.visibility</p:attrName>
                                        </p:attrNameLst>
                                      </p:cBhvr>
                                      <p:to>
                                        <p:strVal val="hidden"/>
                                      </p:to>
                                    </p:set>
                                  </p:childTnLst>
                                </p:cTn>
                              </p:par>
                              <p:par>
                                <p:cTn id="261" presetID="10" presetClass="exit" presetSubtype="0" fill="hold" grpId="0" nodeType="withEffect">
                                  <p:stCondLst>
                                    <p:cond delay="0"/>
                                  </p:stCondLst>
                                  <p:childTnLst>
                                    <p:animEffect transition="out" filter="fade">
                                      <p:cBhvr>
                                        <p:cTn id="262" dur="500"/>
                                        <p:tgtEl>
                                          <p:spTgt spid="100"/>
                                        </p:tgtEl>
                                      </p:cBhvr>
                                    </p:animEffect>
                                    <p:set>
                                      <p:cBhvr>
                                        <p:cTn id="263" dur="1" fill="hold">
                                          <p:stCondLst>
                                            <p:cond delay="499"/>
                                          </p:stCondLst>
                                        </p:cTn>
                                        <p:tgtEl>
                                          <p:spTgt spid="100"/>
                                        </p:tgtEl>
                                        <p:attrNameLst>
                                          <p:attrName>style.visibility</p:attrName>
                                        </p:attrNameLst>
                                      </p:cBhvr>
                                      <p:to>
                                        <p:strVal val="hidden"/>
                                      </p:to>
                                    </p:set>
                                  </p:childTnLst>
                                </p:cTn>
                              </p:par>
                              <p:par>
                                <p:cTn id="264" presetID="10" presetClass="exit" presetSubtype="0" fill="hold" grpId="0" nodeType="withEffect">
                                  <p:stCondLst>
                                    <p:cond delay="0"/>
                                  </p:stCondLst>
                                  <p:childTnLst>
                                    <p:animEffect transition="out" filter="fade">
                                      <p:cBhvr>
                                        <p:cTn id="265" dur="500"/>
                                        <p:tgtEl>
                                          <p:spTgt spid="101"/>
                                        </p:tgtEl>
                                      </p:cBhvr>
                                    </p:animEffect>
                                    <p:set>
                                      <p:cBhvr>
                                        <p:cTn id="266" dur="1" fill="hold">
                                          <p:stCondLst>
                                            <p:cond delay="499"/>
                                          </p:stCondLst>
                                        </p:cTn>
                                        <p:tgtEl>
                                          <p:spTgt spid="101"/>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22" presetClass="entr" presetSubtype="8" fill="hold" nodeType="clickEffect">
                                  <p:stCondLst>
                                    <p:cond delay="0"/>
                                  </p:stCondLst>
                                  <p:childTnLst>
                                    <p:set>
                                      <p:cBhvr>
                                        <p:cTn id="270" dur="1" fill="hold">
                                          <p:stCondLst>
                                            <p:cond delay="0"/>
                                          </p:stCondLst>
                                        </p:cTn>
                                        <p:tgtEl>
                                          <p:spTgt spid="113"/>
                                        </p:tgtEl>
                                        <p:attrNameLst>
                                          <p:attrName>style.visibility</p:attrName>
                                        </p:attrNameLst>
                                      </p:cBhvr>
                                      <p:to>
                                        <p:strVal val="visible"/>
                                      </p:to>
                                    </p:set>
                                    <p:animEffect transition="in" filter="wipe(left)">
                                      <p:cBhvr>
                                        <p:cTn id="27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p:bldP spid="362" grpId="0"/>
      <p:bldP spid="359" grpId="0"/>
      <p:bldP spid="361" grpId="0"/>
      <p:bldP spid="232" grpId="0" animBg="1"/>
      <p:bldP spid="232" grpId="1" animBg="1"/>
      <p:bldP spid="232" grpId="2" animBg="1"/>
      <p:bldP spid="233" grpId="0" animBg="1"/>
      <p:bldP spid="233" grpId="1" animBg="1"/>
      <p:bldP spid="233" grpId="2" animBg="1"/>
      <p:bldP spid="234" grpId="0" animBg="1"/>
      <p:bldP spid="234" grpId="1" animBg="1"/>
      <p:bldP spid="234" grpId="2" animBg="1"/>
      <p:bldP spid="235" grpId="0" animBg="1"/>
      <p:bldP spid="235" grpId="1" animBg="1"/>
      <p:bldP spid="235" grpId="2" animBg="1"/>
      <p:bldP spid="236" grpId="0" animBg="1"/>
      <p:bldP spid="236" grpId="1" animBg="1"/>
      <p:bldP spid="236" grpId="2" animBg="1"/>
      <p:bldP spid="237" grpId="0" animBg="1"/>
      <p:bldP spid="237" grpId="1" animBg="1"/>
      <p:bldP spid="237" grpId="2" animBg="1"/>
      <p:bldP spid="238" grpId="0" animBg="1"/>
      <p:bldP spid="238" grpId="1" animBg="1"/>
      <p:bldP spid="238" grpId="2" animBg="1"/>
      <p:bldP spid="239" grpId="0" animBg="1"/>
      <p:bldP spid="239" grpId="1" animBg="1"/>
      <p:bldP spid="239" grpId="2" animBg="1"/>
      <p:bldP spid="240" grpId="0" animBg="1"/>
      <p:bldP spid="240" grpId="1" animBg="1"/>
      <p:bldP spid="240" grpId="2" animBg="1"/>
      <p:bldP spid="241" grpId="0" animBg="1"/>
      <p:bldP spid="241" grpId="1" animBg="1"/>
      <p:bldP spid="241" grpId="2" animBg="1"/>
      <p:bldP spid="242" grpId="0" animBg="1"/>
      <p:bldP spid="242" grpId="1" animBg="1"/>
      <p:bldP spid="242" grpId="2" animBg="1"/>
      <p:bldP spid="53" grpId="0" animBg="1"/>
      <p:bldP spid="53" grpId="1" animBg="1"/>
      <p:bldP spid="53" grpId="2" animBg="1"/>
      <p:bldP spid="54" grpId="0" animBg="1"/>
      <p:bldP spid="54" grpId="1" animBg="1"/>
      <p:bldP spid="54" grpId="2" animBg="1"/>
      <p:bldP spid="55" grpId="0" animBg="1"/>
      <p:bldP spid="55" grpId="1" animBg="1"/>
      <p:bldP spid="55" grpId="2" animBg="1"/>
      <p:bldP spid="68" grpId="0" animBg="1"/>
      <p:bldP spid="68" grpId="1" animBg="1"/>
      <p:bldP spid="68" grpId="2" animBg="1"/>
      <p:bldP spid="70" grpId="0" animBg="1"/>
      <p:bldP spid="70" grpId="1" animBg="1"/>
      <p:bldP spid="70" grpId="2" animBg="1"/>
      <p:bldP spid="71" grpId="0" animBg="1"/>
      <p:bldP spid="71" grpId="1" animBg="1"/>
      <p:bldP spid="71"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90" grpId="0" animBg="1"/>
      <p:bldP spid="90" grpId="1" animBg="1"/>
      <p:bldP spid="90" grpId="2" animBg="1"/>
      <p:bldP spid="92" grpId="0" animBg="1"/>
      <p:bldP spid="93" grpId="0" animBg="1"/>
      <p:bldP spid="93" grpId="1" animBg="1"/>
      <p:bldP spid="93" grpId="2" animBg="1"/>
      <p:bldP spid="95" grpId="0" animBg="1"/>
      <p:bldP spid="95" grpId="1" animBg="1"/>
      <p:bldP spid="95" grpId="2" animBg="1"/>
      <p:bldP spid="101" grpId="0"/>
      <p:bldP spid="100" grpId="0"/>
      <p:bldP spid="99" grpId="0"/>
      <p:bldP spid="1060" grpId="0"/>
      <p:bldP spid="282" grpId="0" animBg="1"/>
      <p:bldP spid="283" grpId="0" animBg="1"/>
      <p:bldP spid="280" grpId="0" animBg="1"/>
      <p:bldP spid="281" grpId="0" animBg="1"/>
      <p:bldP spid="278" grpId="0" animBg="1"/>
      <p:bldP spid="279" grpId="0" animBg="1"/>
      <p:bldP spid="276" grpId="0" animBg="1"/>
      <p:bldP spid="277" grpId="0" animBg="1"/>
      <p:bldP spid="2" grpId="0" animBg="1"/>
      <p:bldP spid="2"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7161731b3c2bb213216454c271ed3e82&quot;,&quot;LanguageCode&quot;:&quot;en-US&quot;,&quot;SlideGuids&quot;:[&quot;e6a31776-0142-4d2e-a1a1-aad27613cb68&quot;,&quot;8ff272ac-72e7-434e-a6f8-35435cfba587&quot;,&quot;5fc4e3a9-acf4-4e48-8823-3b7d6fae97c8&quot;,&quot;accb4933-7877-474e-b2bc-0eae54e1f2bc&quot;,&quot;3208e364-bf36-489b-b2e4-5a60af4012fc&quot;,&quot;d6c04f97-c3c6-472f-ae59-f25bf54de41e&quot;,&quot;bfaff814-0357-48ca-ad24-821cb473f1fb&quot;,&quot;979b9d87-5a56-4c0c-8dd6-da1deed3690d&quot;,&quot;e3bd8e10-584c-4cbb-9868-a3da207b3a26&quot;,&quot;239004ba-8c27-4702-b7b4-5d2c33301576&quot;,&quot;8d757896-0145-4335-9f02-1e5a88670bf5&quot;,&quot;2d15781c-67dc-4f5c-93b1-da04d57a672e&quot;,&quot;3b8523cb-d6ef-44ce-a99a-2b7d0d8a5057&quot;,&quot;f1fc0511-c69d-4ce5-8e72-1d22ce4182f7&quot;,&quot;ccc430c4-bd93-4e2a-847c-c0933399b866&quot;,&quot;20ba3eb3-bc16-4407-bb51-14b38acfe012&quot;,&quot;0a1e68ef-b3db-4d1c-818a-19e29eb52823&quot;,&quot;52336d94-99e8-49ef-a371-49298c589ce8&quot;,&quot;d439e8e8-1192-4d28-a042-5bd906c6d53f&quot;,&quot;081ca04d-9b14-46e6-ad5b-6282b212ddc7&quot;,&quot;a9beef3a-a28b-437a-bbd4-b26de296ade5&quot;,&quot;d11348ee-c2b1-4306-9630-5b2ab72c71fc&quot;,&quot;7af65940-7fea-4e7c-85cf-3dddd40e6bb4&quot;,&quot;7d641a82-a573-4e39-9b61-df5bc0250982&quot;,&quot;bfb8780a-d9d3-4fe6-aea9-084a0c277534&quot;,&quot;bc18aef9-81a7-49f5-865b-873386137004&quot;,&quot;82f3a600-0da7-46ed-9eb5-76d6e4c49fd7&quot;,&quot;61ac49c9-f57c-4fe9-af54-4c534f67f1c9&quot;,&quot;f121927e-d9ae-4eb5-b29b-09a59cdf6ed8&quot;,&quot;a3c09e91-caea-4e32-b070-641dc55b4dd0&quot;,&quot;abecb58e-9ce0-486a-b9a0-6903dd73fd07&quot;,&quot;9f2b6e2f-9bac-4cbe-8fb7-84c2540ec376&quot;,&quot;6647b22a-5cdd-4f52-818b-64331cd617ad&quot;,&quot;b5fef87b-cb93-40e9-ab3c-f27def4ef80b&quot;,&quot;1213ce44-945b-4bcc-a420-4edc0ca48240&quot;,&quot;fc1a06a5-0ccd-4ab6-9c32-1df3f4c84ceb&quot;,&quot;d66c7ed8-cb56-410a-bd25-eebca0ff10f6&quot;,&quot;43b3f735-f582-44c9-b918-3bbb5c30c205&quot;,&quot;4212fc65-3bb6-456f-b494-bcbeb773c83e&quot;,&quot;8391cc20-4174-4364-be24-d72f12faf52c&quot;,&quot;170cc7a9-da7d-4a34-9538-58ac300fb4eb&quot;,&quot;3230098b-d28d-40f9-9a99-085c0bed5751&quot;,&quot;36167110-b2c4-4e71-9ffa-bff995fb82e2&quot;,&quot;9a11ae02-de17-4d57-8dfc-c7a20eb407ef&quot;,&quot;d50347ed-50fc-4bc2-8090-cfc816914531&quot;,&quot;8bc4779e-1b89-4e45-8a85-970cf38f1a6d&quot;,&quot;fff5534a-b32e-49cc-b1c0-106800fe0ec3&quot;,&quot;47bda0a6-f5b4-4c67-837f-b27fd5929e6e&quot;,&quot;932b55da-27cf-4f79-a3ba-1b3c312d524a&quot;,&quot;e00492a6-bfe9-4c80-9e30-ff5173bfd715&quot;,&quot;facc5b8a-358e-4c22-b259-c82c5c2d26de&quot;,&quot;71398418-5a56-4a43-8c04-7306d02f41cb&quot;,&quot;dd9627ca-1336-4b3e-b929-b0530adefc8b&quot;,&quot;69f0ed3a-55d3-4c5b-925e-86d16f20ed24&quot;,&quot;aa458c41-9221-4ac0-8f43-416ca01cb544&quot;,&quot;735a88e4-d4ee-4a1e-86c3-703fb21ccde0&quot;,&quot;2f1a842a-561c-4d15-8408-ad9410e72e59&quot;,&quot;ce814c6a-8ff3-4c70-902a-90bae73665bb&quot;,&quot;6f2eb04f-5051-4c04-85b8-f50dcf7e6878&quot;,&quot;7bfebe1f-44ca-43d0-8b8c-0f55b7123470&quot;,&quot;480da5f9-083f-40ba-841e-99d5691dc331&quot;,&quot;7741adb4-95fe-4df5-a08e-b0c092c1300d&quot;,&quot;83e4fdc6-b699-4c10-9656-8aa9e8fe969a&quot;,&quot;3cfd195c-0971-4a54-9c11-a829d87999e1&quot;],&quot;TimeStamp&quot;:&quot;2019-08-27T15:39:12.9311386+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208e364-bf36-489b-b2e4-5a60af4012fc&quot;,&quot;TimeStamp&quot;:&quot;2019-08-27T15:39:12.9221537+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bfaff814-0357-48ca-ad24-821cb473f1fb&quot;,&quot;TimeStamp&quot;:&quot;2019-08-27T15:39:12.9221537+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6f2eb04f-5051-4c04-85b8-f50dcf7e6878&quot;,&quot;TimeStamp&quot;:&quot;2019-08-27T15:39:12.9301389+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febe1f-44ca-43d0-8b8c-0f55b7123470&quot;,&quot;TimeStamp&quot;:&quot;2019-08-27T15:39:12.9301389+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480da5f9-083f-40ba-841e-99d5691dc331&quot;,&quot;TimeStamp&quot;:&quot;2019-08-27T15:39:12.9301389+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heme/theme1.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321_AI_for_Humanitarian_Action_v02.potx" id="{30595219-79BC-497D-AA39-248276C9A2AD}" vid="{1EF0B037-FC60-4D4D-9ECF-0ADB3F7B51A2}"/>
    </a:ext>
  </a:extLst>
</a:theme>
</file>

<file path=ppt/theme/theme2.xml><?xml version="1.0" encoding="utf-8"?>
<a:theme xmlns:a="http://schemas.openxmlformats.org/drawingml/2006/main" name="5_Office Theme">
  <a:themeElements>
    <a:clrScheme name="INK PPT COLOR THEME 5">
      <a:dk1>
        <a:sysClr val="windowText" lastClr="000000"/>
      </a:dk1>
      <a:lt1>
        <a:sysClr val="window" lastClr="FFFFFF"/>
      </a:lt1>
      <a:dk2>
        <a:srgbClr val="44546A"/>
      </a:dk2>
      <a:lt2>
        <a:srgbClr val="E7E6E6"/>
      </a:lt2>
      <a:accent1>
        <a:srgbClr val="FF6138"/>
      </a:accent1>
      <a:accent2>
        <a:srgbClr val="FFFF9D"/>
      </a:accent2>
      <a:accent3>
        <a:srgbClr val="BEEB9F"/>
      </a:accent3>
      <a:accent4>
        <a:srgbClr val="79BD8F"/>
      </a:accent4>
      <a:accent5>
        <a:srgbClr val="00A388"/>
      </a:accent5>
      <a:accent6>
        <a:srgbClr val="C77966"/>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2261</TotalTime>
  <Words>4740</Words>
  <Application>Microsoft Office PowerPoint</Application>
  <PresentationFormat>Widescreen</PresentationFormat>
  <Paragraphs>577</Paragraphs>
  <Slides>41</Slides>
  <Notes>21</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41</vt:i4>
      </vt:variant>
    </vt:vector>
  </HeadingPairs>
  <TitlesOfParts>
    <vt:vector size="59" baseType="lpstr">
      <vt:lpstr>&amp;quot</vt:lpstr>
      <vt:lpstr>Agency FB</vt:lpstr>
      <vt:lpstr>Arial</vt:lpstr>
      <vt:lpstr>Calibri</vt:lpstr>
      <vt:lpstr>Calibri Light</vt:lpstr>
      <vt:lpstr>Consolas</vt:lpstr>
      <vt:lpstr>Franklin Gothic Book</vt:lpstr>
      <vt:lpstr>Last ninja</vt:lpstr>
      <vt:lpstr>Raleway</vt:lpstr>
      <vt:lpstr>Segoe UI</vt:lpstr>
      <vt:lpstr>Segoe UI Light</vt:lpstr>
      <vt:lpstr>SEGOE UI REGULAR</vt:lpstr>
      <vt:lpstr>Segoe UI Semibold</vt:lpstr>
      <vt:lpstr>Segoe UI Semilight</vt:lpstr>
      <vt:lpstr>SegoeUI</vt:lpstr>
      <vt:lpstr>Wingdings</vt:lpstr>
      <vt:lpstr>3_WHITE TEMPLATE</vt:lpstr>
      <vt:lpstr>5_Office Theme</vt:lpstr>
      <vt:lpstr>Agenda</vt:lpstr>
      <vt:lpstr>PowerPoint Presentation</vt:lpstr>
      <vt:lpstr>PowerPoint Presentation</vt:lpstr>
      <vt:lpstr>PowerPoint Presentation</vt:lpstr>
      <vt:lpstr>PowerPoint Presentation</vt:lpstr>
      <vt:lpstr>PowerPoint Presentation</vt:lpstr>
      <vt:lpstr>Transforming a business can be challenging</vt:lpstr>
      <vt:lpstr>PowerPoint Presentation</vt:lpstr>
      <vt:lpstr>Digital Feedback Loop</vt:lpstr>
      <vt:lpstr>Digital Feedback Loop</vt:lpstr>
      <vt:lpstr>PowerPoint Presentation</vt:lpstr>
      <vt:lpstr>PowerPoint Presentation</vt:lpstr>
      <vt:lpstr>The Power Platform &amp; Dynamics 365</vt:lpstr>
      <vt:lpstr>Power Apps: a low-code approach to building apps</vt:lpstr>
      <vt:lpstr>Power Automate: a low-code approach to automation</vt:lpstr>
      <vt:lpstr>Power BI: Experience your data with Power BI</vt:lpstr>
      <vt:lpstr>Common Data Service (CDS): low code backend &amp; database</vt:lpstr>
      <vt:lpstr>PowerPoint Presentation</vt:lpstr>
      <vt:lpstr>Where does AI Fit In?</vt:lpstr>
      <vt:lpstr>Fact : </vt:lpstr>
      <vt:lpstr>Fact : </vt:lpstr>
      <vt:lpstr>Fact : </vt:lpstr>
      <vt:lpstr>AI Builder: low code AI for apps and processes</vt:lpstr>
      <vt:lpstr>Getting Started</vt:lpstr>
      <vt:lpstr>PowerPoint Presentation</vt:lpstr>
      <vt:lpstr>PowerPoint Presentation</vt:lpstr>
      <vt:lpstr>PowerPoint Presentation</vt:lpstr>
      <vt:lpstr>PowerPoint Presentation</vt:lpstr>
      <vt:lpstr>Providing Immediate Business Value with the Power Platform –   Power Platform – Hack@Speed</vt:lpstr>
      <vt:lpstr>PowerPoint Presentation</vt:lpstr>
      <vt:lpstr>Lab Structure (It’s the same for all data sets)</vt:lpstr>
      <vt:lpstr>Ways to Hack</vt:lpstr>
      <vt:lpstr>Ways to hack</vt:lpstr>
      <vt:lpstr>Use Cases</vt:lpstr>
      <vt:lpstr>JUDGING CRITERIA</vt:lpstr>
      <vt:lpstr>Demo Business Case:</vt:lpstr>
      <vt:lpstr>PowerPoint Presentation</vt:lpstr>
      <vt:lpstr>PowerPoint Presentation</vt:lpstr>
      <vt:lpstr>Lets Hack!</vt:lpstr>
      <vt:lpstr>FEEDBACK PLEASE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Potential Agenda</dc:title>
  <dc:creator>Chris Huntingford</dc:creator>
  <cp:lastModifiedBy>Chris Huntingford (POWER PLATFORM)</cp:lastModifiedBy>
  <cp:revision>38</cp:revision>
  <dcterms:created xsi:type="dcterms:W3CDTF">2019-09-16T07:08:05Z</dcterms:created>
  <dcterms:modified xsi:type="dcterms:W3CDTF">2020-02-05T22:59:01Z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chhuntin@microsoft.com</vt:lpwstr>
  </property>
  <property fmtid="{D5CDD505-2E9C-101B-9397-08002B2CF9AE}" pid="5" name="MSIP_Label_f42aa342-8706-4288-bd11-ebb85995028c_SetDate">
    <vt:lpwstr>2019-09-16T07:09:46.4924928Z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5503a134-3685-4e2f-833f-5d1d4c2f9f99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